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  <p:sldId id="626" r:id="rId376"/>
    <p:sldId id="627" r:id="rId377"/>
    <p:sldId id="628" r:id="rId378"/>
    <p:sldId id="629" r:id="rId379"/>
    <p:sldId id="630" r:id="rId380"/>
    <p:sldId id="631" r:id="rId381"/>
    <p:sldId id="632" r:id="rId382"/>
    <p:sldId id="633" r:id="rId383"/>
    <p:sldId id="634" r:id="rId384"/>
    <p:sldId id="635" r:id="rId385"/>
    <p:sldId id="636" r:id="rId386"/>
    <p:sldId id="637" r:id="rId387"/>
    <p:sldId id="638" r:id="rId388"/>
    <p:sldId id="639" r:id="rId389"/>
    <p:sldId id="640" r:id="rId390"/>
    <p:sldId id="641" r:id="rId391"/>
    <p:sldId id="642" r:id="rId392"/>
    <p:sldId id="643" r:id="rId393"/>
    <p:sldId id="644" r:id="rId394"/>
    <p:sldId id="645" r:id="rId395"/>
    <p:sldId id="646" r:id="rId396"/>
    <p:sldId id="647" r:id="rId397"/>
    <p:sldId id="648" r:id="rId398"/>
    <p:sldId id="649" r:id="rId399"/>
    <p:sldId id="650" r:id="rId400"/>
    <p:sldId id="651" r:id="rId401"/>
    <p:sldId id="652" r:id="rId402"/>
    <p:sldId id="653" r:id="rId403"/>
    <p:sldId id="654" r:id="rId404"/>
    <p:sldId id="655" r:id="rId405"/>
    <p:sldId id="656" r:id="rId406"/>
    <p:sldId id="657" r:id="rId407"/>
    <p:sldId id="658" r:id="rId408"/>
    <p:sldId id="659" r:id="rId409"/>
    <p:sldId id="660" r:id="rId410"/>
    <p:sldId id="661" r:id="rId411"/>
    <p:sldId id="662" r:id="rId412"/>
    <p:sldId id="663" r:id="rId413"/>
    <p:sldId id="664" r:id="rId414"/>
    <p:sldId id="665" r:id="rId415"/>
    <p:sldId id="666" r:id="rId416"/>
    <p:sldId id="667" r:id="rId417"/>
    <p:sldId id="668" r:id="rId418"/>
    <p:sldId id="669" r:id="rId419"/>
    <p:sldId id="670" r:id="rId420"/>
    <p:sldId id="671" r:id="rId421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Relationship Id="rId356" Type="http://schemas.openxmlformats.org/officeDocument/2006/relationships/slide" Target="slides/slide351.xml"/><Relationship Id="rId357" Type="http://schemas.openxmlformats.org/officeDocument/2006/relationships/slide" Target="slides/slide352.xml"/><Relationship Id="rId358" Type="http://schemas.openxmlformats.org/officeDocument/2006/relationships/slide" Target="slides/slide353.xml"/><Relationship Id="rId359" Type="http://schemas.openxmlformats.org/officeDocument/2006/relationships/slide" Target="slides/slide354.xml"/><Relationship Id="rId360" Type="http://schemas.openxmlformats.org/officeDocument/2006/relationships/slide" Target="slides/slide355.xml"/><Relationship Id="rId361" Type="http://schemas.openxmlformats.org/officeDocument/2006/relationships/slide" Target="slides/slide356.xml"/><Relationship Id="rId362" Type="http://schemas.openxmlformats.org/officeDocument/2006/relationships/slide" Target="slides/slide357.xml"/><Relationship Id="rId363" Type="http://schemas.openxmlformats.org/officeDocument/2006/relationships/slide" Target="slides/slide358.xml"/><Relationship Id="rId364" Type="http://schemas.openxmlformats.org/officeDocument/2006/relationships/slide" Target="slides/slide359.xml"/><Relationship Id="rId365" Type="http://schemas.openxmlformats.org/officeDocument/2006/relationships/slide" Target="slides/slide360.xml"/><Relationship Id="rId366" Type="http://schemas.openxmlformats.org/officeDocument/2006/relationships/slide" Target="slides/slide361.xml"/><Relationship Id="rId367" Type="http://schemas.openxmlformats.org/officeDocument/2006/relationships/slide" Target="slides/slide362.xml"/><Relationship Id="rId368" Type="http://schemas.openxmlformats.org/officeDocument/2006/relationships/slide" Target="slides/slide363.xml"/><Relationship Id="rId369" Type="http://schemas.openxmlformats.org/officeDocument/2006/relationships/slide" Target="slides/slide364.xml"/><Relationship Id="rId370" Type="http://schemas.openxmlformats.org/officeDocument/2006/relationships/slide" Target="slides/slide365.xml"/><Relationship Id="rId371" Type="http://schemas.openxmlformats.org/officeDocument/2006/relationships/slide" Target="slides/slide366.xml"/><Relationship Id="rId372" Type="http://schemas.openxmlformats.org/officeDocument/2006/relationships/slide" Target="slides/slide367.xml"/><Relationship Id="rId373" Type="http://schemas.openxmlformats.org/officeDocument/2006/relationships/slide" Target="slides/slide368.xml"/><Relationship Id="rId374" Type="http://schemas.openxmlformats.org/officeDocument/2006/relationships/slide" Target="slides/slide369.xml"/><Relationship Id="rId375" Type="http://schemas.openxmlformats.org/officeDocument/2006/relationships/slide" Target="slides/slide370.xml"/><Relationship Id="rId376" Type="http://schemas.openxmlformats.org/officeDocument/2006/relationships/slide" Target="slides/slide371.xml"/><Relationship Id="rId377" Type="http://schemas.openxmlformats.org/officeDocument/2006/relationships/slide" Target="slides/slide372.xml"/><Relationship Id="rId378" Type="http://schemas.openxmlformats.org/officeDocument/2006/relationships/slide" Target="slides/slide373.xml"/><Relationship Id="rId379" Type="http://schemas.openxmlformats.org/officeDocument/2006/relationships/slide" Target="slides/slide374.xml"/><Relationship Id="rId380" Type="http://schemas.openxmlformats.org/officeDocument/2006/relationships/slide" Target="slides/slide375.xml"/><Relationship Id="rId381" Type="http://schemas.openxmlformats.org/officeDocument/2006/relationships/slide" Target="slides/slide376.xml"/><Relationship Id="rId382" Type="http://schemas.openxmlformats.org/officeDocument/2006/relationships/slide" Target="slides/slide377.xml"/><Relationship Id="rId383" Type="http://schemas.openxmlformats.org/officeDocument/2006/relationships/slide" Target="slides/slide378.xml"/><Relationship Id="rId384" Type="http://schemas.openxmlformats.org/officeDocument/2006/relationships/slide" Target="slides/slide379.xml"/><Relationship Id="rId385" Type="http://schemas.openxmlformats.org/officeDocument/2006/relationships/slide" Target="slides/slide380.xml"/><Relationship Id="rId386" Type="http://schemas.openxmlformats.org/officeDocument/2006/relationships/slide" Target="slides/slide381.xml"/><Relationship Id="rId387" Type="http://schemas.openxmlformats.org/officeDocument/2006/relationships/slide" Target="slides/slide382.xml"/><Relationship Id="rId388" Type="http://schemas.openxmlformats.org/officeDocument/2006/relationships/slide" Target="slides/slide383.xml"/><Relationship Id="rId389" Type="http://schemas.openxmlformats.org/officeDocument/2006/relationships/slide" Target="slides/slide384.xml"/><Relationship Id="rId390" Type="http://schemas.openxmlformats.org/officeDocument/2006/relationships/slide" Target="slides/slide385.xml"/><Relationship Id="rId391" Type="http://schemas.openxmlformats.org/officeDocument/2006/relationships/slide" Target="slides/slide386.xml"/><Relationship Id="rId392" Type="http://schemas.openxmlformats.org/officeDocument/2006/relationships/slide" Target="slides/slide387.xml"/><Relationship Id="rId393" Type="http://schemas.openxmlformats.org/officeDocument/2006/relationships/slide" Target="slides/slide388.xml"/><Relationship Id="rId394" Type="http://schemas.openxmlformats.org/officeDocument/2006/relationships/slide" Target="slides/slide389.xml"/><Relationship Id="rId395" Type="http://schemas.openxmlformats.org/officeDocument/2006/relationships/slide" Target="slides/slide390.xml"/><Relationship Id="rId396" Type="http://schemas.openxmlformats.org/officeDocument/2006/relationships/slide" Target="slides/slide391.xml"/><Relationship Id="rId397" Type="http://schemas.openxmlformats.org/officeDocument/2006/relationships/slide" Target="slides/slide392.xml"/><Relationship Id="rId398" Type="http://schemas.openxmlformats.org/officeDocument/2006/relationships/slide" Target="slides/slide393.xml"/><Relationship Id="rId399" Type="http://schemas.openxmlformats.org/officeDocument/2006/relationships/slide" Target="slides/slide394.xml"/><Relationship Id="rId400" Type="http://schemas.openxmlformats.org/officeDocument/2006/relationships/slide" Target="slides/slide395.xml"/><Relationship Id="rId401" Type="http://schemas.openxmlformats.org/officeDocument/2006/relationships/slide" Target="slides/slide396.xml"/><Relationship Id="rId402" Type="http://schemas.openxmlformats.org/officeDocument/2006/relationships/slide" Target="slides/slide397.xml"/><Relationship Id="rId403" Type="http://schemas.openxmlformats.org/officeDocument/2006/relationships/slide" Target="slides/slide398.xml"/><Relationship Id="rId404" Type="http://schemas.openxmlformats.org/officeDocument/2006/relationships/slide" Target="slides/slide399.xml"/><Relationship Id="rId405" Type="http://schemas.openxmlformats.org/officeDocument/2006/relationships/slide" Target="slides/slide400.xml"/><Relationship Id="rId406" Type="http://schemas.openxmlformats.org/officeDocument/2006/relationships/slide" Target="slides/slide401.xml"/><Relationship Id="rId407" Type="http://schemas.openxmlformats.org/officeDocument/2006/relationships/slide" Target="slides/slide402.xml"/><Relationship Id="rId408" Type="http://schemas.openxmlformats.org/officeDocument/2006/relationships/slide" Target="slides/slide403.xml"/><Relationship Id="rId409" Type="http://schemas.openxmlformats.org/officeDocument/2006/relationships/slide" Target="slides/slide404.xml"/><Relationship Id="rId410" Type="http://schemas.openxmlformats.org/officeDocument/2006/relationships/slide" Target="slides/slide405.xml"/><Relationship Id="rId411" Type="http://schemas.openxmlformats.org/officeDocument/2006/relationships/slide" Target="slides/slide406.xml"/><Relationship Id="rId412" Type="http://schemas.openxmlformats.org/officeDocument/2006/relationships/slide" Target="slides/slide407.xml"/><Relationship Id="rId413" Type="http://schemas.openxmlformats.org/officeDocument/2006/relationships/slide" Target="slides/slide408.xml"/><Relationship Id="rId414" Type="http://schemas.openxmlformats.org/officeDocument/2006/relationships/slide" Target="slides/slide409.xml"/><Relationship Id="rId415" Type="http://schemas.openxmlformats.org/officeDocument/2006/relationships/slide" Target="slides/slide410.xml"/><Relationship Id="rId416" Type="http://schemas.openxmlformats.org/officeDocument/2006/relationships/slide" Target="slides/slide411.xml"/><Relationship Id="rId417" Type="http://schemas.openxmlformats.org/officeDocument/2006/relationships/slide" Target="slides/slide412.xml"/><Relationship Id="rId418" Type="http://schemas.openxmlformats.org/officeDocument/2006/relationships/slide" Target="slides/slide413.xml"/><Relationship Id="rId419" Type="http://schemas.openxmlformats.org/officeDocument/2006/relationships/slide" Target="slides/slide414.xml"/><Relationship Id="rId420" Type="http://schemas.openxmlformats.org/officeDocument/2006/relationships/slide" Target="slides/slide415.xml"/><Relationship Id="rId421" Type="http://schemas.openxmlformats.org/officeDocument/2006/relationships/slide" Target="slides/slide4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2692" y="272583"/>
            <a:ext cx="11426614" cy="345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48504F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8504F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8504F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6305" y="1167434"/>
            <a:ext cx="5011420" cy="3685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252525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338596" y="2029726"/>
            <a:ext cx="4291965" cy="3585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252525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70958" y="2338577"/>
            <a:ext cx="1136650" cy="1318260"/>
          </a:xfrm>
          <a:custGeom>
            <a:avLst/>
            <a:gdLst/>
            <a:ahLst/>
            <a:cxnLst/>
            <a:rect l="l" t="t" r="r" b="b"/>
            <a:pathLst>
              <a:path w="1136650" h="1318260">
                <a:moveTo>
                  <a:pt x="568071" y="0"/>
                </a:moveTo>
                <a:lnTo>
                  <a:pt x="0" y="284035"/>
                </a:lnTo>
                <a:lnTo>
                  <a:pt x="0" y="1034224"/>
                </a:lnTo>
                <a:lnTo>
                  <a:pt x="568071" y="1318260"/>
                </a:lnTo>
                <a:lnTo>
                  <a:pt x="1136142" y="1034224"/>
                </a:lnTo>
                <a:lnTo>
                  <a:pt x="1136142" y="284035"/>
                </a:lnTo>
                <a:lnTo>
                  <a:pt x="568071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596640" y="3227831"/>
            <a:ext cx="370840" cy="429259"/>
          </a:xfrm>
          <a:custGeom>
            <a:avLst/>
            <a:gdLst/>
            <a:ahLst/>
            <a:cxnLst/>
            <a:rect l="l" t="t" r="r" b="b"/>
            <a:pathLst>
              <a:path w="370839" h="429260">
                <a:moveTo>
                  <a:pt x="185165" y="0"/>
                </a:moveTo>
                <a:lnTo>
                  <a:pt x="0" y="92583"/>
                </a:lnTo>
                <a:lnTo>
                  <a:pt x="0" y="336423"/>
                </a:lnTo>
                <a:lnTo>
                  <a:pt x="185165" y="429006"/>
                </a:lnTo>
                <a:lnTo>
                  <a:pt x="370331" y="336423"/>
                </a:lnTo>
                <a:lnTo>
                  <a:pt x="370331" y="92583"/>
                </a:lnTo>
                <a:lnTo>
                  <a:pt x="18516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8504F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3566" y="165930"/>
            <a:ext cx="2017006" cy="5871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83007" y="272583"/>
            <a:ext cx="7226300" cy="345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48504F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87525" y="2065009"/>
            <a:ext cx="8551545" cy="3853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0028976" y="6555800"/>
            <a:ext cx="2059940" cy="290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jp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ark.apache.org/docs/3.1.2/rdd-programming-guide.html" TargetMode="External"/><Relationship Id="rId3" Type="http://schemas.openxmlformats.org/officeDocument/2006/relationships/image" Target="../media/image122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jp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Relationship Id="rId3" Type="http://schemas.openxmlformats.org/officeDocument/2006/relationships/image" Target="../media/image130.jp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1.jp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pn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39.jp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jp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jp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24.jpg"/><Relationship Id="rId8" Type="http://schemas.openxmlformats.org/officeDocument/2006/relationships/image" Target="../media/image25.jp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jpg"/><Relationship Id="rId6" Type="http://schemas.openxmlformats.org/officeDocument/2006/relationships/image" Target="../media/image154.png"/><Relationship Id="rId7" Type="http://schemas.openxmlformats.org/officeDocument/2006/relationships/image" Target="../media/image155.pn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jpg"/><Relationship Id="rId6" Type="http://schemas.openxmlformats.org/officeDocument/2006/relationships/image" Target="../media/image160.pn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jpg"/><Relationship Id="rId3" Type="http://schemas.openxmlformats.org/officeDocument/2006/relationships/image" Target="../media/image162.pn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Relationship Id="rId3" Type="http://schemas.openxmlformats.org/officeDocument/2006/relationships/image" Target="../media/image164.pn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jp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jp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jpg"/><Relationship Id="rId4" Type="http://schemas.openxmlformats.org/officeDocument/2006/relationships/image" Target="../media/image173.jp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jpg"/><Relationship Id="rId3" Type="http://schemas.openxmlformats.org/officeDocument/2006/relationships/image" Target="../media/image176.jpg"/><Relationship Id="rId4" Type="http://schemas.openxmlformats.org/officeDocument/2006/relationships/image" Target="../media/image177.png"/><Relationship Id="rId5" Type="http://schemas.openxmlformats.org/officeDocument/2006/relationships/image" Target="../media/image178.pn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9.jp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80.png"/><Relationship Id="rId4" Type="http://schemas.openxmlformats.org/officeDocument/2006/relationships/image" Target="../media/image181.jp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jpg"/><Relationship Id="rId3" Type="http://schemas.openxmlformats.org/officeDocument/2006/relationships/image" Target="../media/image185.jpg"/><Relationship Id="rId4" Type="http://schemas.openxmlformats.org/officeDocument/2006/relationships/image" Target="../media/image186.pn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jpg"/><Relationship Id="rId3" Type="http://schemas.openxmlformats.org/officeDocument/2006/relationships/image" Target="../media/image188.jpg"/><Relationship Id="rId4" Type="http://schemas.openxmlformats.org/officeDocument/2006/relationships/image" Target="../media/image189.jpg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jpg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3.jpg"/><Relationship Id="rId4" Type="http://schemas.openxmlformats.org/officeDocument/2006/relationships/image" Target="../media/image1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jp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jpg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jpg"/><Relationship Id="rId3" Type="http://schemas.openxmlformats.org/officeDocument/2006/relationships/image" Target="../media/image206.jpg"/><Relationship Id="rId4" Type="http://schemas.openxmlformats.org/officeDocument/2006/relationships/image" Target="../media/image207.png"/><Relationship Id="rId5" Type="http://schemas.openxmlformats.org/officeDocument/2006/relationships/image" Target="../media/image208.pn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jpg"/><Relationship Id="rId3" Type="http://schemas.openxmlformats.org/officeDocument/2006/relationships/image" Target="../media/image210.pn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jpg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jp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11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jpg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jpg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jpg"/><Relationship Id="rId4" Type="http://schemas.openxmlformats.org/officeDocument/2006/relationships/image" Target="../media/image235.jpg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9.jpg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jpg"/><Relationship Id="rId4" Type="http://schemas.openxmlformats.org/officeDocument/2006/relationships/image" Target="../media/image242.jpg"/><Relationship Id="rId5" Type="http://schemas.openxmlformats.org/officeDocument/2006/relationships/image" Target="../media/image243.jp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jpg"/><Relationship Id="rId5" Type="http://schemas.openxmlformats.org/officeDocument/2006/relationships/image" Target="../media/image252.pn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5" Type="http://schemas.openxmlformats.org/officeDocument/2006/relationships/image" Target="../media/image11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jpg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jpg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jpg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jpg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jpg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10.png"/><Relationship Id="rId4" Type="http://schemas.openxmlformats.org/officeDocument/2006/relationships/image" Target="../media/image41.png"/><Relationship Id="rId5" Type="http://schemas.openxmlformats.org/officeDocument/2006/relationships/image" Target="../media/image11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jpg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jpg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jpg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jpg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jpg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jpg"/><Relationship Id="rId3" Type="http://schemas.openxmlformats.org/officeDocument/2006/relationships/image" Target="../media/image291.jpg"/><Relationship Id="rId4" Type="http://schemas.openxmlformats.org/officeDocument/2006/relationships/image" Target="../media/image2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10.png"/><Relationship Id="rId4" Type="http://schemas.openxmlformats.org/officeDocument/2006/relationships/image" Target="../media/image44.png"/><Relationship Id="rId5" Type="http://schemas.openxmlformats.org/officeDocument/2006/relationships/image" Target="../media/image11.png"/><Relationship Id="rId6" Type="http://schemas.openxmlformats.org/officeDocument/2006/relationships/image" Target="../media/image35.png"/><Relationship Id="rId7" Type="http://schemas.openxmlformats.org/officeDocument/2006/relationships/image" Target="../media/image45.jpg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jp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jpg"/><Relationship Id="rId3" Type="http://schemas.openxmlformats.org/officeDocument/2006/relationships/image" Target="../media/image298.jpg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jpg"/><Relationship Id="rId4" Type="http://schemas.openxmlformats.org/officeDocument/2006/relationships/image" Target="../media/image301.png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jpg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10.png"/><Relationship Id="rId4" Type="http://schemas.openxmlformats.org/officeDocument/2006/relationships/image" Target="../media/image47.png"/><Relationship Id="rId5" Type="http://schemas.openxmlformats.org/officeDocument/2006/relationships/image" Target="../media/image11.png"/><Relationship Id="rId6" Type="http://schemas.openxmlformats.org/officeDocument/2006/relationships/image" Target="../media/image35.png"/><Relationship Id="rId7" Type="http://schemas.openxmlformats.org/officeDocument/2006/relationships/image" Target="../media/image48.jpg"/><Relationship Id="rId8" Type="http://schemas.openxmlformats.org/officeDocument/2006/relationships/image" Target="../media/image49.jpg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jpg"/><Relationship Id="rId3" Type="http://schemas.openxmlformats.org/officeDocument/2006/relationships/image" Target="../media/image314.png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hyperlink" Target="http://www.sogou.com/labs/resource/q.php" TargetMode="External"/><Relationship Id="rId4" Type="http://schemas.openxmlformats.org/officeDocument/2006/relationships/image" Target="../media/image317.jpg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jpg"/><Relationship Id="rId3" Type="http://schemas.openxmlformats.org/officeDocument/2006/relationships/image" Target="../media/image319.png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jpg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jp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jpg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jpg"/><Relationship Id="rId4" Type="http://schemas.openxmlformats.org/officeDocument/2006/relationships/image" Target="../media/image332.png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3.jpg"/><Relationship Id="rId4" Type="http://schemas.openxmlformats.org/officeDocument/2006/relationships/image" Target="../media/image3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jpg"/><Relationship Id="rId3" Type="http://schemas.openxmlformats.org/officeDocument/2006/relationships/image" Target="../media/image336.jpg"/><Relationship Id="rId4" Type="http://schemas.openxmlformats.org/officeDocument/2006/relationships/image" Target="../media/image337.png"/><Relationship Id="rId5" Type="http://schemas.openxmlformats.org/officeDocument/2006/relationships/image" Target="../media/image338.png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jpg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jpg"/><Relationship Id="rId3" Type="http://schemas.openxmlformats.org/officeDocument/2006/relationships/image" Target="../media/image342.png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jpg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jpg"/><Relationship Id="rId6" Type="http://schemas.openxmlformats.org/officeDocument/2006/relationships/image" Target="../media/image350.png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jpg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3.png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jpg"/><Relationship Id="rId4" Type="http://schemas.openxmlformats.org/officeDocument/2006/relationships/image" Target="../media/image357.jpg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369.png"/><Relationship Id="rId15" Type="http://schemas.openxmlformats.org/officeDocument/2006/relationships/image" Target="../media/image370.png"/><Relationship Id="rId16" Type="http://schemas.openxmlformats.org/officeDocument/2006/relationships/image" Target="../media/image371.png"/><Relationship Id="rId17" Type="http://schemas.openxmlformats.org/officeDocument/2006/relationships/image" Target="../media/image372.png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3.jpg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jpg"/><Relationship Id="rId3" Type="http://schemas.openxmlformats.org/officeDocument/2006/relationships/image" Target="../media/image375.png"/><Relationship Id="rId4" Type="http://schemas.openxmlformats.org/officeDocument/2006/relationships/image" Target="../media/image376.png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jpg"/><Relationship Id="rId3" Type="http://schemas.openxmlformats.org/officeDocument/2006/relationships/image" Target="../media/image382.png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3.jpg"/><Relationship Id="rId3" Type="http://schemas.openxmlformats.org/officeDocument/2006/relationships/image" Target="../media/image384.png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jpg"/><Relationship Id="rId3" Type="http://schemas.openxmlformats.org/officeDocument/2006/relationships/image" Target="../media/image384.png"/><Relationship Id="rId4" Type="http://schemas.openxmlformats.org/officeDocument/2006/relationships/image" Target="../media/image38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/Relationships>

</file>

<file path=ppt/slides/_rels/slide2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jpg"/></Relationships>

</file>

<file path=ppt/slides/_rels/slide2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jpg"/></Relationships>

</file>

<file path=ppt/slides/_rels/slide2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jpg"/><Relationship Id="rId7" Type="http://schemas.openxmlformats.org/officeDocument/2006/relationships/image" Target="../media/image401.png"/></Relationships>

</file>

<file path=ppt/slides/_rels/slide2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/Relationships>

</file>

<file path=ppt/slides/_rels/slide2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4.jpg"/></Relationships>

</file>

<file path=ppt/slides/_rels/slide2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5.png"/></Relationships>

</file>

<file path=ppt/slides/_rels/slide2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/Relationships>

</file>

<file path=ppt/slides/_rels/slide2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7.jpg"/></Relationships>

</file>

<file path=ppt/slides/_rels/slide2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
</file>

<file path=ppt/slides/_rels/slide2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/Relationships>

</file>

<file path=ppt/slides/_rels/slide2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jpg"/><Relationship Id="rId3" Type="http://schemas.openxmlformats.org/officeDocument/2006/relationships/image" Target="../media/image411.jpg"/></Relationships>

</file>

<file path=ppt/slides/_rels/slide2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jp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/Relationships>

</file>

<file path=ppt/slides/_rels/slide2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/Relationships>

</file>

<file path=ppt/slides/_rels/slide2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jpg"/></Relationships>

</file>

<file path=ppt/slides/_rels/slide2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/Relationships>

</file>

<file path=ppt/slides/_rels/slide2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1.jpg"/></Relationships>

</file>

<file path=ppt/slides/_rels/slide2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2.jpg"/></Relationships>

</file>

<file path=ppt/slides/_rels/slide2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3.jpg"/></Relationships>

</file>

<file path=ppt/slides/_rels/slide2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5.png"/></Relationships>

</file>

<file path=ppt/slides/_rels/slide2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6.jpg"/></Relationships>

</file>

<file path=ppt/slides/_rels/slide2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jpg"/></Relationships>

</file>

<file path=ppt/slides/_rels/slide2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jpg"/></Relationships>

</file>

<file path=ppt/slides/_rels/slide2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jpg"/></Relationships>

</file>

<file path=ppt/slides/_rels/slide2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png"/></Relationships>

</file>

<file path=ppt/slides/_rels/slide2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431.jpg"/></Relationships>

</file>

<file path=ppt/slides/_rels/slide2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2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/Relationships>

</file>

<file path=ppt/slides/_rels/slide2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6.png"/><Relationship Id="rId3" Type="http://schemas.openxmlformats.org/officeDocument/2006/relationships/image" Target="../media/image437.jpg"/></Relationships>

</file>

<file path=ppt/slides/_rels/slide2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8.jpg"/></Relationships>

</file>

<file path=ppt/slides/_rels/slide2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9.jpg"/></Relationships>

</file>

<file path=ppt/slides/_rels/slide2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3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1.png"/><Relationship Id="rId3" Type="http://schemas.openxmlformats.org/officeDocument/2006/relationships/image" Target="../media/image442.png"/></Relationships>

</file>

<file path=ppt/slides/_rels/slide3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3.png"/><Relationship Id="rId3" Type="http://schemas.openxmlformats.org/officeDocument/2006/relationships/image" Target="../media/image444.jpg"/><Relationship Id="rId4" Type="http://schemas.openxmlformats.org/officeDocument/2006/relationships/image" Target="../media/image445.jpg"/></Relationships>

</file>

<file path=ppt/slides/_rels/slide3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4.jpg"/><Relationship Id="rId3" Type="http://schemas.openxmlformats.org/officeDocument/2006/relationships/image" Target="../media/image445.jpg"/></Relationships>

</file>

<file path=ppt/slides/_rels/slide3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6.png"/></Relationships>

</file>

<file path=ppt/slides/_rels/slide3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7.jpg"/><Relationship Id="rId3" Type="http://schemas.openxmlformats.org/officeDocument/2006/relationships/image" Target="../media/image448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9.png"/></Relationships>

</file>

<file path=ppt/slides/_rels/slide3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
</file>

<file path=ppt/slides/_rels/slide3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0.png"/></Relationships>

</file>

<file path=ppt/slides/_rels/slide3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1.png"/></Relationships>

</file>

<file path=ppt/slides/_rels/slide3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2.jpg"/><Relationship Id="rId3" Type="http://schemas.openxmlformats.org/officeDocument/2006/relationships/image" Target="../media/image453.jpg"/></Relationships>

</file>

<file path=ppt/slides/_rels/slide3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4.jpg"/><Relationship Id="rId3" Type="http://schemas.openxmlformats.org/officeDocument/2006/relationships/image" Target="../media/image455.jpg"/><Relationship Id="rId4" Type="http://schemas.openxmlformats.org/officeDocument/2006/relationships/image" Target="../media/image456.jpg"/></Relationships>

</file>

<file path=ppt/slides/_rels/slide3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7.jpg"/><Relationship Id="rId3" Type="http://schemas.openxmlformats.org/officeDocument/2006/relationships/image" Target="../media/image458.jpg"/></Relationships>

</file>

<file path=ppt/slides/_rels/slide3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9.jpg"/><Relationship Id="rId3" Type="http://schemas.openxmlformats.org/officeDocument/2006/relationships/image" Target="../media/image460.jpg"/></Relationships>

</file>

<file path=ppt/slides/_rels/slide3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1.jpg"/></Relationships>

</file>

<file path=ppt/slides/_rels/slide3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/Relationships>

</file>

<file path=ppt/slides/_rels/slide3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4.jpg"/><Relationship Id="rId3" Type="http://schemas.openxmlformats.org/officeDocument/2006/relationships/image" Target="../media/image465.png"/><Relationship Id="rId4" Type="http://schemas.openxmlformats.org/officeDocument/2006/relationships/image" Target="../media/image466.png"/></Relationships>

</file>

<file path=ppt/slides/_rels/slide3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7.jpg"/><Relationship Id="rId3" Type="http://schemas.openxmlformats.org/officeDocument/2006/relationships/image" Target="../media/image468.jpg"/><Relationship Id="rId4" Type="http://schemas.openxmlformats.org/officeDocument/2006/relationships/image" Target="../media/image469.jpg"/></Relationships>

</file>

<file path=ppt/slides/_rels/slide3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0.png"/><Relationship Id="rId3" Type="http://schemas.openxmlformats.org/officeDocument/2006/relationships/image" Target="../media/image471.jpg"/></Relationships>

</file>

<file path=ppt/slides/_rels/slide3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2.jpg"/></Relationships>

</file>

<file path=ppt/slides/_rels/slide3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3.jpg"/></Relationships>

</file>

<file path=ppt/slides/_rels/slide3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4.jpg"/></Relationships>

</file>

<file path=ppt/slides/_rels/slide3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jpg"/></Relationships>

</file>

<file path=ppt/slides/_rels/slide3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jpg"/></Relationships>

</file>

<file path=ppt/slides/_rels/slide3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7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
</file>

<file path=ppt/slides/_rels/slide3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8.jpg"/></Relationships>

</file>

<file path=ppt/slides/_rels/slide3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jpg"/></Relationships>

</file>

<file path=ppt/slides/_rels/slide3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0.jpg"/></Relationships>

</file>

<file path=ppt/slides/_rels/slide3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1.png"/></Relationships>

</file>

<file path=ppt/slides/_rels/slide3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2.jpg"/><Relationship Id="rId3" Type="http://schemas.openxmlformats.org/officeDocument/2006/relationships/image" Target="../media/image483.png"/></Relationships>

</file>

<file path=ppt/slides/_rels/slide3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4.jpg"/></Relationships>

</file>

<file path=ppt/slides/_rels/slide3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5.jpg"/></Relationships>

</file>

<file path=ppt/slides/_rels/slide3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6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3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7.jpg"/></Relationships>

</file>

<file path=ppt/slides/_rels/slide3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8.jpg"/><Relationship Id="rId3" Type="http://schemas.openxmlformats.org/officeDocument/2006/relationships/image" Target="../media/image489.jpg"/><Relationship Id="rId4" Type="http://schemas.openxmlformats.org/officeDocument/2006/relationships/image" Target="../media/image490.png"/></Relationships>

</file>

<file path=ppt/slides/_rels/slide3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1.jpg"/></Relationships>

</file>

<file path=ppt/slides/_rels/slide3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2.jpg"/></Relationships>

</file>

<file path=ppt/slides/_rels/slide3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3.png"/></Relationships>

</file>

<file path=ppt/slides/_rels/slide3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4.jpg"/></Relationships>

</file>

<file path=ppt/slides/_rels/slide3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3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6.jpg"/></Relationships>

</file>

<file path=ppt/slides/_rels/slide3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7.jpg"/></Relationships>

</file>

<file path=ppt/slides/_rels/slide3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8.jpg"/></Relationships>

</file>

<file path=ppt/slides/_rels/slide3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9.jpg"/></Relationships>

</file>

<file path=ppt/slides/_rels/slide3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0.png"/></Relationships>

</file>

<file path=ppt/slides/_rels/slide3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1.png"/><Relationship Id="rId3" Type="http://schemas.openxmlformats.org/officeDocument/2006/relationships/image" Target="../media/image502.jpg"/></Relationships>

</file>

<file path=ppt/slides/_rels/slide3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3.png"/></Relationships>

</file>

<file path=ppt/slides/_rels/slide3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Relationship Id="rId3" Type="http://schemas.openxmlformats.org/officeDocument/2006/relationships/image" Target="../media/image72.png"/></Relationships>

</file>

<file path=ppt/slides/_rels/slide3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5.png"/></Relationships>

</file>

<file path=ppt/slides/_rels/slide3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6.png"/><Relationship Id="rId3" Type="http://schemas.openxmlformats.org/officeDocument/2006/relationships/image" Target="../media/image507.png"/></Relationships>

</file>

<file path=ppt/slides/_rels/slide3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8.jpg"/></Relationships>

</file>

<file path=ppt/slides/_rels/slide3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9.jpg"/></Relationships>

</file>

<file path=ppt/slides/_rels/slide3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0.jpg"/></Relationships>

</file>

<file path=ppt/slides/_rels/slide3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1.jpg"/></Relationships>

</file>

<file path=ppt/slides/_rels/slide3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2.jpg"/><Relationship Id="rId3" Type="http://schemas.openxmlformats.org/officeDocument/2006/relationships/image" Target="../media/image513.jpg"/></Relationships>

</file>

<file path=ppt/slides/_rels/slide3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4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3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5.jpg"/></Relationships>

</file>

<file path=ppt/slides/_rels/slide3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jpg"/></Relationships>

</file>

<file path=ppt/slides/_rels/slide3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8.jpg"/></Relationships>

</file>

<file path=ppt/slides/_rels/slide3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9.png"/></Relationships>

</file>

<file path=ppt/slides/_rels/slide3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jpg"/></Relationships>

</file>

<file path=ppt/slides/_rels/slide3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0.png"/><Relationship Id="rId3" Type="http://schemas.openxmlformats.org/officeDocument/2006/relationships/image" Target="../media/image521.png"/><Relationship Id="rId4" Type="http://schemas.openxmlformats.org/officeDocument/2006/relationships/image" Target="../media/image522.png"/><Relationship Id="rId5" Type="http://schemas.openxmlformats.org/officeDocument/2006/relationships/image" Target="../media/image523.png"/><Relationship Id="rId6" Type="http://schemas.openxmlformats.org/officeDocument/2006/relationships/image" Target="../media/image524.png"/><Relationship Id="rId7" Type="http://schemas.openxmlformats.org/officeDocument/2006/relationships/image" Target="../media/image525.png"/><Relationship Id="rId8" Type="http://schemas.openxmlformats.org/officeDocument/2006/relationships/image" Target="../media/image526.png"/><Relationship Id="rId9" Type="http://schemas.openxmlformats.org/officeDocument/2006/relationships/image" Target="../media/image527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530.png"/><Relationship Id="rId13" Type="http://schemas.openxmlformats.org/officeDocument/2006/relationships/image" Target="../media/image531.png"/><Relationship Id="rId14" Type="http://schemas.openxmlformats.org/officeDocument/2006/relationships/image" Target="../media/image532.png"/><Relationship Id="rId15" Type="http://schemas.openxmlformats.org/officeDocument/2006/relationships/image" Target="../media/image533.png"/><Relationship Id="rId16" Type="http://schemas.openxmlformats.org/officeDocument/2006/relationships/image" Target="../media/image534.png"/><Relationship Id="rId17" Type="http://schemas.openxmlformats.org/officeDocument/2006/relationships/image" Target="../media/image535.png"/><Relationship Id="rId18" Type="http://schemas.openxmlformats.org/officeDocument/2006/relationships/image" Target="../media/image536.png"/><Relationship Id="rId19" Type="http://schemas.openxmlformats.org/officeDocument/2006/relationships/image" Target="../media/image537.png"/><Relationship Id="rId20" Type="http://schemas.openxmlformats.org/officeDocument/2006/relationships/image" Target="../media/image538.png"/><Relationship Id="rId21" Type="http://schemas.openxmlformats.org/officeDocument/2006/relationships/image" Target="../media/image539.png"/><Relationship Id="rId22" Type="http://schemas.openxmlformats.org/officeDocument/2006/relationships/image" Target="../media/image540.png"/><Relationship Id="rId23" Type="http://schemas.openxmlformats.org/officeDocument/2006/relationships/image" Target="../media/image541.png"/></Relationships>

</file>

<file path=ppt/slides/_rels/slide3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2.png"/></Relationships>

</file>

<file path=ppt/slides/_rels/slide3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jpg"/></Relationships>

</file>

<file path=ppt/slides/_rels/slide3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3.jpg"/></Relationships>

</file>

<file path=ppt/slides/_rels/slide3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4.jpg"/></Relationships>

</file>

<file path=ppt/slides/_rels/slide3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4.jpg"/><Relationship Id="rId3" Type="http://schemas.openxmlformats.org/officeDocument/2006/relationships/image" Target="../media/image545.png"/></Relationships>

</file>

<file path=ppt/slides/_rels/slide3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6.jpg"/><Relationship Id="rId3" Type="http://schemas.openxmlformats.org/officeDocument/2006/relationships/image" Target="../media/image545.png"/></Relationships>

</file>

<file path=ppt/slides/_rels/slide3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jpg"/><Relationship Id="rId3" Type="http://schemas.openxmlformats.org/officeDocument/2006/relationships/image" Target="../media/image547.png"/></Relationships>

</file>

<file path=ppt/slides/_rels/slide3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jpg"/><Relationship Id="rId3" Type="http://schemas.openxmlformats.org/officeDocument/2006/relationships/image" Target="../media/image548.png"/><Relationship Id="rId4" Type="http://schemas.openxmlformats.org/officeDocument/2006/relationships/image" Target="../media/image549.png"/></Relationships>

</file>

<file path=ppt/slides/_rels/slide3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0.png"/><Relationship Id="rId3" Type="http://schemas.openxmlformats.org/officeDocument/2006/relationships/image" Target="../media/image551.jpg"/></Relationships>

</file>

<file path=ppt/slides/_rels/slide4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2.png"/></Relationships>

</file>

<file path=ppt/slides/_rels/slide4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3.png"/></Relationships>

</file>

<file path=ppt/slides/_rels/slide4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4.jpg"/><Relationship Id="rId3" Type="http://schemas.openxmlformats.org/officeDocument/2006/relationships/image" Target="../media/image555.jpg"/></Relationships>

</file>

<file path=ppt/slides/_rels/slide4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6.jpg"/></Relationships>

</file>

<file path=ppt/slides/_rels/slide4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7.jpg"/></Relationships>

</file>

<file path=ppt/slides/_rels/slide4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8.png"/></Relationships>

</file>

<file path=ppt/slides/_rels/slide4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9.jpg"/><Relationship Id="rId3" Type="http://schemas.openxmlformats.org/officeDocument/2006/relationships/image" Target="../media/image560.jpg"/></Relationships>

</file>

<file path=ppt/slides/_rels/slide4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1.jpg"/><Relationship Id="rId3" Type="http://schemas.openxmlformats.org/officeDocument/2006/relationships/image" Target="../media/image562.jpg"/></Relationships>

</file>

<file path=ppt/slides/_rels/slide4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4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4.png"/><Relationship Id="rId3" Type="http://schemas.openxmlformats.org/officeDocument/2006/relationships/image" Target="../media/image565.png"/><Relationship Id="rId4" Type="http://schemas.openxmlformats.org/officeDocument/2006/relationships/image" Target="../media/image566.png"/><Relationship Id="rId5" Type="http://schemas.openxmlformats.org/officeDocument/2006/relationships/image" Target="../media/image567.png"/></Relationships>

</file>

<file path=ppt/slides/_rels/slide4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8.png"/></Relationships>

</file>

<file path=ppt/slides/_rels/slide4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9.png"/><Relationship Id="rId3" Type="http://schemas.openxmlformats.org/officeDocument/2006/relationships/image" Target="../media/image570.png"/></Relationships>

</file>

<file path=ppt/slides/_rels/slide4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1.png"/><Relationship Id="rId3" Type="http://schemas.openxmlformats.org/officeDocument/2006/relationships/image" Target="../media/image572.png"/><Relationship Id="rId4" Type="http://schemas.openxmlformats.org/officeDocument/2006/relationships/image" Target="../media/image573.png"/></Relationships>

</file>

<file path=ppt/slides/_rels/slide4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4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Relationship Id="rId3" Type="http://schemas.openxmlformats.org/officeDocument/2006/relationships/image" Target="../media/image8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ark.apache.org/docs/3.1.2/spark-standalone.html#standby-masters-with-zookeeper" TargetMode="External"/><Relationship Id="rId3" Type="http://schemas.openxmlformats.org/officeDocument/2006/relationships/image" Target="../media/image96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Relationship Id="rId3" Type="http://schemas.openxmlformats.org/officeDocument/2006/relationships/image" Target="../media/image101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g"/><Relationship Id="rId3" Type="http://schemas.openxmlformats.org/officeDocument/2006/relationships/image" Target="../media/image103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7" Type="http://schemas.openxmlformats.org/officeDocument/2006/relationships/image" Target="../media/image14.jp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1352" y="5726429"/>
            <a:ext cx="2749295" cy="44881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621271" y="0"/>
            <a:ext cx="1386840" cy="1240790"/>
            <a:chOff x="8621271" y="0"/>
            <a:chExt cx="1386840" cy="1240790"/>
          </a:xfrm>
        </p:grpSpPr>
        <p:sp>
          <p:nvSpPr>
            <p:cNvPr id="4" name="object 4"/>
            <p:cNvSpPr/>
            <p:nvPr/>
          </p:nvSpPr>
          <p:spPr>
            <a:xfrm>
              <a:off x="8621271" y="0"/>
              <a:ext cx="1137285" cy="841375"/>
            </a:xfrm>
            <a:custGeom>
              <a:avLst/>
              <a:gdLst/>
              <a:ahLst/>
              <a:cxnLst/>
              <a:rect l="l" t="t" r="r" b="b"/>
              <a:pathLst>
                <a:path w="1137284" h="841375">
                  <a:moveTo>
                    <a:pt x="1136891" y="0"/>
                  </a:moveTo>
                  <a:lnTo>
                    <a:pt x="0" y="0"/>
                  </a:lnTo>
                  <a:lnTo>
                    <a:pt x="0" y="557174"/>
                  </a:lnTo>
                  <a:lnTo>
                    <a:pt x="568452" y="841247"/>
                  </a:lnTo>
                  <a:lnTo>
                    <a:pt x="1136891" y="557174"/>
                  </a:lnTo>
                  <a:lnTo>
                    <a:pt x="113689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57003" y="717804"/>
              <a:ext cx="451484" cy="523240"/>
            </a:xfrm>
            <a:custGeom>
              <a:avLst/>
              <a:gdLst/>
              <a:ahLst/>
              <a:cxnLst/>
              <a:rect l="l" t="t" r="r" b="b"/>
              <a:pathLst>
                <a:path w="451484" h="523240">
                  <a:moveTo>
                    <a:pt x="225551" y="0"/>
                  </a:moveTo>
                  <a:lnTo>
                    <a:pt x="0" y="112776"/>
                  </a:lnTo>
                  <a:lnTo>
                    <a:pt x="0" y="409956"/>
                  </a:lnTo>
                  <a:lnTo>
                    <a:pt x="225551" y="522731"/>
                  </a:lnTo>
                  <a:lnTo>
                    <a:pt x="451103" y="409956"/>
                  </a:lnTo>
                  <a:lnTo>
                    <a:pt x="451103" y="112776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48504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8064627" y="961263"/>
            <a:ext cx="450850" cy="523240"/>
          </a:xfrm>
          <a:custGeom>
            <a:avLst/>
            <a:gdLst/>
            <a:ahLst/>
            <a:cxnLst/>
            <a:rect l="l" t="t" r="r" b="b"/>
            <a:pathLst>
              <a:path w="450850" h="523240">
                <a:moveTo>
                  <a:pt x="225171" y="0"/>
                </a:moveTo>
                <a:lnTo>
                  <a:pt x="450342" y="112585"/>
                </a:lnTo>
                <a:lnTo>
                  <a:pt x="450342" y="410146"/>
                </a:lnTo>
                <a:lnTo>
                  <a:pt x="225171" y="522731"/>
                </a:lnTo>
                <a:lnTo>
                  <a:pt x="0" y="410146"/>
                </a:lnTo>
                <a:lnTo>
                  <a:pt x="0" y="112585"/>
                </a:lnTo>
                <a:lnTo>
                  <a:pt x="225171" y="0"/>
                </a:lnTo>
                <a:close/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01476" y="127254"/>
            <a:ext cx="169163" cy="19659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746372" y="833247"/>
            <a:ext cx="764540" cy="886460"/>
          </a:xfrm>
          <a:custGeom>
            <a:avLst/>
            <a:gdLst/>
            <a:ahLst/>
            <a:cxnLst/>
            <a:rect l="l" t="t" r="r" b="b"/>
            <a:pathLst>
              <a:path w="764539" h="886460">
                <a:moveTo>
                  <a:pt x="382142" y="0"/>
                </a:moveTo>
                <a:lnTo>
                  <a:pt x="764285" y="191071"/>
                </a:lnTo>
                <a:lnTo>
                  <a:pt x="764285" y="695134"/>
                </a:lnTo>
                <a:lnTo>
                  <a:pt x="382142" y="886206"/>
                </a:lnTo>
                <a:lnTo>
                  <a:pt x="0" y="695134"/>
                </a:lnTo>
                <a:lnTo>
                  <a:pt x="0" y="191071"/>
                </a:lnTo>
                <a:lnTo>
                  <a:pt x="382142" y="0"/>
                </a:lnTo>
                <a:close/>
              </a:path>
            </a:pathLst>
          </a:custGeom>
          <a:ln w="9525">
            <a:solidFill>
              <a:srgbClr val="AC2B2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76266" y="1206436"/>
            <a:ext cx="187832" cy="2167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688" y="662177"/>
            <a:ext cx="178307" cy="20726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590288" y="749808"/>
            <a:ext cx="318770" cy="369570"/>
          </a:xfrm>
          <a:custGeom>
            <a:avLst/>
            <a:gdLst/>
            <a:ahLst/>
            <a:cxnLst/>
            <a:rect l="l" t="t" r="r" b="b"/>
            <a:pathLst>
              <a:path w="318770" h="369569">
                <a:moveTo>
                  <a:pt x="159258" y="0"/>
                </a:moveTo>
                <a:lnTo>
                  <a:pt x="0" y="79629"/>
                </a:lnTo>
                <a:lnTo>
                  <a:pt x="0" y="289941"/>
                </a:lnTo>
                <a:lnTo>
                  <a:pt x="159258" y="369570"/>
                </a:lnTo>
                <a:lnTo>
                  <a:pt x="318516" y="289941"/>
                </a:lnTo>
                <a:lnTo>
                  <a:pt x="318516" y="79629"/>
                </a:lnTo>
                <a:lnTo>
                  <a:pt x="15925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997820" y="1131950"/>
            <a:ext cx="647700" cy="396875"/>
          </a:xfrm>
          <a:custGeom>
            <a:avLst/>
            <a:gdLst/>
            <a:ahLst/>
            <a:cxnLst/>
            <a:rect l="l" t="t" r="r" b="b"/>
            <a:pathLst>
              <a:path w="647700" h="396875">
                <a:moveTo>
                  <a:pt x="0" y="0"/>
                </a:moveTo>
                <a:lnTo>
                  <a:pt x="647090" y="396646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98772" y="466725"/>
            <a:ext cx="692150" cy="366395"/>
          </a:xfrm>
          <a:custGeom>
            <a:avLst/>
            <a:gdLst/>
            <a:ahLst/>
            <a:cxnLst/>
            <a:rect l="l" t="t" r="r" b="b"/>
            <a:pathLst>
              <a:path w="692150" h="366394">
                <a:moveTo>
                  <a:pt x="0" y="0"/>
                </a:moveTo>
                <a:lnTo>
                  <a:pt x="691946" y="366318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812448" y="2664333"/>
            <a:ext cx="86290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>
                <a:solidFill>
                  <a:srgbClr val="252525"/>
                </a:solidFill>
                <a:latin typeface="Microsoft YaHei"/>
                <a:cs typeface="Microsoft YaHei"/>
              </a:rPr>
              <a:t>4天快速入门</a:t>
            </a:r>
            <a:r>
              <a:rPr dirty="0" sz="7200" spc="-20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endParaRPr sz="72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7981" y="3462845"/>
            <a:ext cx="1861185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FF0000"/>
                </a:solidFill>
                <a:latin typeface="Microsoft YaHei"/>
                <a:cs typeface="Microsoft YaHei"/>
              </a:rPr>
              <a:t>Py</a:t>
            </a:r>
            <a:r>
              <a:rPr dirty="0" sz="2400" spc="-5">
                <a:solidFill>
                  <a:srgbClr val="252525"/>
                </a:solidFill>
                <a:latin typeface="Microsoft YaHei"/>
                <a:cs typeface="Microsoft YaHei"/>
              </a:rPr>
              <a:t>thon</a:t>
            </a:r>
            <a:r>
              <a:rPr dirty="0" sz="2400" spc="-7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2400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endParaRPr sz="2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4000" spc="-10">
                <a:solidFill>
                  <a:srgbClr val="FF0000"/>
                </a:solidFill>
                <a:latin typeface="Microsoft YaHei"/>
                <a:cs typeface="Microsoft YaHei"/>
              </a:rPr>
              <a:t>Spark</a:t>
            </a:r>
            <a:endParaRPr sz="4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2058670" cy="510540"/>
            <a:chOff x="655320" y="983741"/>
            <a:chExt cx="205867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2" y="983742"/>
              <a:ext cx="95630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882" y="983742"/>
              <a:ext cx="990599" cy="5105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9619" y="1040434"/>
            <a:ext cx="7246620" cy="815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1.1</a:t>
            </a:r>
            <a:r>
              <a:rPr dirty="0" sz="1800" spc="-4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是什么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50">
              <a:latin typeface="Microsoft YaHei"/>
              <a:cs typeface="Microsoft YaHei"/>
            </a:endParaRPr>
          </a:p>
          <a:p>
            <a:pPr marL="133350">
              <a:lnSpc>
                <a:spcPct val="100000"/>
              </a:lnSpc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定义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Apache</a:t>
            </a:r>
            <a:r>
              <a:rPr dirty="0" sz="1400" spc="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是用于</a:t>
            </a:r>
            <a:r>
              <a:rPr dirty="0" sz="1400" spc="5" b="1">
                <a:solidFill>
                  <a:srgbClr val="C00000"/>
                </a:solidFill>
                <a:latin typeface="Microsoft YaHei UI"/>
                <a:cs typeface="Microsoft YaHei UI"/>
              </a:rPr>
              <a:t>大</a:t>
            </a:r>
            <a:r>
              <a:rPr dirty="0" sz="1400" b="1">
                <a:solidFill>
                  <a:srgbClr val="C00000"/>
                </a:solidFill>
                <a:latin typeface="Microsoft YaHei UI"/>
                <a:cs typeface="Microsoft YaHei UI"/>
              </a:rPr>
              <a:t>规模</a:t>
            </a:r>
            <a:r>
              <a:rPr dirty="0" sz="1400" spc="-5" b="1">
                <a:solidFill>
                  <a:srgbClr val="C00000"/>
                </a:solidFill>
                <a:latin typeface="Microsoft YaHei UI"/>
                <a:cs typeface="Microsoft YaHei UI"/>
              </a:rPr>
              <a:t>数据</a:t>
            </a:r>
            <a:r>
              <a:rPr dirty="0" sz="1400" spc="-10" b="1">
                <a:solidFill>
                  <a:srgbClr val="C00000"/>
                </a:solidFill>
                <a:latin typeface="Microsoft YaHei UI"/>
                <a:cs typeface="Microsoft YaHei UI"/>
              </a:rPr>
              <a:t>（</a:t>
            </a:r>
            <a:r>
              <a:rPr dirty="0" sz="1400" spc="-10" b="1">
                <a:solidFill>
                  <a:srgbClr val="C00000"/>
                </a:solidFill>
                <a:latin typeface="Calibri"/>
                <a:cs typeface="Calibri"/>
              </a:rPr>
              <a:t>large-scala</a:t>
            </a:r>
            <a:r>
              <a:rPr dirty="0" sz="1400" spc="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dirty="0" sz="1400" spc="-10" b="1">
                <a:solidFill>
                  <a:srgbClr val="C00000"/>
                </a:solidFill>
                <a:latin typeface="Microsoft YaHei UI"/>
                <a:cs typeface="Microsoft YaHei UI"/>
              </a:rPr>
              <a:t>）</a:t>
            </a:r>
            <a:r>
              <a:rPr dirty="0" sz="1400" b="1">
                <a:solidFill>
                  <a:srgbClr val="C00000"/>
                </a:solidFill>
                <a:latin typeface="Microsoft YaHei UI"/>
                <a:cs typeface="Microsoft YaHei UI"/>
              </a:rPr>
              <a:t>处</a:t>
            </a:r>
            <a:r>
              <a:rPr dirty="0" sz="1400" spc="-5" b="1">
                <a:solidFill>
                  <a:srgbClr val="C00000"/>
                </a:solidFill>
                <a:latin typeface="Microsoft YaHei UI"/>
                <a:cs typeface="Microsoft YaHei UI"/>
              </a:rPr>
              <a:t>理</a:t>
            </a:r>
            <a:r>
              <a:rPr dirty="0" sz="1400" b="1">
                <a:solidFill>
                  <a:srgbClr val="C00000"/>
                </a:solidFill>
                <a:latin typeface="Microsoft YaHei UI"/>
                <a:cs typeface="Microsoft YaHei UI"/>
              </a:rPr>
              <a:t>的</a:t>
            </a:r>
            <a:r>
              <a:rPr dirty="0" sz="1400" spc="-5" b="1">
                <a:solidFill>
                  <a:srgbClr val="C00000"/>
                </a:solidFill>
                <a:latin typeface="Microsoft YaHei UI"/>
                <a:cs typeface="Microsoft YaHei UI"/>
              </a:rPr>
              <a:t>统一（</a:t>
            </a:r>
            <a:r>
              <a:rPr dirty="0" sz="1400" spc="-5" b="1">
                <a:solidFill>
                  <a:srgbClr val="C00000"/>
                </a:solidFill>
                <a:latin typeface="Calibri"/>
                <a:cs typeface="Calibri"/>
              </a:rPr>
              <a:t>unified</a:t>
            </a:r>
            <a:r>
              <a:rPr dirty="0" sz="1400" spc="-5" b="1">
                <a:solidFill>
                  <a:srgbClr val="C00000"/>
                </a:solidFill>
                <a:latin typeface="Microsoft YaHei UI"/>
                <a:cs typeface="Microsoft YaHei UI"/>
              </a:rPr>
              <a:t>）</a:t>
            </a:r>
            <a:r>
              <a:rPr dirty="0" sz="1400" b="1">
                <a:solidFill>
                  <a:srgbClr val="C00000"/>
                </a:solidFill>
                <a:latin typeface="Microsoft YaHei UI"/>
                <a:cs typeface="Microsoft YaHei UI"/>
              </a:rPr>
              <a:t>分</a:t>
            </a:r>
            <a:r>
              <a:rPr dirty="0" sz="1400" spc="-5" b="1">
                <a:solidFill>
                  <a:srgbClr val="C00000"/>
                </a:solidFill>
                <a:latin typeface="Microsoft YaHei UI"/>
                <a:cs typeface="Microsoft YaHei UI"/>
              </a:rPr>
              <a:t>析引</a:t>
            </a:r>
            <a:r>
              <a:rPr dirty="0" sz="1400" b="1">
                <a:solidFill>
                  <a:srgbClr val="C00000"/>
                </a:solidFill>
                <a:latin typeface="Microsoft YaHei UI"/>
                <a:cs typeface="Microsoft YaHei UI"/>
              </a:rPr>
              <a:t>擎。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900" y="5974334"/>
            <a:ext cx="109156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简而言之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，Spark</a:t>
            </a:r>
            <a:r>
              <a:rPr dirty="0" sz="1400" spc="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借鉴了</a:t>
            </a:r>
            <a:r>
              <a:rPr dirty="0" sz="14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MapReduce</a:t>
            </a:r>
            <a:r>
              <a:rPr dirty="0" sz="14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思想发展而来，保留了其分布式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行计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算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的优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并改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了其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明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显的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缺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陷。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让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中间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据存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在内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中提 高了运行速度、并提供丰富的操作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API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高了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开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发速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度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8225" y="2163253"/>
            <a:ext cx="7774728" cy="3077834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981200"/>
            <a:ext cx="12197080" cy="4881880"/>
            <a:chOff x="-4762" y="1981200"/>
            <a:chExt cx="12197080" cy="488188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945" y="2178557"/>
              <a:ext cx="3803141" cy="45140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5338" y="1981200"/>
              <a:ext cx="4032503" cy="458495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89619" y="820977"/>
            <a:ext cx="4336415" cy="1198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97255">
              <a:lnSpc>
                <a:spcPct val="12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7.2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PyCharm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解释器 配置本地解释器</a:t>
            </a:r>
            <a:endParaRPr sz="1800">
              <a:latin typeface="Microsoft YaHei"/>
              <a:cs typeface="Microsoft YaHei"/>
            </a:endParaRPr>
          </a:p>
          <a:p>
            <a:pPr marL="372745" indent="-360680">
              <a:lnSpc>
                <a:spcPct val="100000"/>
              </a:lnSpc>
              <a:spcBef>
                <a:spcPts val="2130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如果没有找到c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nd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虚拟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境的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解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释器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可以: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8907145" cy="202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467985">
              <a:lnSpc>
                <a:spcPct val="12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7.2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PyCharm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解释器 配置远程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SSH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Linux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解释器</a:t>
            </a:r>
            <a:endParaRPr sz="1800">
              <a:latin typeface="Microsoft YaHei"/>
              <a:cs typeface="Microsoft YaHei"/>
            </a:endParaRPr>
          </a:p>
          <a:p>
            <a:pPr marL="12700" marR="5080" indent="-635">
              <a:lnSpc>
                <a:spcPct val="170000"/>
              </a:lnSpc>
              <a:spcBef>
                <a:spcPts val="79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刚刚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配置了本地的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conda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虚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环境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的解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释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器,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现在我们来配置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Linux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远程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解释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. 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支持在</a:t>
            </a:r>
            <a:r>
              <a:rPr dirty="0" sz="1600" spc="-5">
                <a:solidFill>
                  <a:srgbClr val="C0504D"/>
                </a:solidFill>
                <a:latin typeface="Microsoft YaHei"/>
                <a:cs typeface="Microsoft YaHei"/>
              </a:rPr>
              <a:t>Windows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上执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但是会有</a:t>
            </a:r>
            <a:r>
              <a:rPr dirty="0" sz="1600" spc="-10">
                <a:solidFill>
                  <a:srgbClr val="C0504D"/>
                </a:solidFill>
                <a:latin typeface="Microsoft YaHei"/>
                <a:cs typeface="Microsoft YaHei"/>
              </a:rPr>
              <a:t>性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能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问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以及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些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小</a:t>
            </a:r>
            <a:r>
              <a:rPr dirty="0" sz="1600" spc="-5">
                <a:solidFill>
                  <a:srgbClr val="C0504D"/>
                </a:solidFill>
                <a:latin typeface="Microsoft YaHei"/>
                <a:cs typeface="Microsoft YaHei"/>
              </a:rPr>
              <a:t>bug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Linux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上执行是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完美和高</a:t>
            </a:r>
            <a:r>
              <a:rPr dirty="0" sz="1600" spc="-10">
                <a:solidFill>
                  <a:srgbClr val="C0504D"/>
                </a:solidFill>
                <a:latin typeface="Microsoft YaHei"/>
                <a:cs typeface="Microsoft YaHei"/>
              </a:rPr>
              <a:t>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的.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所以, 我们也可以配置好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Linux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远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程解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释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器,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来运行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代码.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3905885" cy="1198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66725">
              <a:lnSpc>
                <a:spcPct val="12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7.2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PyCharm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解释器 配置远程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SSH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Linux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解释器</a:t>
            </a:r>
            <a:endParaRPr sz="1800">
              <a:latin typeface="Microsoft YaHei"/>
              <a:cs typeface="Microsoft YaHei"/>
            </a:endParaRPr>
          </a:p>
          <a:p>
            <a:pPr marL="372745" indent="-360680">
              <a:lnSpc>
                <a:spcPct val="100000"/>
              </a:lnSpc>
              <a:spcBef>
                <a:spcPts val="2130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1)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设置远程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SSH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 pySpark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环境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689" y="2316479"/>
            <a:ext cx="3067037" cy="25618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5196" y="2316479"/>
            <a:ext cx="7881364" cy="3340595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3444240" cy="1198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7.2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PyCharm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解释器 配置远程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SSH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Linux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解释器</a:t>
            </a:r>
            <a:endParaRPr sz="1800">
              <a:latin typeface="Microsoft YaHei"/>
              <a:cs typeface="Microsoft YaHei"/>
            </a:endParaRPr>
          </a:p>
          <a:p>
            <a:pPr marL="372745" indent="-360680">
              <a:lnSpc>
                <a:spcPct val="100000"/>
              </a:lnSpc>
              <a:spcBef>
                <a:spcPts val="2130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2)</a:t>
            </a:r>
            <a:r>
              <a:rPr dirty="0" sz="16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添加新的远程连接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3911" y="2316480"/>
            <a:ext cx="5379719" cy="360348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930" y="2316479"/>
            <a:ext cx="5347715" cy="360349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3444240" cy="1198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7.2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PyCharm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解释器 配置远程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SSH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Linux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解释器</a:t>
            </a:r>
            <a:endParaRPr sz="1800">
              <a:latin typeface="Microsoft YaHei"/>
              <a:cs typeface="Microsoft YaHei"/>
            </a:endParaRPr>
          </a:p>
          <a:p>
            <a:pPr marL="372745" indent="-360680">
              <a:lnSpc>
                <a:spcPct val="100000"/>
              </a:lnSpc>
              <a:spcBef>
                <a:spcPts val="2130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3)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设置虚拟机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环境路径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96" y="2316479"/>
            <a:ext cx="4805921" cy="32842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8829" y="2444495"/>
            <a:ext cx="6195059" cy="392123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526" y="1040434"/>
            <a:ext cx="1025144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7.3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应用入口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：SparkContext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口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r>
              <a:rPr dirty="0" sz="1600" spc="-5">
                <a:solidFill>
                  <a:srgbClr val="C0504D"/>
                </a:solidFill>
                <a:latin typeface="Microsoft YaHei"/>
                <a:cs typeface="Microsoft YaHei"/>
              </a:rPr>
              <a:t>SparkContext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任何一个应用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首先需要</a:t>
            </a:r>
            <a:r>
              <a:rPr dirty="0" sz="1600" spc="-10">
                <a:solidFill>
                  <a:srgbClr val="C0504D"/>
                </a:solidFill>
                <a:latin typeface="Microsoft YaHei"/>
                <a:cs typeface="Microsoft YaHei"/>
              </a:rPr>
              <a:t>构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建</a:t>
            </a:r>
            <a:r>
              <a:rPr dirty="0" sz="1600" spc="-5">
                <a:solidFill>
                  <a:srgbClr val="C0504D"/>
                </a:solidFill>
                <a:latin typeface="Microsoft YaHei"/>
                <a:cs typeface="Microsoft YaHei"/>
              </a:rPr>
              <a:t>SparkContext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对象，如下两步构建：</a:t>
            </a:r>
            <a:endParaRPr sz="1600">
              <a:latin typeface="Microsoft YaHei"/>
              <a:cs typeface="Microsoft YaHei"/>
            </a:endParaRPr>
          </a:p>
          <a:p>
            <a:pPr marL="372745" indent="-360680">
              <a:lnSpc>
                <a:spcPct val="100000"/>
              </a:lnSpc>
              <a:spcBef>
                <a:spcPts val="1340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第一步、创建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Con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对象</a:t>
            </a:r>
            <a:endParaRPr sz="1600">
              <a:latin typeface="Microsoft YaHei"/>
              <a:cs typeface="Microsoft YaHei"/>
            </a:endParaRPr>
          </a:p>
          <a:p>
            <a:pPr lvl="1" marL="731520" indent="-359410">
              <a:lnSpc>
                <a:spcPct val="100000"/>
              </a:lnSpc>
              <a:spcBef>
                <a:spcPts val="1230"/>
              </a:spcBef>
              <a:buFont typeface="Wingdings"/>
              <a:buChar char=""/>
              <a:tabLst>
                <a:tab pos="731520" algn="l"/>
                <a:tab pos="732155" algn="l"/>
              </a:tabLst>
            </a:pPr>
            <a:r>
              <a:rPr dirty="0" sz="1400" spc="-5">
                <a:latin typeface="Microsoft YaHei"/>
                <a:cs typeface="Microsoft YaHei"/>
              </a:rPr>
              <a:t>设置</a:t>
            </a:r>
            <a:r>
              <a:rPr dirty="0" sz="1400" spc="-10">
                <a:latin typeface="Microsoft YaHei"/>
                <a:cs typeface="Microsoft YaHei"/>
              </a:rPr>
              <a:t>Spark</a:t>
            </a:r>
            <a:r>
              <a:rPr dirty="0" sz="1400" spc="4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Application基本</a:t>
            </a:r>
            <a:r>
              <a:rPr dirty="0" sz="1400">
                <a:latin typeface="Microsoft YaHei"/>
                <a:cs typeface="Microsoft YaHei"/>
              </a:rPr>
              <a:t>信</a:t>
            </a:r>
            <a:r>
              <a:rPr dirty="0" sz="1400" spc="-5">
                <a:latin typeface="Microsoft YaHei"/>
                <a:cs typeface="Microsoft YaHei"/>
              </a:rPr>
              <a:t>息，</a:t>
            </a:r>
            <a:r>
              <a:rPr dirty="0" sz="1400">
                <a:latin typeface="Microsoft YaHei"/>
                <a:cs typeface="Microsoft YaHei"/>
              </a:rPr>
              <a:t>比</a:t>
            </a:r>
            <a:r>
              <a:rPr dirty="0" sz="1400" spc="-5">
                <a:latin typeface="Microsoft YaHei"/>
                <a:cs typeface="Microsoft YaHei"/>
              </a:rPr>
              <a:t>如应</a:t>
            </a:r>
            <a:r>
              <a:rPr dirty="0" sz="1400">
                <a:latin typeface="Microsoft YaHei"/>
                <a:cs typeface="Microsoft YaHei"/>
              </a:rPr>
              <a:t>用</a:t>
            </a:r>
            <a:r>
              <a:rPr dirty="0" sz="1400" spc="-5">
                <a:latin typeface="Microsoft YaHei"/>
                <a:cs typeface="Microsoft YaHei"/>
              </a:rPr>
              <a:t>的名</a:t>
            </a:r>
            <a:r>
              <a:rPr dirty="0" sz="1400">
                <a:latin typeface="Microsoft YaHei"/>
                <a:cs typeface="Microsoft YaHei"/>
              </a:rPr>
              <a:t>称AppName和</a:t>
            </a:r>
            <a:r>
              <a:rPr dirty="0" sz="1400" spc="-5">
                <a:latin typeface="Microsoft YaHei"/>
                <a:cs typeface="Microsoft YaHei"/>
              </a:rPr>
              <a:t>应用</a:t>
            </a:r>
            <a:r>
              <a:rPr dirty="0" sz="1400">
                <a:latin typeface="Microsoft YaHei"/>
                <a:cs typeface="Microsoft YaHei"/>
              </a:rPr>
              <a:t>运</a:t>
            </a:r>
            <a:r>
              <a:rPr dirty="0" sz="1400" spc="-5">
                <a:latin typeface="Microsoft YaHei"/>
                <a:cs typeface="Microsoft YaHei"/>
              </a:rPr>
              <a:t>行Master</a:t>
            </a:r>
            <a:endParaRPr sz="1400">
              <a:latin typeface="Microsoft YaHei"/>
              <a:cs typeface="Microsoft YaHei"/>
            </a:endParaRPr>
          </a:p>
          <a:p>
            <a:pPr marL="372745" indent="-360680">
              <a:lnSpc>
                <a:spcPct val="100000"/>
              </a:lnSpc>
              <a:spcBef>
                <a:spcPts val="1290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第二步、基于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Con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对象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创建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Co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对象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文档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  <a:hlinkClick r:id="rId2"/>
              </a:rPr>
              <a:t>http://spark.apache.org/docs/3.1.2/rdd-programming-guide.html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2249" y="4064198"/>
            <a:ext cx="9614864" cy="211246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526" y="1040434"/>
            <a:ext cx="2686685" cy="2223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6.4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WordCount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代码实战</a:t>
            </a:r>
            <a:endParaRPr sz="1800">
              <a:latin typeface="Microsoft YaHei"/>
              <a:cs typeface="Microsoft YaHei"/>
            </a:endParaRPr>
          </a:p>
          <a:p>
            <a:pPr marL="12700" marR="163830">
              <a:lnSpc>
                <a:spcPct val="170000"/>
              </a:lnSpc>
              <a:spcBef>
                <a:spcPts val="2085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本地准备文件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word.txt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hello 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you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Spark Flink 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hello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me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hello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she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Spark</a:t>
            </a:r>
            <a:endParaRPr sz="1600">
              <a:latin typeface="Microsoft YaHei"/>
              <a:cs typeface="Microsoft YaHei"/>
            </a:endParaRPr>
          </a:p>
          <a:p>
            <a:pPr marL="372745" indent="-360680">
              <a:lnSpc>
                <a:spcPct val="100000"/>
              </a:lnSpc>
              <a:spcBef>
                <a:spcPts val="1345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PyS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代码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9526" y="4237114"/>
            <a:ext cx="4177665" cy="684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这里大家主要学习如何</a:t>
            </a:r>
            <a:r>
              <a:rPr dirty="0" sz="1600" spc="-10">
                <a:solidFill>
                  <a:srgbClr val="C0504D"/>
                </a:solidFill>
                <a:latin typeface="Microsoft YaHei"/>
                <a:cs typeface="Microsoft YaHei"/>
              </a:rPr>
              <a:t>构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建</a:t>
            </a:r>
            <a:r>
              <a:rPr dirty="0" sz="1600" spc="-5">
                <a:solidFill>
                  <a:srgbClr val="C0504D"/>
                </a:solidFill>
                <a:latin typeface="Microsoft YaHei"/>
                <a:cs typeface="Microsoft YaHei"/>
              </a:rPr>
              <a:t>S</a:t>
            </a:r>
            <a:r>
              <a:rPr dirty="0" sz="1600" spc="-25">
                <a:solidFill>
                  <a:srgbClr val="C0504D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ar</a:t>
            </a:r>
            <a:r>
              <a:rPr dirty="0" sz="1600" spc="-5">
                <a:solidFill>
                  <a:srgbClr val="C0504D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Con</a:t>
            </a:r>
            <a:r>
              <a:rPr dirty="0" sz="1600" spc="-20">
                <a:solidFill>
                  <a:srgbClr val="C0504D"/>
                </a:solidFill>
                <a:latin typeface="Microsoft YaHei"/>
                <a:cs typeface="Microsoft YaHei"/>
              </a:rPr>
              <a:t>t</a:t>
            </a:r>
            <a:r>
              <a:rPr dirty="0" sz="1600" spc="-5">
                <a:solidFill>
                  <a:srgbClr val="C0504D"/>
                </a:solidFill>
                <a:latin typeface="Microsoft YaHei"/>
                <a:cs typeface="Microsoft YaHei"/>
              </a:rPr>
              <a:t>ext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对象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-10">
                <a:solidFill>
                  <a:srgbClr val="C0504D"/>
                </a:solidFill>
                <a:latin typeface="Microsoft YaHei"/>
                <a:cs typeface="Microsoft YaHei"/>
              </a:rPr>
              <a:t>WordCount</a:t>
            </a:r>
            <a:r>
              <a:rPr dirty="0" sz="1600" spc="-40">
                <a:solidFill>
                  <a:srgbClr val="C0504D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C0504D"/>
                </a:solidFill>
                <a:latin typeface="Microsoft YaHei"/>
                <a:cs typeface="Microsoft YaHei"/>
              </a:rPr>
              <a:t>API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在</a:t>
            </a:r>
            <a:r>
              <a:rPr dirty="0" sz="1600" spc="-5">
                <a:solidFill>
                  <a:srgbClr val="C0504D"/>
                </a:solidFill>
                <a:latin typeface="Microsoft YaHei"/>
                <a:cs typeface="Microsoft YaHei"/>
              </a:rPr>
              <a:t>RDD</a:t>
            </a:r>
            <a:r>
              <a:rPr dirty="0" sz="1600">
                <a:solidFill>
                  <a:srgbClr val="C0504D"/>
                </a:solidFill>
                <a:latin typeface="Microsoft YaHei"/>
                <a:cs typeface="Microsoft YaHei"/>
              </a:rPr>
              <a:t>阶段会详解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89281" y="1090929"/>
            <a:ext cx="4983480" cy="468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826385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from</a:t>
            </a:r>
            <a:r>
              <a:rPr dirty="0" sz="90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pyspark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import</a:t>
            </a:r>
            <a:r>
              <a:rPr dirty="0" sz="900" spc="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SparkContext,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SparkConf </a:t>
            </a:r>
            <a:r>
              <a:rPr dirty="0" sz="900" spc="-19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import</a:t>
            </a:r>
            <a:r>
              <a:rPr dirty="0" sz="90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os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070"/>
              </a:lnSpc>
              <a:spcBef>
                <a:spcPts val="1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这里可以选择本地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PySpark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环境执行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代码，也可以使用虚拟机中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PySpark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环境，通过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os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可以配置</a:t>
            </a:r>
            <a:endParaRPr sz="900">
              <a:latin typeface="SimSun"/>
              <a:cs typeface="SimSun"/>
            </a:endParaRPr>
          </a:p>
          <a:p>
            <a:pPr marL="12700">
              <a:lnSpc>
                <a:spcPts val="107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os.environ['SPARK_HOME']</a:t>
            </a:r>
            <a:r>
              <a:rPr dirty="0" sz="900" spc="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90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'/export/servers/spark'</a:t>
            </a:r>
            <a:endParaRPr sz="900">
              <a:latin typeface="Calibri"/>
              <a:cs typeface="Calibri"/>
            </a:endParaRPr>
          </a:p>
          <a:p>
            <a:pPr marL="12700" marR="1564005">
              <a:lnSpc>
                <a:spcPts val="1100"/>
              </a:lnSpc>
              <a:spcBef>
                <a:spcPts val="2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PYSPARK_PYTHON</a:t>
            </a:r>
            <a:r>
              <a:rPr dirty="0" sz="900" spc="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900" spc="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"/root/anaconda3/envs/pyspark_env/bin/python" </a:t>
            </a:r>
            <a:r>
              <a:rPr dirty="0" sz="900" spc="-18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当存在多个版本时，不指定很可能会导致出错</a:t>
            </a:r>
            <a:endParaRPr sz="900">
              <a:latin typeface="SimSun"/>
              <a:cs typeface="SimSun"/>
            </a:endParaRPr>
          </a:p>
          <a:p>
            <a:pPr marL="12700">
              <a:lnSpc>
                <a:spcPts val="1019"/>
              </a:lnSpc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os.environ["PYSPARK_PYTHON"]</a:t>
            </a:r>
            <a:r>
              <a:rPr dirty="0" sz="9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PYSPARK_PYTHON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 os.environ["PYSPARK_DRIVER_PYTHON"]</a:t>
            </a:r>
            <a:r>
              <a:rPr dirty="0" sz="9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 PYSPARK_PYTHON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if</a:t>
            </a:r>
            <a:r>
              <a:rPr dirty="0" u="sng" sz="900" spc="350">
                <a:solidFill>
                  <a:srgbClr val="585858"/>
                </a:solidFill>
                <a:uFill>
                  <a:solidFill>
                    <a:srgbClr val="575757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900" spc="350">
                <a:solidFill>
                  <a:srgbClr val="585858"/>
                </a:solidFill>
                <a:uFill>
                  <a:solidFill>
                    <a:srgbClr val="575757"/>
                  </a:solidFill>
                </a:u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name</a:t>
            </a:r>
            <a:r>
              <a:rPr dirty="0" u="sng" sz="900">
                <a:solidFill>
                  <a:srgbClr val="585858"/>
                </a:solidFill>
                <a:uFill>
                  <a:solidFill>
                    <a:srgbClr val="575757"/>
                  </a:solidFill>
                </a:uFill>
                <a:latin typeface="Calibri"/>
                <a:cs typeface="Calibri"/>
              </a:rPr>
              <a:t>    </a:t>
            </a:r>
            <a:r>
              <a:rPr dirty="0" sz="900" spc="7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==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'</a:t>
            </a:r>
            <a:r>
              <a:rPr dirty="0" u="sng" sz="900" spc="470">
                <a:solidFill>
                  <a:srgbClr val="585858"/>
                </a:solidFill>
                <a:uFill>
                  <a:solidFill>
                    <a:srgbClr val="575757"/>
                  </a:solidFill>
                </a:u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main</a:t>
            </a:r>
            <a:r>
              <a:rPr dirty="0" u="sng" sz="900" spc="229">
                <a:solidFill>
                  <a:srgbClr val="585858"/>
                </a:solidFill>
                <a:uFill>
                  <a:solidFill>
                    <a:srgbClr val="575757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900" spc="229">
                <a:solidFill>
                  <a:srgbClr val="585858"/>
                </a:solidFill>
                <a:uFill>
                  <a:solidFill>
                    <a:srgbClr val="575757"/>
                  </a:solidFill>
                </a:u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':</a:t>
            </a:r>
            <a:endParaRPr sz="9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print('PySpark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First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Program')</a:t>
            </a:r>
            <a:endParaRPr sz="900">
              <a:latin typeface="Calibri"/>
              <a:cs typeface="Calibri"/>
            </a:endParaRPr>
          </a:p>
          <a:p>
            <a:pPr marL="114300" marR="101600">
              <a:lnSpc>
                <a:spcPct val="100000"/>
              </a:lnSpc>
              <a:spcBef>
                <a:spcPts val="2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TODO: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当应用运行在集群上的时候</a:t>
            </a:r>
            <a:r>
              <a:rPr dirty="0" sz="900" spc="-5">
                <a:solidFill>
                  <a:srgbClr val="585858"/>
                </a:solidFill>
                <a:latin typeface="SimSun"/>
                <a:cs typeface="SimSun"/>
              </a:rPr>
              <a:t>，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MAIN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函数就是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Driver</a:t>
            </a:r>
            <a:r>
              <a:rPr dirty="0" sz="9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Program</a:t>
            </a:r>
            <a:r>
              <a:rPr dirty="0" sz="900" spc="-5">
                <a:solidFill>
                  <a:srgbClr val="585858"/>
                </a:solidFill>
                <a:latin typeface="SimSun"/>
                <a:cs typeface="SimSun"/>
              </a:rPr>
              <a:t>，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必须创建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SparkContext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对象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创建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SparkConf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对象，设置应用的配置信息，比如应用名称和应用运行模式</a:t>
            </a:r>
            <a:endParaRPr sz="900">
              <a:latin typeface="SimSun"/>
              <a:cs typeface="SimSun"/>
            </a:endParaRPr>
          </a:p>
          <a:p>
            <a:pPr marL="114300">
              <a:lnSpc>
                <a:spcPts val="106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conf</a:t>
            </a:r>
            <a:r>
              <a:rPr dirty="0" sz="90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900" spc="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SparkConf().setAppName("miniProject").setMaster("local[*]")</a:t>
            </a:r>
            <a:endParaRPr sz="900">
              <a:latin typeface="Calibri"/>
              <a:cs typeface="Calibri"/>
            </a:endParaRPr>
          </a:p>
          <a:p>
            <a:pPr marL="114300">
              <a:lnSpc>
                <a:spcPts val="1070"/>
              </a:lnSpc>
              <a:spcBef>
                <a:spcPts val="2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TODO: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构建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SparkContext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上下文实例对象，读取数据和调度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Job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执行</a:t>
            </a:r>
            <a:endParaRPr sz="900">
              <a:latin typeface="SimSun"/>
              <a:cs typeface="SimSun"/>
            </a:endParaRPr>
          </a:p>
          <a:p>
            <a:pPr marL="114300">
              <a:lnSpc>
                <a:spcPts val="1070"/>
              </a:lnSpc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sc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SparkContext(conf=conf)</a:t>
            </a:r>
            <a:endParaRPr sz="900">
              <a:latin typeface="Calibri"/>
              <a:cs typeface="Calibri"/>
            </a:endParaRPr>
          </a:p>
          <a:p>
            <a:pPr marL="114300">
              <a:lnSpc>
                <a:spcPts val="1070"/>
              </a:lnSpc>
              <a:spcBef>
                <a:spcPts val="1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4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第一步、读取本地数</a:t>
            </a:r>
            <a:r>
              <a:rPr dirty="0" sz="900" spc="195">
                <a:solidFill>
                  <a:srgbClr val="585858"/>
                </a:solidFill>
                <a:latin typeface="SimSun"/>
                <a:cs typeface="SimSun"/>
              </a:rPr>
              <a:t>据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封装到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RDD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集合，认为列表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List</a:t>
            </a:r>
            <a:endParaRPr sz="900">
              <a:latin typeface="Calibri"/>
              <a:cs typeface="Calibri"/>
            </a:endParaRPr>
          </a:p>
          <a:p>
            <a:pPr marL="114300" marR="722630">
              <a:lnSpc>
                <a:spcPts val="1100"/>
              </a:lnSpc>
              <a:spcBef>
                <a:spcPts val="1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wordsRDD</a:t>
            </a:r>
            <a:r>
              <a:rPr dirty="0" sz="900" spc="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900" spc="4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sc.textFile("file:///export/pyfolder1/pyspark-chapter01_3.8/data/word.txt")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#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第二步、处理数</a:t>
            </a:r>
            <a:r>
              <a:rPr dirty="0" sz="900" spc="195">
                <a:solidFill>
                  <a:srgbClr val="585858"/>
                </a:solidFill>
                <a:latin typeface="SimSun"/>
                <a:cs typeface="SimSun"/>
              </a:rPr>
              <a:t>据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调用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RDD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中函数，认为调用列表中的函数</a:t>
            </a:r>
            <a:endParaRPr sz="900">
              <a:latin typeface="SimSun"/>
              <a:cs typeface="SimSun"/>
            </a:endParaRPr>
          </a:p>
          <a:p>
            <a:pPr marL="114300">
              <a:lnSpc>
                <a:spcPts val="1030"/>
              </a:lnSpc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a.</a:t>
            </a: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每行数据分割为单词</a:t>
            </a:r>
            <a:endParaRPr sz="900">
              <a:latin typeface="SimSun"/>
              <a:cs typeface="SimSun"/>
            </a:endParaRPr>
          </a:p>
          <a:p>
            <a:pPr marL="114300" marR="2049145">
              <a:lnSpc>
                <a:spcPts val="1100"/>
              </a:lnSpc>
              <a:spcBef>
                <a:spcPts val="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flatMapRDD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wordsRDD.flatMap(lambda</a:t>
            </a:r>
            <a:r>
              <a:rPr dirty="0" sz="90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line:</a:t>
            </a:r>
            <a:r>
              <a:rPr dirty="0" sz="900" spc="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line.split("</a:t>
            </a:r>
            <a:r>
              <a:rPr dirty="0" sz="900" spc="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")) </a:t>
            </a:r>
            <a:r>
              <a:rPr dirty="0" sz="900" spc="-19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19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b.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转换为二元组，表示每个单词出现一次</a:t>
            </a:r>
            <a:endParaRPr sz="900">
              <a:latin typeface="SimSun"/>
              <a:cs typeface="SimSun"/>
            </a:endParaRPr>
          </a:p>
          <a:p>
            <a:pPr marL="114300">
              <a:lnSpc>
                <a:spcPts val="1019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mapRDD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 flatMapRDD.map(lambda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x: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(x, 1))</a:t>
            </a:r>
            <a:endParaRPr sz="900">
              <a:latin typeface="Calibri"/>
              <a:cs typeface="Calibri"/>
            </a:endParaRPr>
          </a:p>
          <a:p>
            <a:pPr marL="114300">
              <a:lnSpc>
                <a:spcPts val="1070"/>
              </a:lnSpc>
              <a:spcBef>
                <a:spcPts val="1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 c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按照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Key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分组聚合</a:t>
            </a:r>
            <a:endParaRPr sz="900">
              <a:latin typeface="SimSun"/>
              <a:cs typeface="SimSun"/>
            </a:endParaRPr>
          </a:p>
          <a:p>
            <a:pPr marL="114300" marR="2354580">
              <a:lnSpc>
                <a:spcPts val="1100"/>
              </a:lnSpc>
              <a:spcBef>
                <a:spcPts val="1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resultRDD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mapRDD.reduceByKey(lambda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a, b: a + b) </a:t>
            </a:r>
            <a:r>
              <a:rPr dirty="0" sz="900" spc="-19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19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第三步、输出数据</a:t>
            </a:r>
            <a:endParaRPr sz="900">
              <a:latin typeface="SimSun"/>
              <a:cs typeface="SimSun"/>
            </a:endParaRPr>
          </a:p>
          <a:p>
            <a:pPr marL="114300">
              <a:lnSpc>
                <a:spcPts val="1019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res_rdd_col2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resultRDD.collect()</a:t>
            </a:r>
            <a:endParaRPr sz="900">
              <a:latin typeface="Calibri"/>
              <a:cs typeface="Calibri"/>
            </a:endParaRPr>
          </a:p>
          <a:p>
            <a:pPr marL="114300">
              <a:lnSpc>
                <a:spcPts val="1070"/>
              </a:lnSpc>
              <a:spcBef>
                <a:spcPts val="2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4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输出到控制台</a:t>
            </a:r>
            <a:endParaRPr sz="900">
              <a:latin typeface="SimSun"/>
              <a:cs typeface="SimSun"/>
            </a:endParaRPr>
          </a:p>
          <a:p>
            <a:pPr marL="114300">
              <a:lnSpc>
                <a:spcPts val="107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for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line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in res_rdd_col2:</a:t>
            </a:r>
            <a:endParaRPr sz="900">
              <a:latin typeface="Calibri"/>
              <a:cs typeface="Calibri"/>
            </a:endParaRPr>
          </a:p>
          <a:p>
            <a:pPr marL="215900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print(line)</a:t>
            </a:r>
            <a:endParaRPr sz="900">
              <a:latin typeface="Calibri"/>
              <a:cs typeface="Calibri"/>
            </a:endParaRPr>
          </a:p>
          <a:p>
            <a:pPr marL="114300">
              <a:lnSpc>
                <a:spcPts val="1070"/>
              </a:lnSpc>
              <a:spcBef>
                <a:spcPts val="2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4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输出到本地文件中</a:t>
            </a:r>
            <a:endParaRPr sz="900">
              <a:latin typeface="SimSun"/>
              <a:cs typeface="SimSun"/>
            </a:endParaRPr>
          </a:p>
          <a:p>
            <a:pPr marL="114300" marR="581025">
              <a:lnSpc>
                <a:spcPts val="1100"/>
              </a:lnSpc>
              <a:spcBef>
                <a:spcPts val="1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resultRDD.saveAsTextFile("file:///export/pyfolder1/pyspark-chapter01_3.8/data/output1/")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p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ri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t('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停止</a:t>
            </a:r>
            <a:r>
              <a:rPr dirty="0" sz="900" spc="-235">
                <a:solidFill>
                  <a:srgbClr val="585858"/>
                </a:solidFill>
                <a:latin typeface="SimSun"/>
                <a:cs typeface="SimSun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P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ySpa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k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Spa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rk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Sess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io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对象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')</a:t>
            </a:r>
            <a:endParaRPr sz="900">
              <a:latin typeface="Calibri"/>
              <a:cs typeface="Calibri"/>
            </a:endParaRPr>
          </a:p>
          <a:p>
            <a:pPr marL="114300" marR="3926204">
              <a:lnSpc>
                <a:spcPts val="1060"/>
              </a:lnSpc>
              <a:spcBef>
                <a:spcPts val="1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#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关闭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Spa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rk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ext 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sc.stop()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195322"/>
            <a:ext cx="12197080" cy="4667885"/>
            <a:chOff x="-4762" y="2195322"/>
            <a:chExt cx="12197080" cy="466788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769" y="2195322"/>
              <a:ext cx="8976359" cy="435635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2686685" cy="979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7.4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WordCount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代码实战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Microsoft YaHei"/>
              <a:cs typeface="Microsoft YaHei"/>
            </a:endParaRPr>
          </a:p>
          <a:p>
            <a:pPr marL="372745" indent="-360680">
              <a:lnSpc>
                <a:spcPct val="100000"/>
              </a:lnSpc>
              <a:spcBef>
                <a:spcPts val="5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原理分析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526" y="1040434"/>
            <a:ext cx="8319770" cy="1808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6.4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WordCount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代码实战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Microsoft YaHei"/>
              <a:cs typeface="Microsoft YaHei"/>
            </a:endParaRPr>
          </a:p>
          <a:p>
            <a:pPr marL="372745" indent="-360680">
              <a:lnSpc>
                <a:spcPct val="100000"/>
              </a:lnSpc>
              <a:spcBef>
                <a:spcPts val="5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切换到远程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SSH</a:t>
            </a:r>
            <a:r>
              <a:rPr dirty="0" sz="1600" spc="-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解释器执行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Linux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系统上执行)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要注意,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远程解释器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本质上是在服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器上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行,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那么读取的文件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也应该是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务器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上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路径.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13560" cy="979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6.5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代码结果解析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Microsoft YaHei"/>
              <a:cs typeface="Microsoft YaHei"/>
            </a:endParaRPr>
          </a:p>
          <a:p>
            <a:pPr marL="372745" indent="-360680">
              <a:lnSpc>
                <a:spcPct val="100000"/>
              </a:lnSpc>
              <a:spcBef>
                <a:spcPts val="5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执行结果如下：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616" y="2311145"/>
            <a:ext cx="9700247" cy="31622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2058670" cy="510540"/>
            <a:chOff x="655320" y="983741"/>
            <a:chExt cx="205867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2" y="983742"/>
              <a:ext cx="95630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882" y="983742"/>
              <a:ext cx="990599" cy="5105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9619" y="1040434"/>
            <a:ext cx="11089005" cy="3725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1.1</a:t>
            </a:r>
            <a:r>
              <a:rPr dirty="0" sz="1800" spc="-4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是什么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50">
              <a:latin typeface="Microsoft YaHei"/>
              <a:cs typeface="Microsoft YaHei"/>
            </a:endParaRPr>
          </a:p>
          <a:p>
            <a:pPr marL="133350">
              <a:lnSpc>
                <a:spcPct val="100000"/>
              </a:lnSpc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统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一分析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引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擎？</a:t>
            </a:r>
            <a:endParaRPr sz="1400">
              <a:latin typeface="SimSun"/>
              <a:cs typeface="SimSun"/>
            </a:endParaRPr>
          </a:p>
          <a:p>
            <a:pPr marL="219710" marR="7131050">
              <a:lnSpc>
                <a:spcPct val="300000"/>
              </a:lnSpc>
              <a:spcBef>
                <a:spcPts val="229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是一款分布式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内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存计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算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的统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分析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引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擎。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其特点就是对任意类型的数据进行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定义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算。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Microsoft YaHei"/>
              <a:cs typeface="Microsoft YaHei"/>
            </a:endParaRPr>
          </a:p>
          <a:p>
            <a:pPr marL="219710" marR="5080">
              <a:lnSpc>
                <a:spcPct val="150000"/>
              </a:lnSpc>
              <a:spcBef>
                <a:spcPts val="5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可以计算：结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化、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半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结构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化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、非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结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构化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各种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类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型的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据结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也支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使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Python、</a:t>
            </a: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Java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Scala、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及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SQL语言去开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发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应用 程序计算数据。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Microsoft YaHei"/>
              <a:cs typeface="Microsoft YaHei"/>
            </a:endParaRPr>
          </a:p>
          <a:p>
            <a:pPr marL="219710">
              <a:lnSpc>
                <a:spcPct val="100000"/>
              </a:lnSpc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的适用面非常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广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泛，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所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以，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被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称之为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统一的（适用面广）的分析引擎（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）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6453" y="1957578"/>
            <a:ext cx="6939533" cy="98678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7658" y="3569208"/>
            <a:ext cx="5688329" cy="185623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89323" y="1040434"/>
            <a:ext cx="6355080" cy="556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6.6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从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HDFS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读取数据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Microsoft YaHei"/>
              <a:cs typeface="Microsoft YaHei"/>
            </a:endParaRPr>
          </a:p>
          <a:p>
            <a:pPr marL="373380" indent="-361315">
              <a:lnSpc>
                <a:spcPct val="100000"/>
              </a:lnSpc>
              <a:spcBef>
                <a:spcPts val="5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401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上传数据到H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中：</a:t>
            </a:r>
            <a:endParaRPr sz="1600">
              <a:latin typeface="Microsoft YaHei"/>
              <a:cs typeface="Microsoft YaHei"/>
            </a:endParaRPr>
          </a:p>
          <a:p>
            <a:pPr marL="12700" marR="2301240">
              <a:lnSpc>
                <a:spcPct val="170000"/>
              </a:lnSpc>
            </a:pP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hdfs</a:t>
            </a:r>
            <a:r>
              <a:rPr dirty="0" sz="1600" spc="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dfs</a:t>
            </a:r>
            <a:r>
              <a:rPr dirty="0" sz="1600" spc="1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-put word.txt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/input/words.txt </a:t>
            </a:r>
            <a:r>
              <a:rPr dirty="0" sz="1600" spc="-46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hdfs dfs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 -ls</a:t>
            </a:r>
            <a:r>
              <a:rPr dirty="0" sz="1600" spc="-1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/input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150">
              <a:latin typeface="Microsoft YaHei"/>
              <a:cs typeface="Microsoft YaHei"/>
            </a:endParaRPr>
          </a:p>
          <a:p>
            <a:pPr lvl="1" marL="487045" indent="-361315">
              <a:lnSpc>
                <a:spcPct val="100000"/>
              </a:lnSpc>
              <a:buClr>
                <a:srgbClr val="404040"/>
              </a:buClr>
              <a:buSzPct val="84375"/>
              <a:buFont typeface="Wingdings"/>
              <a:buChar char=""/>
              <a:tabLst>
                <a:tab pos="487045" algn="l"/>
                <a:tab pos="4876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需要调整的代码：</a:t>
            </a:r>
            <a:endParaRPr sz="1600">
              <a:latin typeface="Microsoft YaHei"/>
              <a:cs typeface="Microsoft YaHei"/>
            </a:endParaRPr>
          </a:p>
          <a:p>
            <a:pPr marL="126364" marR="1028065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#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第一步、读取本地数据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封装到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集合，认为列表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List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wordsRDD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sc.textFile("hdfs://node1:8020/pydata/")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Microsoft YaHei"/>
              <a:cs typeface="Microsoft YaHei"/>
            </a:endParaRPr>
          </a:p>
          <a:p>
            <a:pPr marL="126364" marR="5080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#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输出到本地文件中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resultRDD.saveAsTextFile("hdfs://node1:8020/pydata/output1/")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print('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停止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SparkSession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对象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')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100">
              <a:latin typeface="Microsoft YaHei"/>
              <a:cs typeface="Microsoft YaHei"/>
            </a:endParaRPr>
          </a:p>
          <a:p>
            <a:pPr lvl="1" marL="412115" indent="-286385">
              <a:lnSpc>
                <a:spcPct val="100000"/>
              </a:lnSpc>
              <a:buFont typeface="Wingdings"/>
              <a:buChar char=""/>
              <a:tabLst>
                <a:tab pos="412115" algn="l"/>
                <a:tab pos="412750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hdfs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dfs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-cat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/output/output1/*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7105015" cy="229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6.7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提交代码到集群执行</a:t>
            </a:r>
            <a:endParaRPr sz="1800">
              <a:latin typeface="Microsoft YaHei"/>
              <a:cs typeface="Microsoft YaHei"/>
            </a:endParaRPr>
          </a:p>
          <a:p>
            <a:pPr marL="12700" marR="4076700">
              <a:lnSpc>
                <a:spcPts val="4029"/>
              </a:lnSpc>
              <a:spcBef>
                <a:spcPts val="114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现在将代码提交到</a:t>
            </a:r>
            <a:r>
              <a:rPr dirty="0" sz="1400" spc="-125">
                <a:solidFill>
                  <a:srgbClr val="252525"/>
                </a:solidFill>
                <a:latin typeface="Microsoft YaHei"/>
                <a:cs typeface="Microsoft YaHei"/>
              </a:rPr>
              <a:t>Y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RN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群进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测试.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提交集群对代码: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ts val="1490"/>
              </a:lnSpc>
            </a:pP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setMaster部分</a:t>
            </a:r>
            <a:r>
              <a:rPr dirty="0" sz="1400">
                <a:solidFill>
                  <a:srgbClr val="C0504D"/>
                </a:solidFill>
                <a:latin typeface="Microsoft YaHei"/>
                <a:cs typeface="Microsoft YaHei"/>
              </a:rPr>
              <a:t>进</a:t>
            </a: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行删除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因为提交到集群可以通过客户端工</a:t>
            </a:r>
            <a:r>
              <a:rPr dirty="0" sz="1400">
                <a:solidFill>
                  <a:srgbClr val="C0504D"/>
                </a:solidFill>
                <a:latin typeface="Microsoft YaHei"/>
                <a:cs typeface="Microsoft YaHei"/>
              </a:rPr>
              <a:t>具</a:t>
            </a: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的参</a:t>
            </a:r>
            <a:r>
              <a:rPr dirty="0" sz="1400">
                <a:solidFill>
                  <a:srgbClr val="C0504D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指</a:t>
            </a:r>
            <a:r>
              <a:rPr dirty="0" sz="1400">
                <a:solidFill>
                  <a:srgbClr val="C0504D"/>
                </a:solidFill>
                <a:latin typeface="Microsoft YaHei"/>
                <a:cs typeface="Microsoft YaHei"/>
              </a:rPr>
              <a:t>定</a:t>
            </a:r>
            <a:r>
              <a:rPr dirty="0" sz="1400" spc="-20">
                <a:solidFill>
                  <a:srgbClr val="C0504D"/>
                </a:solidFill>
                <a:latin typeface="Microsoft YaHei"/>
                <a:cs typeface="Microsoft YaHei"/>
              </a:rPr>
              <a:t>master,</a:t>
            </a:r>
            <a:r>
              <a:rPr dirty="0" sz="1400" spc="50">
                <a:solidFill>
                  <a:srgbClr val="C0504D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比如</a:t>
            </a:r>
            <a:r>
              <a:rPr dirty="0" sz="1400" spc="-15">
                <a:solidFill>
                  <a:srgbClr val="C0504D"/>
                </a:solidFill>
                <a:latin typeface="Microsoft YaHei"/>
                <a:cs typeface="Microsoft YaHei"/>
              </a:rPr>
              <a:t>spark-submit</a:t>
            </a: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工具.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所以</a:t>
            </a:r>
            <a:r>
              <a:rPr dirty="0" sz="1400" spc="-10">
                <a:solidFill>
                  <a:srgbClr val="C0504D"/>
                </a:solidFill>
                <a:latin typeface="Microsoft YaHei"/>
                <a:cs typeface="Microsoft YaHei"/>
              </a:rPr>
              <a:t>,</a:t>
            </a: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我们不在代码中固定master的</a:t>
            </a:r>
            <a:r>
              <a:rPr dirty="0" sz="1400">
                <a:solidFill>
                  <a:srgbClr val="C0504D"/>
                </a:solidFill>
                <a:latin typeface="Microsoft YaHei"/>
                <a:cs typeface="Microsoft YaHei"/>
              </a:rPr>
              <a:t>设</a:t>
            </a: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置,</a:t>
            </a:r>
            <a:r>
              <a:rPr dirty="0" sz="1400" spc="45">
                <a:solidFill>
                  <a:srgbClr val="C0504D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不然客户端工具参数无效,</a:t>
            </a:r>
            <a:r>
              <a:rPr dirty="0" sz="1400" spc="35">
                <a:solidFill>
                  <a:srgbClr val="C0504D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C0504D"/>
                </a:solidFill>
                <a:latin typeface="Microsoft YaHei"/>
                <a:cs typeface="Microsoft YaHei"/>
              </a:rPr>
              <a:t>代码的优先级是最高的.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5513832"/>
            <a:ext cx="12197080" cy="1349375"/>
            <a:chOff x="-4762" y="5513832"/>
            <a:chExt cx="12197080" cy="134937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138" y="5513832"/>
              <a:ext cx="5689091" cy="113918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305" y="1040434"/>
            <a:ext cx="10474325" cy="2297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6.7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提交代码到集群执行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Microsoft YaHei"/>
              <a:cs typeface="Microsoft YaHei"/>
            </a:endParaRPr>
          </a:p>
          <a:p>
            <a:pPr marL="373380" indent="-361315">
              <a:lnSpc>
                <a:spcPct val="100000"/>
              </a:lnSpc>
              <a:buClr>
                <a:srgbClr val="404040"/>
              </a:buClr>
              <a:buSzPct val="84375"/>
              <a:buFont typeface="Wingdings"/>
              <a:buChar char=""/>
              <a:tabLst>
                <a:tab pos="373380" algn="l"/>
                <a:tab pos="374015" algn="l"/>
              </a:tabLst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程序将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代码以及数据部分上传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centos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群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node1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机器上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执行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spark-submit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就可以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任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务</a:t>
            </a:r>
            <a:endParaRPr sz="1600">
              <a:latin typeface="Microsoft YaHei"/>
              <a:cs typeface="Microsoft YaHei"/>
            </a:endParaRPr>
          </a:p>
          <a:p>
            <a:pPr marL="372745">
              <a:lnSpc>
                <a:spcPts val="1870"/>
              </a:lnSpc>
              <a:spcBef>
                <a:spcPts val="96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  <a:p>
            <a:pPr marL="372745" indent="-360680">
              <a:lnSpc>
                <a:spcPts val="1870"/>
              </a:lnSpc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bin/spark-submit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--master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local[2]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--name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wordcount01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/export/pyfolder1/pyspark-</a:t>
            </a:r>
            <a:endParaRPr sz="1600">
              <a:latin typeface="Microsoft YaHei"/>
              <a:cs typeface="Microsoft YaHei"/>
            </a:endParaRPr>
          </a:p>
          <a:p>
            <a:pPr marL="372745" marR="2339340">
              <a:lnSpc>
                <a:spcPct val="15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chapter01_3.8/main/_03FirstPySparkSubmit.py</a:t>
            </a:r>
            <a:r>
              <a:rPr dirty="0" sz="16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file:///export/pyfolder1/pyspark-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chapter01_3.8/data/word.txt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138" y="3649979"/>
            <a:ext cx="8804147" cy="132359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00100" y="5077205"/>
            <a:ext cx="14033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745" indent="-360680">
              <a:lnSpc>
                <a:spcPct val="100000"/>
              </a:lnSpc>
              <a:spcBef>
                <a:spcPts val="100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结果如下：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0269220" cy="1310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6.7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提交代码到集群执行</a:t>
            </a:r>
            <a:endParaRPr sz="1800">
              <a:latin typeface="Microsoft YaHei"/>
              <a:cs typeface="Microsoft YaHei"/>
            </a:endParaRPr>
          </a:p>
          <a:p>
            <a:pPr marL="22860">
              <a:lnSpc>
                <a:spcPct val="100000"/>
              </a:lnSpc>
              <a:spcBef>
                <a:spcPts val="181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截图如下：</a:t>
            </a:r>
            <a:endParaRPr sz="1600">
              <a:latin typeface="Microsoft YaHei"/>
              <a:cs typeface="Microsoft YaHei"/>
            </a:endParaRPr>
          </a:p>
          <a:p>
            <a:pPr marL="22860">
              <a:lnSpc>
                <a:spcPct val="100000"/>
              </a:lnSpc>
              <a:spcBef>
                <a:spcPts val="38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上述的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4040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着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SparkContext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停止就不能访问，但是由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于spark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配置的时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候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使用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历史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日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志服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器，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因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此可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通过</a:t>
            </a:r>
            <a:endParaRPr sz="1600">
              <a:latin typeface="Microsoft YaHei"/>
              <a:cs typeface="Microsoft YaHei"/>
            </a:endParaRPr>
          </a:p>
          <a:p>
            <a:pPr marL="2286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http://192.168.88.161:18080/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访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问spark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historyserver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观看任务执行情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况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44296" y="2526030"/>
            <a:ext cx="10482580" cy="4147185"/>
            <a:chOff x="844296" y="2526030"/>
            <a:chExt cx="10482580" cy="414718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96" y="2526030"/>
              <a:ext cx="10482059" cy="25453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4087" y="3636264"/>
              <a:ext cx="6812279" cy="303656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095" y="2875470"/>
            <a:ext cx="5800090" cy="789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Python语言开发</a:t>
            </a: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程序步骤？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主要是获取</a:t>
            </a:r>
            <a:r>
              <a:rPr dirty="0" sz="1400" spc="-10" b="1">
                <a:solidFill>
                  <a:srgbClr val="C0504D"/>
                </a:solidFill>
                <a:latin typeface="Microsoft YaHei"/>
                <a:cs typeface="Microsoft YaHei"/>
              </a:rPr>
              <a:t>SparkContext</a:t>
            </a:r>
            <a:r>
              <a:rPr dirty="0" sz="1400" spc="-5">
                <a:latin typeface="Microsoft YaHei"/>
                <a:cs typeface="Microsoft YaHei"/>
              </a:rPr>
              <a:t>对</a:t>
            </a:r>
            <a:r>
              <a:rPr dirty="0" sz="1400">
                <a:latin typeface="Microsoft YaHei"/>
                <a:cs typeface="Microsoft YaHei"/>
              </a:rPr>
              <a:t>象</a:t>
            </a:r>
            <a:r>
              <a:rPr dirty="0" sz="1400" spc="-10">
                <a:latin typeface="Microsoft YaHei"/>
                <a:cs typeface="Microsoft YaHei"/>
              </a:rPr>
              <a:t>,</a:t>
            </a:r>
            <a:r>
              <a:rPr dirty="0" sz="1400" spc="-5">
                <a:latin typeface="Microsoft YaHei"/>
                <a:cs typeface="Microsoft YaHei"/>
              </a:rPr>
              <a:t>基</a:t>
            </a:r>
            <a:r>
              <a:rPr dirty="0" sz="1400">
                <a:latin typeface="Microsoft YaHei"/>
                <a:cs typeface="Microsoft YaHei"/>
              </a:rPr>
              <a:t>于</a:t>
            </a:r>
            <a:r>
              <a:rPr dirty="0" sz="1400" spc="-5">
                <a:latin typeface="Microsoft YaHei"/>
                <a:cs typeface="Microsoft YaHei"/>
              </a:rPr>
              <a:t>SparkContext对象</a:t>
            </a:r>
            <a:r>
              <a:rPr dirty="0" sz="1400">
                <a:latin typeface="Microsoft YaHei"/>
                <a:cs typeface="Microsoft YaHei"/>
              </a:rPr>
              <a:t>作</a:t>
            </a:r>
            <a:r>
              <a:rPr dirty="0" sz="1400" spc="-5">
                <a:latin typeface="Microsoft YaHei"/>
                <a:cs typeface="Microsoft YaHei"/>
              </a:rPr>
              <a:t>为执</a:t>
            </a:r>
            <a:r>
              <a:rPr dirty="0" sz="1400">
                <a:latin typeface="Microsoft YaHei"/>
                <a:cs typeface="Microsoft YaHei"/>
              </a:rPr>
              <a:t>行</a:t>
            </a:r>
            <a:r>
              <a:rPr dirty="0" sz="1400" spc="-5">
                <a:latin typeface="Microsoft YaHei"/>
                <a:cs typeface="Microsoft YaHei"/>
              </a:rPr>
              <a:t>环境</a:t>
            </a:r>
            <a:r>
              <a:rPr dirty="0" sz="1400">
                <a:latin typeface="Microsoft YaHei"/>
                <a:cs typeface="Microsoft YaHei"/>
              </a:rPr>
              <a:t>入</a:t>
            </a:r>
            <a:r>
              <a:rPr dirty="0" sz="1400" spc="-5">
                <a:latin typeface="Microsoft YaHei"/>
                <a:cs typeface="Microsoft YaHei"/>
              </a:rPr>
              <a:t>口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095" y="3948366"/>
            <a:ext cx="5384165" cy="789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如何提交</a:t>
            </a:r>
            <a:r>
              <a:rPr dirty="0" sz="1800" spc="-5">
                <a:latin typeface="Microsoft YaHei"/>
                <a:cs typeface="Microsoft YaHei"/>
              </a:rPr>
              <a:t>S</a:t>
            </a:r>
            <a:r>
              <a:rPr dirty="0" sz="1800" spc="-25">
                <a:latin typeface="Microsoft YaHei"/>
                <a:cs typeface="Microsoft YaHei"/>
              </a:rPr>
              <a:t>p</a:t>
            </a:r>
            <a:r>
              <a:rPr dirty="0" sz="1800">
                <a:latin typeface="Microsoft YaHei"/>
                <a:cs typeface="Microsoft YaHei"/>
              </a:rPr>
              <a:t>ar</a:t>
            </a:r>
            <a:r>
              <a:rPr dirty="0" sz="1800" spc="-5">
                <a:latin typeface="Microsoft YaHei"/>
                <a:cs typeface="Microsoft YaHei"/>
              </a:rPr>
              <a:t>k</a:t>
            </a:r>
            <a:r>
              <a:rPr dirty="0" sz="1800">
                <a:latin typeface="Microsoft YaHei"/>
                <a:cs typeface="Microsoft YaHei"/>
              </a:rPr>
              <a:t>应用？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将程序代码上传到服务器上,</a:t>
            </a:r>
            <a:r>
              <a:rPr dirty="0" sz="1400" spc="4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通过</a:t>
            </a:r>
            <a:r>
              <a:rPr dirty="0" sz="1400" spc="-15" b="1">
                <a:solidFill>
                  <a:srgbClr val="C0504D"/>
                </a:solidFill>
                <a:latin typeface="Microsoft YaHei"/>
                <a:cs typeface="Microsoft YaHei"/>
              </a:rPr>
              <a:t>spark-submit</a:t>
            </a:r>
            <a:r>
              <a:rPr dirty="0" sz="1400" spc="-5">
                <a:latin typeface="Microsoft YaHei"/>
                <a:cs typeface="Microsoft YaHei"/>
              </a:rPr>
              <a:t>客户端工具进</a:t>
            </a:r>
            <a:r>
              <a:rPr dirty="0" sz="1400">
                <a:latin typeface="Microsoft YaHei"/>
                <a:cs typeface="Microsoft YaHei"/>
              </a:rPr>
              <a:t>行</a:t>
            </a:r>
            <a:r>
              <a:rPr dirty="0" sz="1400" spc="-5">
                <a:latin typeface="Microsoft YaHei"/>
                <a:cs typeface="Microsoft YaHei"/>
              </a:rPr>
              <a:t>提交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0208" y="2668715"/>
            <a:ext cx="484378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149985" algn="l"/>
              </a:tabLst>
            </a:pPr>
            <a:r>
              <a:rPr dirty="0" baseline="-8101" sz="3600" b="1">
                <a:solidFill>
                  <a:srgbClr val="FFFFFF"/>
                </a:solidFill>
                <a:latin typeface="Microsoft YaHei"/>
                <a:cs typeface="Microsoft YaHei"/>
              </a:rPr>
              <a:t>第八章	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分布式代码执行分析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98097" y="2468403"/>
            <a:ext cx="3625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8.1</a:t>
            </a:r>
            <a:r>
              <a:rPr dirty="0" sz="1800" spc="-5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集群角色回顾</a:t>
            </a:r>
            <a:r>
              <a:rPr dirty="0" sz="1800" spc="-30">
                <a:solidFill>
                  <a:srgbClr val="404040"/>
                </a:solidFill>
                <a:latin typeface="Microsoft YaHei"/>
                <a:cs typeface="Microsoft YaHei"/>
              </a:rPr>
              <a:t>(YARN)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8097" y="3071907"/>
            <a:ext cx="2931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8.2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分布式代码执行分析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8097" y="3675411"/>
            <a:ext cx="370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8.3</a:t>
            </a:r>
            <a:r>
              <a:rPr dirty="0" sz="1800" spc="-1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Python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 On</a:t>
            </a:r>
            <a:r>
              <a:rPr dirty="0" sz="1800" spc="-1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 spc="-1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执行原理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464307"/>
            <a:ext cx="12197080" cy="4398645"/>
            <a:chOff x="-4762" y="2464307"/>
            <a:chExt cx="12197080" cy="439864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002" y="2464307"/>
              <a:ext cx="6000737" cy="426796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5605780" cy="1403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8.1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集群角色回顾(以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为例)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 marR="5080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当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集群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上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时，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主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要有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四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个部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组成，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如下示意图：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303769" y="1490218"/>
            <a:ext cx="4277360" cy="41230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5560">
              <a:lnSpc>
                <a:spcPct val="150000"/>
              </a:lnSpc>
              <a:spcBef>
                <a:spcPts val="100"/>
              </a:spcBef>
              <a:buSzPct val="92857"/>
              <a:buAutoNum type="arabicPlain"/>
              <a:tabLst>
                <a:tab pos="295275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Master(ResourceManager)：</a:t>
            </a:r>
            <a:r>
              <a:rPr dirty="0" sz="1400" spc="-5" b="1">
                <a:solidFill>
                  <a:srgbClr val="C0504D"/>
                </a:solidFill>
                <a:latin typeface="Microsoft YaHei"/>
                <a:cs typeface="Microsoft YaHei"/>
              </a:rPr>
              <a:t>集群</a:t>
            </a:r>
            <a:r>
              <a:rPr dirty="0" sz="1400" b="1">
                <a:solidFill>
                  <a:srgbClr val="C0504D"/>
                </a:solidFill>
                <a:latin typeface="Microsoft YaHei"/>
                <a:cs typeface="Microsoft YaHei"/>
              </a:rPr>
              <a:t>大</a:t>
            </a:r>
            <a:r>
              <a:rPr dirty="0" sz="1400" spc="-5" b="1">
                <a:solidFill>
                  <a:srgbClr val="C0504D"/>
                </a:solidFill>
                <a:latin typeface="Microsoft YaHei"/>
                <a:cs typeface="Microsoft YaHei"/>
              </a:rPr>
              <a:t>管家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400" spc="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整个 集群的资源管理和分配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52525"/>
              </a:buClr>
              <a:buFont typeface="Microsoft YaHei"/>
              <a:buAutoNum type="arabicPlain"/>
            </a:pPr>
            <a:endParaRPr sz="17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  <a:buSzPct val="92857"/>
              <a:buAutoNum type="arabicPlain"/>
              <a:tabLst>
                <a:tab pos="295275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Worker(NodeManager)：</a:t>
            </a:r>
            <a:r>
              <a:rPr dirty="0" sz="1400" spc="-5" b="1">
                <a:solidFill>
                  <a:srgbClr val="C0504D"/>
                </a:solidFill>
                <a:latin typeface="Microsoft YaHei"/>
                <a:cs typeface="Microsoft YaHei"/>
              </a:rPr>
              <a:t>单</a:t>
            </a:r>
            <a:r>
              <a:rPr dirty="0" sz="1400" b="1">
                <a:solidFill>
                  <a:srgbClr val="C0504D"/>
                </a:solidFill>
                <a:latin typeface="Microsoft YaHei"/>
                <a:cs typeface="Microsoft YaHei"/>
              </a:rPr>
              <a:t>个</a:t>
            </a:r>
            <a:r>
              <a:rPr dirty="0" sz="1400" spc="-5" b="1">
                <a:solidFill>
                  <a:srgbClr val="C0504D"/>
                </a:solidFill>
                <a:latin typeface="Microsoft YaHei"/>
                <a:cs typeface="Microsoft YaHei"/>
              </a:rPr>
              <a:t>机器</a:t>
            </a:r>
            <a:r>
              <a:rPr dirty="0" sz="1400" b="1">
                <a:solidFill>
                  <a:srgbClr val="C0504D"/>
                </a:solidFill>
                <a:latin typeface="Microsoft YaHei"/>
                <a:cs typeface="Microsoft YaHei"/>
              </a:rPr>
              <a:t>的</a:t>
            </a:r>
            <a:r>
              <a:rPr dirty="0" sz="1400" spc="-5" b="1">
                <a:solidFill>
                  <a:srgbClr val="C0504D"/>
                </a:solidFill>
                <a:latin typeface="Microsoft YaHei"/>
                <a:cs typeface="Microsoft YaHei"/>
              </a:rPr>
              <a:t>管家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负责 在单个服务器上提供运行容器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当前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机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器的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源.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52525"/>
              </a:buClr>
              <a:buFont typeface="Microsoft YaHei"/>
              <a:buAutoNum type="arabicPlain"/>
            </a:pPr>
            <a:endParaRPr sz="1700">
              <a:latin typeface="Microsoft YaHei"/>
              <a:cs typeface="Microsoft YaHei"/>
            </a:endParaRPr>
          </a:p>
          <a:p>
            <a:pPr marL="12700" marR="47625">
              <a:lnSpc>
                <a:spcPct val="150000"/>
              </a:lnSpc>
              <a:buSzPct val="92857"/>
              <a:buAutoNum type="arabicPlain"/>
              <a:tabLst>
                <a:tab pos="295275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ri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er：</a:t>
            </a:r>
            <a:r>
              <a:rPr dirty="0" sz="1400" b="1">
                <a:solidFill>
                  <a:srgbClr val="C0504D"/>
                </a:solidFill>
                <a:latin typeface="Microsoft YaHei"/>
                <a:cs typeface="Microsoft YaHei"/>
              </a:rPr>
              <a:t>单</a:t>
            </a:r>
            <a:r>
              <a:rPr dirty="0" sz="1400" spc="-5" b="1">
                <a:solidFill>
                  <a:srgbClr val="C0504D"/>
                </a:solidFill>
                <a:latin typeface="Microsoft YaHei"/>
                <a:cs typeface="Microsoft YaHei"/>
              </a:rPr>
              <a:t>个</a:t>
            </a:r>
            <a:r>
              <a:rPr dirty="0" sz="1400" b="1">
                <a:solidFill>
                  <a:srgbClr val="C0504D"/>
                </a:solidFill>
                <a:latin typeface="Microsoft YaHei"/>
                <a:cs typeface="Microsoft YaHei"/>
              </a:rPr>
              <a:t>S</a:t>
            </a:r>
            <a:r>
              <a:rPr dirty="0" sz="1400" spc="-25" b="1">
                <a:solidFill>
                  <a:srgbClr val="C0504D"/>
                </a:solidFill>
                <a:latin typeface="Microsoft YaHei"/>
                <a:cs typeface="Microsoft YaHei"/>
              </a:rPr>
              <a:t>p</a:t>
            </a:r>
            <a:r>
              <a:rPr dirty="0" sz="1400" spc="-5" b="1">
                <a:solidFill>
                  <a:srgbClr val="C0504D"/>
                </a:solidFill>
                <a:latin typeface="Microsoft YaHei"/>
                <a:cs typeface="Microsoft YaHei"/>
              </a:rPr>
              <a:t>ark任</a:t>
            </a:r>
            <a:r>
              <a:rPr dirty="0" sz="1400" b="1">
                <a:solidFill>
                  <a:srgbClr val="C0504D"/>
                </a:solidFill>
                <a:latin typeface="Microsoft YaHei"/>
                <a:cs typeface="Microsoft YaHei"/>
              </a:rPr>
              <a:t>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者,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管理E</a:t>
            </a: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x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cu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r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的任务执行和任务分解分配,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类似</a:t>
            </a: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 ApplicationMaster；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252525"/>
              </a:buClr>
              <a:buFont typeface="Microsoft YaHei"/>
              <a:buAutoNum type="arabicPlain"/>
            </a:pPr>
            <a:endParaRPr sz="1700">
              <a:latin typeface="Microsoft YaHei"/>
              <a:cs typeface="Microsoft YaHei"/>
            </a:endParaRPr>
          </a:p>
          <a:p>
            <a:pPr marL="12700" marR="180340">
              <a:lnSpc>
                <a:spcPct val="150000"/>
              </a:lnSpc>
              <a:buSzPct val="92857"/>
              <a:buAutoNum type="arabicPlain"/>
              <a:tabLst>
                <a:tab pos="29591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Executor：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具体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干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活的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程,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的工作任务 </a:t>
            </a:r>
            <a:r>
              <a:rPr dirty="0" sz="1400" spc="-30">
                <a:solidFill>
                  <a:srgbClr val="252525"/>
                </a:solidFill>
                <a:latin typeface="Microsoft YaHei"/>
                <a:cs typeface="Microsoft YaHei"/>
              </a:rPr>
              <a:t>(Task)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都由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来负责执行.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527554"/>
            <a:ext cx="12197080" cy="4335780"/>
            <a:chOff x="-4762" y="2527554"/>
            <a:chExt cx="12197080" cy="433578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194" y="2527554"/>
              <a:ext cx="4660391" cy="405079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10457180" cy="1355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8.2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分布式代码执行分析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应用程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，无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client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还是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cluster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部署模式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DeployMode，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当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Program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Executors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启动完成以后，就要开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执行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应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用程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N函数的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代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码，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词频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计</a:t>
            </a:r>
            <a:r>
              <a:rPr dirty="0" sz="1600" spc="-50">
                <a:solidFill>
                  <a:srgbClr val="252525"/>
                </a:solidFill>
                <a:latin typeface="Microsoft YaHei"/>
                <a:cs typeface="Microsoft YaHei"/>
              </a:rPr>
              <a:t>W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dC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ou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程序为例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剖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析讲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解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0410190" cy="1355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8.2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分布式代码执行分析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</a:pPr>
            <a:r>
              <a:rPr dirty="0" sz="1600" spc="70">
                <a:solidFill>
                  <a:srgbClr val="252525"/>
                </a:solidFill>
                <a:latin typeface="Microsoft YaHei"/>
                <a:cs typeface="Microsoft YaHei"/>
              </a:rPr>
              <a:t>□</a:t>
            </a:r>
            <a:r>
              <a:rPr dirty="0" sz="1600" spc="47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第一、构建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SparkContex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对象和关闭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SparkContext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资源，都是在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Program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中执行，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上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图中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①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和③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都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是，如 下图所示：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9680" y="2639398"/>
            <a:ext cx="7805455" cy="368548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515361"/>
            <a:ext cx="12197080" cy="4347845"/>
            <a:chOff x="-4762" y="2515361"/>
            <a:chExt cx="12197080" cy="434784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439" y="2515361"/>
              <a:ext cx="7420354" cy="410411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55320" y="983741"/>
            <a:ext cx="2287270" cy="510540"/>
            <a:chOff x="655320" y="983741"/>
            <a:chExt cx="2287270" cy="51054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372" y="983742"/>
              <a:ext cx="956309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882" y="983742"/>
              <a:ext cx="1219199" cy="51053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89127" y="1040434"/>
            <a:ext cx="9107170" cy="1312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1.2</a:t>
            </a:r>
            <a:r>
              <a:rPr dirty="0" sz="1800" spc="-4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风雨十年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Microsoft YaHei"/>
              <a:cs typeface="Microsoft YaHei"/>
            </a:endParaRPr>
          </a:p>
          <a:p>
            <a:pPr marL="12700" marR="5080">
              <a:lnSpc>
                <a:spcPct val="170000"/>
              </a:lnSpc>
              <a:spcBef>
                <a:spcPts val="5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是加州大学伯克利分校AMP实验室（Algorithms</a:t>
            </a:r>
            <a:r>
              <a:rPr dirty="0" sz="1400" spc="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Machines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and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People</a:t>
            </a:r>
            <a:r>
              <a:rPr dirty="0" sz="14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Lab）开发的通用大数据处理框架。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的发展历史，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历过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几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大重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阶段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如下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图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所示：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532961"/>
            <a:ext cx="12197080" cy="4330065"/>
            <a:chOff x="-4762" y="2532961"/>
            <a:chExt cx="12197080" cy="433006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1248" y="2532961"/>
              <a:ext cx="2732326" cy="40804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10471785" cy="1355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8.2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分布式代码执行分析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 marR="5080" indent="-635">
              <a:lnSpc>
                <a:spcPct val="150000"/>
              </a:lnSpc>
            </a:pPr>
            <a:r>
              <a:rPr dirty="0" sz="1600" spc="70">
                <a:solidFill>
                  <a:srgbClr val="252525"/>
                </a:solidFill>
                <a:latin typeface="Microsoft YaHei"/>
                <a:cs typeface="Microsoft YaHei"/>
              </a:rPr>
              <a:t>□</a:t>
            </a:r>
            <a:r>
              <a:rPr dirty="0" sz="1600" spc="49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第二、上图中②的加载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据【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】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处理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【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B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】和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输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出数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【C】代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，都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Executors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上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WEB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UI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监控 页面可以看到此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Job（RDD#action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触发一个Job）对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应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DAG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图，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下所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517" y="1040434"/>
            <a:ext cx="6557009" cy="3476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8.2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分布式代码执行分析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所以对于刚刚的</a:t>
            </a:r>
            <a:r>
              <a:rPr dirty="0" sz="1600" spc="-50">
                <a:solidFill>
                  <a:srgbClr val="252525"/>
                </a:solidFill>
                <a:latin typeface="Microsoft YaHei"/>
                <a:cs typeface="Microsoft YaHei"/>
              </a:rPr>
              <a:t>W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dC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un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代码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简单分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后得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知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:</a:t>
            </a:r>
            <a:endParaRPr sz="16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1340"/>
              </a:spcBef>
              <a:buFont typeface="Wingdings"/>
              <a:buChar char=""/>
              <a:tabLst>
                <a:tab pos="298450" algn="l"/>
                <a:tab pos="299085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SparkContext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对象的构建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以及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程序的退出,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由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负责执行</a:t>
            </a:r>
            <a:endParaRPr sz="16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1345"/>
              </a:spcBef>
              <a:buFont typeface="Wingdings"/>
              <a:buChar char=""/>
              <a:tabLst>
                <a:tab pos="298450" algn="l"/>
                <a:tab pos="2990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具体的数据处理步骤,</a:t>
            </a:r>
            <a:r>
              <a:rPr dirty="0" sz="1600" spc="-8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由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在执行.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Wingdings"/>
              <a:buChar char=""/>
            </a:pPr>
            <a:endParaRPr sz="2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其实简单来说就是:</a:t>
            </a:r>
            <a:endParaRPr sz="16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1345"/>
              </a:spcBef>
              <a:buFont typeface="Wingdings"/>
              <a:buChar char=""/>
              <a:tabLst>
                <a:tab pos="298450" algn="l"/>
                <a:tab pos="2990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非数据处理的部分由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ri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r工作</a:t>
            </a:r>
            <a:endParaRPr sz="16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1345"/>
              </a:spcBef>
              <a:buFont typeface="Wingdings"/>
              <a:buChar char=""/>
              <a:tabLst>
                <a:tab pos="298450" algn="l"/>
                <a:tab pos="2990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数据处理的部分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干活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由E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x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cu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工作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9313" y="5490564"/>
            <a:ext cx="8415020" cy="109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要知道: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不仅仅是一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视集群规模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的数量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多的.</a:t>
            </a:r>
            <a:endParaRPr sz="1600">
              <a:latin typeface="Microsoft YaHei"/>
              <a:cs typeface="Microsoft YaHei"/>
            </a:endParaRPr>
          </a:p>
          <a:p>
            <a:pPr marL="12700" marR="5080" indent="-635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那么在这里一定要有一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概念: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代码中的</a:t>
            </a:r>
            <a:r>
              <a:rPr dirty="0" sz="1600" b="1">
                <a:solidFill>
                  <a:srgbClr val="C0504D"/>
                </a:solidFill>
                <a:latin typeface="Microsoft YaHei"/>
                <a:cs typeface="Microsoft YaHei"/>
              </a:rPr>
              <a:t>数据处理部分</a:t>
            </a:r>
            <a:r>
              <a:rPr dirty="0" sz="1600" spc="-5" b="1">
                <a:solidFill>
                  <a:srgbClr val="C0504D"/>
                </a:solidFill>
                <a:latin typeface="Microsoft YaHei"/>
                <a:cs typeface="Microsoft YaHei"/>
              </a:rPr>
              <a:t>,</a:t>
            </a:r>
            <a:r>
              <a:rPr dirty="0" sz="1600" b="1">
                <a:solidFill>
                  <a:srgbClr val="C0504D"/>
                </a:solidFill>
                <a:latin typeface="Microsoft YaHei"/>
                <a:cs typeface="Microsoft YaHei"/>
              </a:rPr>
              <a:t>是由非常多</a:t>
            </a:r>
            <a:r>
              <a:rPr dirty="0" sz="1600" spc="-10" b="1">
                <a:solidFill>
                  <a:srgbClr val="C0504D"/>
                </a:solidFill>
                <a:latin typeface="Microsoft YaHei"/>
                <a:cs typeface="Microsoft YaHei"/>
              </a:rPr>
              <a:t>的</a:t>
            </a:r>
            <a:r>
              <a:rPr dirty="0" sz="1600" b="1">
                <a:solidFill>
                  <a:srgbClr val="C0504D"/>
                </a:solidFill>
                <a:latin typeface="Microsoft YaHei"/>
                <a:cs typeface="Microsoft YaHei"/>
              </a:rPr>
              <a:t>服务</a:t>
            </a:r>
            <a:r>
              <a:rPr dirty="0" sz="1600" spc="-10" b="1">
                <a:solidFill>
                  <a:srgbClr val="C0504D"/>
                </a:solidFill>
                <a:latin typeface="Microsoft YaHei"/>
                <a:cs typeface="Microsoft YaHei"/>
              </a:rPr>
              <a:t>器(Executor)</a:t>
            </a:r>
            <a:r>
              <a:rPr dirty="0" sz="1600" b="1">
                <a:solidFill>
                  <a:srgbClr val="C0504D"/>
                </a:solidFill>
                <a:latin typeface="Microsoft YaHei"/>
                <a:cs typeface="Microsoft YaHei"/>
              </a:rPr>
              <a:t>执行的. </a:t>
            </a:r>
            <a:r>
              <a:rPr dirty="0" sz="1600" spc="-465" b="1">
                <a:solidFill>
                  <a:srgbClr val="C0504D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这也是</a:t>
            </a:r>
            <a:r>
              <a:rPr dirty="0" sz="1600" b="1">
                <a:solidFill>
                  <a:srgbClr val="C0504D"/>
                </a:solidFill>
                <a:latin typeface="Microsoft YaHei"/>
                <a:cs typeface="Microsoft YaHei"/>
              </a:rPr>
              <a:t>分布式代码执行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概念.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0366375" cy="1355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8.3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Python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 执行原理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 marR="5080" indent="-635">
              <a:lnSpc>
                <a:spcPct val="150000"/>
              </a:lnSpc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宗旨是在不破坏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已有的运行时架构，在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架构外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包装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层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 spc="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API，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借助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Py4j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实现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 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Java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的交互，进而实现通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过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编写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应用程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构如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图所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5482" y="2737866"/>
            <a:ext cx="8782949" cy="159535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3731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8.3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执行原理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4777" y="1500390"/>
            <a:ext cx="7817884" cy="492784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38805" cy="139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[扩展阅读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]Python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OS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模块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Microsoft YaHei"/>
              <a:cs typeface="Microsoft YaHei"/>
            </a:endParaRPr>
          </a:p>
          <a:p>
            <a:pPr marL="9017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os模块的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途很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多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主要有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种用途</a:t>
            </a:r>
            <a:endParaRPr sz="1600">
              <a:latin typeface="Microsoft YaHei"/>
              <a:cs typeface="Microsoft YaHei"/>
            </a:endParaRPr>
          </a:p>
          <a:p>
            <a:pPr marL="9017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1.</a:t>
            </a:r>
            <a:r>
              <a:rPr dirty="0" sz="1600" spc="-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获取系统的各种环境变量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7410" y="5066537"/>
            <a:ext cx="4212590" cy="1513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2.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在代码中临时指定环境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量,</a:t>
            </a:r>
            <a:r>
              <a:rPr dirty="0" sz="1600" spc="-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import</a:t>
            </a:r>
            <a:r>
              <a:rPr dirty="0" sz="1600" spc="-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os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os.environ[‘JAVA_HOME’]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/xxx/xxx/xxx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既可以在当前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y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th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on代码中临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修改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境变量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255" y="2756916"/>
            <a:ext cx="6545541" cy="2085593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151538"/>
            <a:ext cx="3564890" cy="732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分布式代码执行的重要特征是什么?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1200">
                <a:latin typeface="Microsoft YaHei"/>
                <a:cs typeface="Microsoft YaHei"/>
              </a:rPr>
              <a:t>代码在集群上运行,</a:t>
            </a:r>
            <a:r>
              <a:rPr dirty="0" sz="1200" spc="-10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是被分布式运行的.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078130"/>
            <a:ext cx="36709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YaHei"/>
                <a:cs typeface="Microsoft YaHei"/>
              </a:rPr>
              <a:t>在</a:t>
            </a:r>
            <a:r>
              <a:rPr dirty="0" sz="1200" spc="-10">
                <a:latin typeface="Microsoft YaHei"/>
                <a:cs typeface="Microsoft YaHei"/>
              </a:rPr>
              <a:t>Spark</a:t>
            </a:r>
            <a:r>
              <a:rPr dirty="0" sz="1200">
                <a:latin typeface="Microsoft YaHei"/>
                <a:cs typeface="Microsoft YaHei"/>
              </a:rPr>
              <a:t>中,</a:t>
            </a:r>
            <a:r>
              <a:rPr dirty="0" sz="1200" spc="-55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非任务处理部分由</a:t>
            </a:r>
            <a:r>
              <a:rPr dirty="0" sz="1200" spc="-10">
                <a:latin typeface="Microsoft YaHei"/>
                <a:cs typeface="Microsoft YaHei"/>
              </a:rPr>
              <a:t>Driver</a:t>
            </a:r>
            <a:r>
              <a:rPr dirty="0" sz="1200">
                <a:latin typeface="Microsoft YaHei"/>
                <a:cs typeface="Microsoft YaHei"/>
              </a:rPr>
              <a:t>执行(非</a:t>
            </a:r>
            <a:r>
              <a:rPr dirty="0" sz="1200" spc="-5">
                <a:latin typeface="Microsoft YaHei"/>
                <a:cs typeface="Microsoft YaHei"/>
              </a:rPr>
              <a:t>RDD</a:t>
            </a:r>
            <a:r>
              <a:rPr dirty="0" sz="1200">
                <a:latin typeface="Microsoft YaHei"/>
                <a:cs typeface="Microsoft YaHei"/>
              </a:rPr>
              <a:t>代码)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3480466"/>
            <a:ext cx="2798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YaHei"/>
                <a:cs typeface="Microsoft YaHei"/>
              </a:rPr>
              <a:t>任务处理部分由E</a:t>
            </a:r>
            <a:r>
              <a:rPr dirty="0" sz="1200" spc="-15">
                <a:latin typeface="Microsoft YaHei"/>
                <a:cs typeface="Microsoft YaHei"/>
              </a:rPr>
              <a:t>x</a:t>
            </a:r>
            <a:r>
              <a:rPr dirty="0" sz="1200" spc="-5">
                <a:latin typeface="Microsoft YaHei"/>
                <a:cs typeface="Microsoft YaHei"/>
              </a:rPr>
              <a:t>ecu</a:t>
            </a:r>
            <a:r>
              <a:rPr dirty="0" sz="1200" spc="-10">
                <a:latin typeface="Microsoft YaHei"/>
                <a:cs typeface="Microsoft YaHei"/>
              </a:rPr>
              <a:t>t</a:t>
            </a:r>
            <a:r>
              <a:rPr dirty="0" sz="1200" spc="-5">
                <a:latin typeface="Microsoft YaHei"/>
                <a:cs typeface="Microsoft YaHei"/>
              </a:rPr>
              <a:t>or</a:t>
            </a:r>
            <a:r>
              <a:rPr dirty="0" sz="1200">
                <a:latin typeface="Microsoft YaHei"/>
                <a:cs typeface="Microsoft YaHei"/>
              </a:rPr>
              <a:t>执行(R</a:t>
            </a:r>
            <a:r>
              <a:rPr dirty="0" sz="1200" spc="-5">
                <a:latin typeface="Microsoft YaHei"/>
                <a:cs typeface="Microsoft YaHei"/>
              </a:rPr>
              <a:t>DD</a:t>
            </a:r>
            <a:r>
              <a:rPr dirty="0" sz="1200">
                <a:latin typeface="Microsoft YaHei"/>
                <a:cs typeface="Microsoft YaHei"/>
              </a:rPr>
              <a:t>代码).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05323" y="3882802"/>
            <a:ext cx="5288280" cy="1579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Microsoft YaHei"/>
                <a:cs typeface="Microsoft YaHei"/>
              </a:rPr>
              <a:t>Executor</a:t>
            </a:r>
            <a:r>
              <a:rPr dirty="0" sz="1200">
                <a:latin typeface="Microsoft YaHei"/>
                <a:cs typeface="Microsoft YaHei"/>
              </a:rPr>
              <a:t>的数量可以很多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所以任务的计算是分布式在运行的.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简述Py</a:t>
            </a:r>
            <a:r>
              <a:rPr dirty="0" sz="1800" spc="-5">
                <a:latin typeface="Microsoft YaHei"/>
                <a:cs typeface="Microsoft YaHei"/>
              </a:rPr>
              <a:t>S</a:t>
            </a:r>
            <a:r>
              <a:rPr dirty="0" sz="1800" spc="-25">
                <a:latin typeface="Microsoft YaHei"/>
                <a:cs typeface="Microsoft YaHei"/>
              </a:rPr>
              <a:t>p</a:t>
            </a:r>
            <a:r>
              <a:rPr dirty="0" sz="1800">
                <a:latin typeface="Microsoft YaHei"/>
                <a:cs typeface="Microsoft YaHei"/>
              </a:rPr>
              <a:t>ar</a:t>
            </a:r>
            <a:r>
              <a:rPr dirty="0" sz="1800" spc="-5">
                <a:latin typeface="Microsoft YaHei"/>
                <a:cs typeface="Microsoft YaHei"/>
              </a:rPr>
              <a:t>k</a:t>
            </a:r>
            <a:r>
              <a:rPr dirty="0" sz="1800">
                <a:latin typeface="Microsoft YaHei"/>
                <a:cs typeface="Microsoft YaHei"/>
              </a:rPr>
              <a:t>的架构体系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dirty="0" sz="1200" spc="-5">
                <a:latin typeface="Microsoft YaHei"/>
                <a:cs typeface="Microsoft YaHei"/>
              </a:rPr>
              <a:t>Python</a:t>
            </a:r>
            <a:r>
              <a:rPr dirty="0" sz="1200" spc="-10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On</a:t>
            </a:r>
            <a:r>
              <a:rPr dirty="0" sz="1200" spc="-10">
                <a:latin typeface="Microsoft YaHei"/>
                <a:cs typeface="Microsoft YaHei"/>
              </a:rPr>
              <a:t> Spark</a:t>
            </a:r>
            <a:r>
              <a:rPr dirty="0" sz="1200" spc="-20">
                <a:latin typeface="Microsoft YaHei"/>
                <a:cs typeface="Microsoft YaHei"/>
              </a:rPr>
              <a:t> </a:t>
            </a:r>
            <a:r>
              <a:rPr dirty="0" sz="1200" spc="-10">
                <a:latin typeface="Microsoft YaHei"/>
                <a:cs typeface="Microsoft YaHei"/>
              </a:rPr>
              <a:t>Driver</a:t>
            </a:r>
            <a:r>
              <a:rPr dirty="0" sz="1200">
                <a:latin typeface="Microsoft YaHei"/>
                <a:cs typeface="Microsoft YaHei"/>
              </a:rPr>
              <a:t>端由</a:t>
            </a:r>
            <a:r>
              <a:rPr dirty="0" sz="1200" spc="-5">
                <a:latin typeface="Microsoft YaHei"/>
                <a:cs typeface="Microsoft YaHei"/>
              </a:rPr>
              <a:t>JVM</a:t>
            </a:r>
            <a:r>
              <a:rPr dirty="0" sz="1200">
                <a:latin typeface="Microsoft YaHei"/>
                <a:cs typeface="Microsoft YaHei"/>
              </a:rPr>
              <a:t>执行,</a:t>
            </a:r>
            <a:r>
              <a:rPr dirty="0" sz="1200" spc="10">
                <a:latin typeface="Microsoft YaHei"/>
                <a:cs typeface="Microsoft YaHei"/>
              </a:rPr>
              <a:t> </a:t>
            </a:r>
            <a:r>
              <a:rPr dirty="0" sz="1200" spc="-10">
                <a:latin typeface="Microsoft YaHei"/>
                <a:cs typeface="Microsoft YaHei"/>
              </a:rPr>
              <a:t>Executor</a:t>
            </a:r>
            <a:r>
              <a:rPr dirty="0" sz="1200">
                <a:latin typeface="Microsoft YaHei"/>
                <a:cs typeface="Microsoft YaHei"/>
              </a:rPr>
              <a:t>端由</a:t>
            </a:r>
            <a:r>
              <a:rPr dirty="0" sz="1200" spc="-5">
                <a:latin typeface="Microsoft YaHei"/>
                <a:cs typeface="Microsoft YaHei"/>
              </a:rPr>
              <a:t>JVM</a:t>
            </a:r>
            <a:r>
              <a:rPr dirty="0" sz="1200">
                <a:latin typeface="Microsoft YaHei"/>
                <a:cs typeface="Microsoft YaHei"/>
              </a:rPr>
              <a:t>做命令转发,</a:t>
            </a:r>
            <a:r>
              <a:rPr dirty="0" sz="1200" spc="20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底层由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Microsoft YaHei"/>
                <a:cs typeface="Microsoft YaHei"/>
              </a:rPr>
              <a:t>Python</a:t>
            </a:r>
            <a:r>
              <a:rPr dirty="0" sz="1200">
                <a:latin typeface="Microsoft YaHei"/>
                <a:cs typeface="Microsoft YaHei"/>
              </a:rPr>
              <a:t>解释器进行工作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05290" y="2080460"/>
            <a:ext cx="3789679" cy="2764790"/>
            <a:chOff x="905290" y="2080460"/>
            <a:chExt cx="3789679" cy="2764790"/>
          </a:xfrm>
        </p:grpSpPr>
        <p:sp>
          <p:nvSpPr>
            <p:cNvPr id="15" name="object 15"/>
            <p:cNvSpPr/>
            <p:nvPr/>
          </p:nvSpPr>
          <p:spPr>
            <a:xfrm>
              <a:off x="3370480" y="2895799"/>
              <a:ext cx="1324610" cy="1324610"/>
            </a:xfrm>
            <a:custGeom>
              <a:avLst/>
              <a:gdLst/>
              <a:ahLst/>
              <a:cxnLst/>
              <a:rect l="l" t="t" r="r" b="b"/>
              <a:pathLst>
                <a:path w="1324610" h="1324610">
                  <a:moveTo>
                    <a:pt x="662114" y="0"/>
                  </a:moveTo>
                  <a:lnTo>
                    <a:pt x="0" y="662114"/>
                  </a:lnTo>
                  <a:lnTo>
                    <a:pt x="662114" y="1324229"/>
                  </a:lnTo>
                  <a:lnTo>
                    <a:pt x="1324228" y="662114"/>
                  </a:lnTo>
                  <a:lnTo>
                    <a:pt x="662114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77821" y="3899614"/>
              <a:ext cx="909955" cy="909955"/>
            </a:xfrm>
            <a:custGeom>
              <a:avLst/>
              <a:gdLst/>
              <a:ahLst/>
              <a:cxnLst/>
              <a:rect l="l" t="t" r="r" b="b"/>
              <a:pathLst>
                <a:path w="909954" h="909954">
                  <a:moveTo>
                    <a:pt x="454774" y="0"/>
                  </a:moveTo>
                  <a:lnTo>
                    <a:pt x="909548" y="454774"/>
                  </a:lnTo>
                  <a:lnTo>
                    <a:pt x="454774" y="909548"/>
                  </a:lnTo>
                  <a:lnTo>
                    <a:pt x="0" y="454774"/>
                  </a:lnTo>
                  <a:lnTo>
                    <a:pt x="454774" y="0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50417" y="2095140"/>
              <a:ext cx="311150" cy="311150"/>
            </a:xfrm>
            <a:custGeom>
              <a:avLst/>
              <a:gdLst/>
              <a:ahLst/>
              <a:cxnLst/>
              <a:rect l="l" t="t" r="r" b="b"/>
              <a:pathLst>
                <a:path w="311150" h="311150">
                  <a:moveTo>
                    <a:pt x="155308" y="0"/>
                  </a:moveTo>
                  <a:lnTo>
                    <a:pt x="0" y="155308"/>
                  </a:lnTo>
                  <a:lnTo>
                    <a:pt x="155308" y="310616"/>
                  </a:lnTo>
                  <a:lnTo>
                    <a:pt x="310616" y="155308"/>
                  </a:lnTo>
                  <a:lnTo>
                    <a:pt x="155308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56839" y="4145396"/>
              <a:ext cx="699770" cy="699770"/>
            </a:xfrm>
            <a:custGeom>
              <a:avLst/>
              <a:gdLst/>
              <a:ahLst/>
              <a:cxnLst/>
              <a:rect l="l" t="t" r="r" b="b"/>
              <a:pathLst>
                <a:path w="699769" h="699770">
                  <a:moveTo>
                    <a:pt x="349846" y="0"/>
                  </a:moveTo>
                  <a:lnTo>
                    <a:pt x="0" y="349846"/>
                  </a:lnTo>
                  <a:lnTo>
                    <a:pt x="349846" y="699681"/>
                  </a:lnTo>
                  <a:lnTo>
                    <a:pt x="699693" y="349846"/>
                  </a:lnTo>
                  <a:lnTo>
                    <a:pt x="349846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11640" y="2086810"/>
              <a:ext cx="511809" cy="511809"/>
            </a:xfrm>
            <a:custGeom>
              <a:avLst/>
              <a:gdLst/>
              <a:ahLst/>
              <a:cxnLst/>
              <a:rect l="l" t="t" r="r" b="b"/>
              <a:pathLst>
                <a:path w="511809" h="511810">
                  <a:moveTo>
                    <a:pt x="255727" y="0"/>
                  </a:moveTo>
                  <a:lnTo>
                    <a:pt x="511454" y="255727"/>
                  </a:lnTo>
                  <a:lnTo>
                    <a:pt x="255727" y="511454"/>
                  </a:lnTo>
                  <a:lnTo>
                    <a:pt x="0" y="255727"/>
                  </a:lnTo>
                  <a:lnTo>
                    <a:pt x="255727" y="0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36893" y="2158992"/>
              <a:ext cx="2586355" cy="2586355"/>
            </a:xfrm>
            <a:custGeom>
              <a:avLst/>
              <a:gdLst/>
              <a:ahLst/>
              <a:cxnLst/>
              <a:rect l="l" t="t" r="r" b="b"/>
              <a:pathLst>
                <a:path w="2586354" h="2586354">
                  <a:moveTo>
                    <a:pt x="1293152" y="0"/>
                  </a:moveTo>
                  <a:lnTo>
                    <a:pt x="0" y="1293152"/>
                  </a:lnTo>
                  <a:lnTo>
                    <a:pt x="1293152" y="2586316"/>
                  </a:lnTo>
                  <a:lnTo>
                    <a:pt x="2586304" y="1293152"/>
                  </a:lnTo>
                  <a:lnTo>
                    <a:pt x="129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36893" y="2158992"/>
              <a:ext cx="2586355" cy="2586355"/>
            </a:xfrm>
            <a:custGeom>
              <a:avLst/>
              <a:gdLst/>
              <a:ahLst/>
              <a:cxnLst/>
              <a:rect l="l" t="t" r="r" b="b"/>
              <a:pathLst>
                <a:path w="2586354" h="2586354">
                  <a:moveTo>
                    <a:pt x="1293152" y="0"/>
                  </a:moveTo>
                  <a:lnTo>
                    <a:pt x="2586304" y="1293152"/>
                  </a:lnTo>
                  <a:lnTo>
                    <a:pt x="1293152" y="2586316"/>
                  </a:lnTo>
                  <a:lnTo>
                    <a:pt x="0" y="1293152"/>
                  </a:lnTo>
                  <a:lnTo>
                    <a:pt x="1293152" y="0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251810" y="2874167"/>
            <a:ext cx="939800" cy="10680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>
                <a:latin typeface="Microsoft YaHei"/>
                <a:cs typeface="Microsoft YaHei"/>
              </a:rPr>
              <a:t>今日 作业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18818" y="2411835"/>
            <a:ext cx="373380" cy="373380"/>
          </a:xfrm>
          <a:custGeom>
            <a:avLst/>
            <a:gdLst/>
            <a:ahLst/>
            <a:cxnLst/>
            <a:rect l="l" t="t" r="r" b="b"/>
            <a:pathLst>
              <a:path w="373379" h="373380">
                <a:moveTo>
                  <a:pt x="186436" y="0"/>
                </a:moveTo>
                <a:lnTo>
                  <a:pt x="0" y="186436"/>
                </a:lnTo>
                <a:lnTo>
                  <a:pt x="186436" y="372872"/>
                </a:lnTo>
                <a:lnTo>
                  <a:pt x="372872" y="186436"/>
                </a:lnTo>
                <a:lnTo>
                  <a:pt x="186436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205323" y="3069558"/>
            <a:ext cx="552577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800" spc="-5">
                <a:latin typeface="Microsoft YaHei"/>
                <a:cs typeface="Microsoft YaHei"/>
              </a:rPr>
              <a:t>1.	</a:t>
            </a:r>
            <a:r>
              <a:rPr dirty="0" sz="1800">
                <a:latin typeface="Microsoft YaHei"/>
                <a:cs typeface="Microsoft YaHei"/>
              </a:rPr>
              <a:t>在</a:t>
            </a:r>
            <a:r>
              <a:rPr dirty="0" sz="1800" spc="-5">
                <a:latin typeface="Microsoft YaHei"/>
                <a:cs typeface="Microsoft YaHei"/>
              </a:rPr>
              <a:t>PyCharm</a:t>
            </a:r>
            <a:r>
              <a:rPr dirty="0" sz="1800">
                <a:latin typeface="Microsoft YaHei"/>
                <a:cs typeface="Microsoft YaHei"/>
              </a:rPr>
              <a:t>中编写完成</a:t>
            </a:r>
            <a:r>
              <a:rPr dirty="0" sz="1800" spc="-10">
                <a:latin typeface="Microsoft YaHei"/>
                <a:cs typeface="Microsoft YaHei"/>
              </a:rPr>
              <a:t>WordCount</a:t>
            </a:r>
            <a:r>
              <a:rPr dirty="0" sz="1800">
                <a:latin typeface="Microsoft YaHei"/>
                <a:cs typeface="Microsoft YaHei"/>
              </a:rPr>
              <a:t>案例</a:t>
            </a:r>
            <a:r>
              <a:rPr dirty="0" sz="1800" spc="-5">
                <a:latin typeface="Microsoft YaHei"/>
                <a:cs typeface="Microsoft YaHei"/>
              </a:rPr>
              <a:t>,</a:t>
            </a:r>
            <a:r>
              <a:rPr dirty="0" sz="1800">
                <a:latin typeface="Microsoft YaHei"/>
                <a:cs typeface="Microsoft YaHei"/>
              </a:rPr>
              <a:t>并以</a:t>
            </a:r>
            <a:r>
              <a:rPr dirty="0" sz="1800" spc="-5">
                <a:latin typeface="Microsoft YaHei"/>
                <a:cs typeface="Microsoft YaHei"/>
              </a:rPr>
              <a:t>Local</a:t>
            </a:r>
            <a:endParaRPr sz="18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  <a:spcBef>
                <a:spcPts val="2160"/>
              </a:spcBef>
            </a:pPr>
            <a:r>
              <a:rPr dirty="0" sz="1800">
                <a:latin typeface="Microsoft YaHei"/>
                <a:cs typeface="Microsoft YaHei"/>
              </a:rPr>
              <a:t>模式执行成功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205323" y="4221702"/>
            <a:ext cx="54527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800" spc="-5">
                <a:latin typeface="Microsoft YaHei"/>
                <a:cs typeface="Microsoft YaHei"/>
              </a:rPr>
              <a:t>2.	</a:t>
            </a:r>
            <a:r>
              <a:rPr dirty="0" sz="1800">
                <a:latin typeface="Microsoft YaHei"/>
                <a:cs typeface="Microsoft YaHei"/>
              </a:rPr>
              <a:t>将</a:t>
            </a:r>
            <a:r>
              <a:rPr dirty="0" sz="1800" spc="-10">
                <a:latin typeface="Microsoft YaHei"/>
                <a:cs typeface="Microsoft YaHei"/>
              </a:rPr>
              <a:t>WordCount</a:t>
            </a:r>
            <a:r>
              <a:rPr dirty="0" sz="1800">
                <a:latin typeface="Microsoft YaHei"/>
                <a:cs typeface="Microsoft YaHei"/>
              </a:rPr>
              <a:t>案例提交到集群中以</a:t>
            </a:r>
            <a:r>
              <a:rPr dirty="0" sz="1800" spc="-40">
                <a:latin typeface="Microsoft YaHei"/>
                <a:cs typeface="Microsoft YaHei"/>
              </a:rPr>
              <a:t>YARN</a:t>
            </a:r>
            <a:r>
              <a:rPr dirty="0" sz="1800">
                <a:latin typeface="Microsoft YaHei"/>
                <a:cs typeface="Microsoft YaHei"/>
              </a:rPr>
              <a:t>模式执行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8522" y="2604516"/>
            <a:ext cx="2314943" cy="956297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1352" y="5726429"/>
            <a:ext cx="2749295" cy="44881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621271" y="0"/>
            <a:ext cx="1386840" cy="1240790"/>
            <a:chOff x="8621271" y="0"/>
            <a:chExt cx="1386840" cy="1240790"/>
          </a:xfrm>
        </p:grpSpPr>
        <p:sp>
          <p:nvSpPr>
            <p:cNvPr id="4" name="object 4"/>
            <p:cNvSpPr/>
            <p:nvPr/>
          </p:nvSpPr>
          <p:spPr>
            <a:xfrm>
              <a:off x="8621271" y="0"/>
              <a:ext cx="1137285" cy="841375"/>
            </a:xfrm>
            <a:custGeom>
              <a:avLst/>
              <a:gdLst/>
              <a:ahLst/>
              <a:cxnLst/>
              <a:rect l="l" t="t" r="r" b="b"/>
              <a:pathLst>
                <a:path w="1137284" h="841375">
                  <a:moveTo>
                    <a:pt x="1136891" y="0"/>
                  </a:moveTo>
                  <a:lnTo>
                    <a:pt x="0" y="0"/>
                  </a:lnTo>
                  <a:lnTo>
                    <a:pt x="0" y="557174"/>
                  </a:lnTo>
                  <a:lnTo>
                    <a:pt x="568452" y="841247"/>
                  </a:lnTo>
                  <a:lnTo>
                    <a:pt x="1136891" y="557174"/>
                  </a:lnTo>
                  <a:lnTo>
                    <a:pt x="113689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57003" y="717804"/>
              <a:ext cx="451484" cy="523240"/>
            </a:xfrm>
            <a:custGeom>
              <a:avLst/>
              <a:gdLst/>
              <a:ahLst/>
              <a:cxnLst/>
              <a:rect l="l" t="t" r="r" b="b"/>
              <a:pathLst>
                <a:path w="451484" h="523240">
                  <a:moveTo>
                    <a:pt x="225551" y="0"/>
                  </a:moveTo>
                  <a:lnTo>
                    <a:pt x="0" y="112776"/>
                  </a:lnTo>
                  <a:lnTo>
                    <a:pt x="0" y="409956"/>
                  </a:lnTo>
                  <a:lnTo>
                    <a:pt x="225551" y="522731"/>
                  </a:lnTo>
                  <a:lnTo>
                    <a:pt x="451103" y="409956"/>
                  </a:lnTo>
                  <a:lnTo>
                    <a:pt x="451103" y="112776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48504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8064627" y="961263"/>
            <a:ext cx="450850" cy="523240"/>
          </a:xfrm>
          <a:custGeom>
            <a:avLst/>
            <a:gdLst/>
            <a:ahLst/>
            <a:cxnLst/>
            <a:rect l="l" t="t" r="r" b="b"/>
            <a:pathLst>
              <a:path w="450850" h="523240">
                <a:moveTo>
                  <a:pt x="225171" y="0"/>
                </a:moveTo>
                <a:lnTo>
                  <a:pt x="450342" y="112585"/>
                </a:lnTo>
                <a:lnTo>
                  <a:pt x="450342" y="410146"/>
                </a:lnTo>
                <a:lnTo>
                  <a:pt x="225171" y="522731"/>
                </a:lnTo>
                <a:lnTo>
                  <a:pt x="0" y="410146"/>
                </a:lnTo>
                <a:lnTo>
                  <a:pt x="0" y="112585"/>
                </a:lnTo>
                <a:lnTo>
                  <a:pt x="225171" y="0"/>
                </a:lnTo>
                <a:close/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01476" y="127254"/>
            <a:ext cx="169163" cy="19659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746372" y="833247"/>
            <a:ext cx="764540" cy="886460"/>
          </a:xfrm>
          <a:custGeom>
            <a:avLst/>
            <a:gdLst/>
            <a:ahLst/>
            <a:cxnLst/>
            <a:rect l="l" t="t" r="r" b="b"/>
            <a:pathLst>
              <a:path w="764539" h="886460">
                <a:moveTo>
                  <a:pt x="382142" y="0"/>
                </a:moveTo>
                <a:lnTo>
                  <a:pt x="764285" y="191071"/>
                </a:lnTo>
                <a:lnTo>
                  <a:pt x="764285" y="695134"/>
                </a:lnTo>
                <a:lnTo>
                  <a:pt x="382142" y="886206"/>
                </a:lnTo>
                <a:lnTo>
                  <a:pt x="0" y="695134"/>
                </a:lnTo>
                <a:lnTo>
                  <a:pt x="0" y="191071"/>
                </a:lnTo>
                <a:lnTo>
                  <a:pt x="382142" y="0"/>
                </a:lnTo>
                <a:close/>
              </a:path>
            </a:pathLst>
          </a:custGeom>
          <a:ln w="9525">
            <a:solidFill>
              <a:srgbClr val="AC2B2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76266" y="1206436"/>
            <a:ext cx="187832" cy="2167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688" y="662177"/>
            <a:ext cx="178307" cy="20726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590288" y="749808"/>
            <a:ext cx="318770" cy="369570"/>
          </a:xfrm>
          <a:custGeom>
            <a:avLst/>
            <a:gdLst/>
            <a:ahLst/>
            <a:cxnLst/>
            <a:rect l="l" t="t" r="r" b="b"/>
            <a:pathLst>
              <a:path w="318770" h="369569">
                <a:moveTo>
                  <a:pt x="159258" y="0"/>
                </a:moveTo>
                <a:lnTo>
                  <a:pt x="0" y="79629"/>
                </a:lnTo>
                <a:lnTo>
                  <a:pt x="0" y="289941"/>
                </a:lnTo>
                <a:lnTo>
                  <a:pt x="159258" y="369570"/>
                </a:lnTo>
                <a:lnTo>
                  <a:pt x="318516" y="289941"/>
                </a:lnTo>
                <a:lnTo>
                  <a:pt x="318516" y="79629"/>
                </a:lnTo>
                <a:lnTo>
                  <a:pt x="15925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997820" y="1131950"/>
            <a:ext cx="647700" cy="396875"/>
          </a:xfrm>
          <a:custGeom>
            <a:avLst/>
            <a:gdLst/>
            <a:ahLst/>
            <a:cxnLst/>
            <a:rect l="l" t="t" r="r" b="b"/>
            <a:pathLst>
              <a:path w="647700" h="396875">
                <a:moveTo>
                  <a:pt x="0" y="0"/>
                </a:moveTo>
                <a:lnTo>
                  <a:pt x="647090" y="396646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98772" y="466725"/>
            <a:ext cx="692150" cy="366395"/>
          </a:xfrm>
          <a:custGeom>
            <a:avLst/>
            <a:gdLst/>
            <a:ahLst/>
            <a:cxnLst/>
            <a:rect l="l" t="t" r="r" b="b"/>
            <a:pathLst>
              <a:path w="692150" h="366394">
                <a:moveTo>
                  <a:pt x="0" y="0"/>
                </a:moveTo>
                <a:lnTo>
                  <a:pt x="691946" y="366318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698430" y="2719577"/>
            <a:ext cx="479488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2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7200" spc="-8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7200" spc="-30">
                <a:solidFill>
                  <a:srgbClr val="252525"/>
                </a:solidFill>
                <a:latin typeface="Microsoft YaHei"/>
                <a:cs typeface="Microsoft YaHei"/>
              </a:rPr>
              <a:t>Core</a:t>
            </a:r>
            <a:endParaRPr sz="7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4732" y="2458973"/>
            <a:ext cx="474980" cy="474345"/>
          </a:xfrm>
          <a:custGeom>
            <a:avLst/>
            <a:gdLst/>
            <a:ahLst/>
            <a:cxnLst/>
            <a:rect l="l" t="t" r="r" b="b"/>
            <a:pathLst>
              <a:path w="474980" h="474344">
                <a:moveTo>
                  <a:pt x="237363" y="0"/>
                </a:moveTo>
                <a:lnTo>
                  <a:pt x="189526" y="4814"/>
                </a:lnTo>
                <a:lnTo>
                  <a:pt x="144971" y="18622"/>
                </a:lnTo>
                <a:lnTo>
                  <a:pt x="104652" y="40471"/>
                </a:lnTo>
                <a:lnTo>
                  <a:pt x="69522" y="69408"/>
                </a:lnTo>
                <a:lnTo>
                  <a:pt x="40538" y="104481"/>
                </a:lnTo>
                <a:lnTo>
                  <a:pt x="18653" y="144735"/>
                </a:lnTo>
                <a:lnTo>
                  <a:pt x="4822" y="189220"/>
                </a:lnTo>
                <a:lnTo>
                  <a:pt x="0" y="236982"/>
                </a:lnTo>
                <a:lnTo>
                  <a:pt x="4822" y="284743"/>
                </a:lnTo>
                <a:lnTo>
                  <a:pt x="18653" y="329228"/>
                </a:lnTo>
                <a:lnTo>
                  <a:pt x="40538" y="369482"/>
                </a:lnTo>
                <a:lnTo>
                  <a:pt x="69522" y="404555"/>
                </a:lnTo>
                <a:lnTo>
                  <a:pt x="104652" y="433492"/>
                </a:lnTo>
                <a:lnTo>
                  <a:pt x="144971" y="455341"/>
                </a:lnTo>
                <a:lnTo>
                  <a:pt x="189526" y="469149"/>
                </a:lnTo>
                <a:lnTo>
                  <a:pt x="237363" y="473964"/>
                </a:lnTo>
                <a:lnTo>
                  <a:pt x="285199" y="469149"/>
                </a:lnTo>
                <a:lnTo>
                  <a:pt x="329754" y="455341"/>
                </a:lnTo>
                <a:lnTo>
                  <a:pt x="370073" y="433492"/>
                </a:lnTo>
                <a:lnTo>
                  <a:pt x="405203" y="404555"/>
                </a:lnTo>
                <a:lnTo>
                  <a:pt x="434187" y="369482"/>
                </a:lnTo>
                <a:lnTo>
                  <a:pt x="456072" y="329228"/>
                </a:lnTo>
                <a:lnTo>
                  <a:pt x="469903" y="284743"/>
                </a:lnTo>
                <a:lnTo>
                  <a:pt x="474726" y="236982"/>
                </a:lnTo>
                <a:lnTo>
                  <a:pt x="469903" y="189220"/>
                </a:lnTo>
                <a:lnTo>
                  <a:pt x="456072" y="144735"/>
                </a:lnTo>
                <a:lnTo>
                  <a:pt x="434187" y="104481"/>
                </a:lnTo>
                <a:lnTo>
                  <a:pt x="405203" y="69408"/>
                </a:lnTo>
                <a:lnTo>
                  <a:pt x="370073" y="40471"/>
                </a:lnTo>
                <a:lnTo>
                  <a:pt x="329754" y="18622"/>
                </a:lnTo>
                <a:lnTo>
                  <a:pt x="285199" y="4814"/>
                </a:lnTo>
                <a:lnTo>
                  <a:pt x="237363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2162" y="2316030"/>
            <a:ext cx="2675255" cy="1043940"/>
          </a:xfrm>
          <a:prstGeom prst="rect"/>
        </p:spPr>
        <p:txBody>
          <a:bodyPr wrap="square" lIns="0" tIns="51435" rIns="0" bIns="0" rtlCol="0" vert="horz">
            <a:spAutoFit/>
          </a:bodyPr>
          <a:lstStyle/>
          <a:p>
            <a:pPr marL="515620">
              <a:lnSpc>
                <a:spcPct val="100000"/>
              </a:lnSpc>
              <a:spcBef>
                <a:spcPts val="405"/>
              </a:spcBef>
            </a:pPr>
            <a:r>
              <a:rPr dirty="0" sz="4200">
                <a:solidFill>
                  <a:srgbClr val="000000"/>
                </a:solidFill>
              </a:rPr>
              <a:t>学习目标</a:t>
            </a:r>
            <a:endParaRPr sz="4200"/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pc="-5">
                <a:solidFill>
                  <a:srgbClr val="D9D9D9"/>
                </a:solidFill>
                <a:latin typeface="Verdana"/>
                <a:cs typeface="Verdana"/>
              </a:rPr>
              <a:t>Learning</a:t>
            </a:r>
            <a:r>
              <a:rPr dirty="0" spc="-75">
                <a:solidFill>
                  <a:srgbClr val="D9D9D9"/>
                </a:solidFill>
                <a:latin typeface="Verdana"/>
                <a:cs typeface="Verdana"/>
              </a:rPr>
              <a:t> </a:t>
            </a:r>
            <a:r>
              <a:rPr dirty="0" spc="-5">
                <a:solidFill>
                  <a:srgbClr val="D9D9D9"/>
                </a:solidFill>
                <a:latin typeface="Verdana"/>
                <a:cs typeface="Verdana"/>
              </a:rPr>
              <a:t>Objectives</a:t>
            </a:r>
          </a:p>
        </p:txBody>
      </p:sp>
      <p:sp>
        <p:nvSpPr>
          <p:cNvPr id="6" name="object 6"/>
          <p:cNvSpPr/>
          <p:nvPr/>
        </p:nvSpPr>
        <p:spPr>
          <a:xfrm>
            <a:off x="4418457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375151" y="2547833"/>
            <a:ext cx="295275" cy="295275"/>
            <a:chOff x="1375151" y="2547833"/>
            <a:chExt cx="295275" cy="295275"/>
          </a:xfrm>
        </p:grpSpPr>
        <p:sp>
          <p:nvSpPr>
            <p:cNvPr id="8" name="object 8"/>
            <p:cNvSpPr/>
            <p:nvPr/>
          </p:nvSpPr>
          <p:spPr>
            <a:xfrm>
              <a:off x="1375151" y="2547833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359" y="295144"/>
                  </a:moveTo>
                  <a:lnTo>
                    <a:pt x="100787" y="287620"/>
                  </a:lnTo>
                  <a:lnTo>
                    <a:pt x="60336" y="266668"/>
                  </a:lnTo>
                  <a:lnTo>
                    <a:pt x="28435" y="234720"/>
                  </a:lnTo>
                  <a:lnTo>
                    <a:pt x="7513" y="194211"/>
                  </a:lnTo>
                  <a:lnTo>
                    <a:pt x="0" y="147572"/>
                  </a:lnTo>
                  <a:lnTo>
                    <a:pt x="7513" y="100933"/>
                  </a:lnTo>
                  <a:lnTo>
                    <a:pt x="28435" y="60423"/>
                  </a:lnTo>
                  <a:lnTo>
                    <a:pt x="60336" y="28476"/>
                  </a:lnTo>
                  <a:lnTo>
                    <a:pt x="100787" y="7524"/>
                  </a:lnTo>
                  <a:lnTo>
                    <a:pt x="147359" y="0"/>
                  </a:lnTo>
                  <a:lnTo>
                    <a:pt x="166438" y="1232"/>
                  </a:lnTo>
                  <a:lnTo>
                    <a:pt x="184766" y="4823"/>
                  </a:lnTo>
                  <a:lnTo>
                    <a:pt x="202199" y="10615"/>
                  </a:lnTo>
                  <a:lnTo>
                    <a:pt x="218593" y="18446"/>
                  </a:lnTo>
                  <a:lnTo>
                    <a:pt x="190155" y="46926"/>
                  </a:lnTo>
                  <a:lnTo>
                    <a:pt x="191102" y="56445"/>
                  </a:lnTo>
                  <a:lnTo>
                    <a:pt x="192403" y="69717"/>
                  </a:lnTo>
                  <a:lnTo>
                    <a:pt x="179860" y="82278"/>
                  </a:lnTo>
                  <a:lnTo>
                    <a:pt x="172297" y="78985"/>
                  </a:lnTo>
                  <a:lnTo>
                    <a:pt x="164320" y="76556"/>
                  </a:lnTo>
                  <a:lnTo>
                    <a:pt x="155987" y="75052"/>
                  </a:lnTo>
                  <a:lnTo>
                    <a:pt x="147359" y="74536"/>
                  </a:lnTo>
                  <a:lnTo>
                    <a:pt x="119014" y="80282"/>
                  </a:lnTo>
                  <a:lnTo>
                    <a:pt x="95841" y="95940"/>
                  </a:lnTo>
                  <a:lnTo>
                    <a:pt x="80205" y="119146"/>
                  </a:lnTo>
                  <a:lnTo>
                    <a:pt x="74468" y="147532"/>
                  </a:lnTo>
                  <a:lnTo>
                    <a:pt x="80205" y="175919"/>
                  </a:lnTo>
                  <a:lnTo>
                    <a:pt x="95841" y="199124"/>
                  </a:lnTo>
                  <a:lnTo>
                    <a:pt x="119014" y="214783"/>
                  </a:lnTo>
                  <a:lnTo>
                    <a:pt x="147359" y="220528"/>
                  </a:lnTo>
                  <a:lnTo>
                    <a:pt x="175705" y="214783"/>
                  </a:lnTo>
                  <a:lnTo>
                    <a:pt x="198877" y="199124"/>
                  </a:lnTo>
                  <a:lnTo>
                    <a:pt x="214513" y="175919"/>
                  </a:lnTo>
                  <a:lnTo>
                    <a:pt x="220250" y="147532"/>
                  </a:lnTo>
                  <a:lnTo>
                    <a:pt x="220250" y="141449"/>
                  </a:lnTo>
                  <a:lnTo>
                    <a:pt x="219422" y="135564"/>
                  </a:lnTo>
                  <a:lnTo>
                    <a:pt x="218002" y="129876"/>
                  </a:lnTo>
                  <a:lnTo>
                    <a:pt x="225180" y="122647"/>
                  </a:lnTo>
                  <a:lnTo>
                    <a:pt x="235238" y="112575"/>
                  </a:lnTo>
                  <a:lnTo>
                    <a:pt x="248491" y="113878"/>
                  </a:lnTo>
                  <a:lnTo>
                    <a:pt x="257997" y="114827"/>
                  </a:lnTo>
                  <a:lnTo>
                    <a:pt x="264742" y="108072"/>
                  </a:lnTo>
                  <a:lnTo>
                    <a:pt x="282767" y="90099"/>
                  </a:lnTo>
                  <a:lnTo>
                    <a:pt x="287813" y="103668"/>
                  </a:lnTo>
                  <a:lnTo>
                    <a:pt x="291568" y="117799"/>
                  </a:lnTo>
                  <a:lnTo>
                    <a:pt x="293911" y="132448"/>
                  </a:lnTo>
                  <a:lnTo>
                    <a:pt x="294719" y="147572"/>
                  </a:lnTo>
                  <a:lnTo>
                    <a:pt x="287205" y="194211"/>
                  </a:lnTo>
                  <a:lnTo>
                    <a:pt x="266283" y="234720"/>
                  </a:lnTo>
                  <a:lnTo>
                    <a:pt x="234382" y="266668"/>
                  </a:lnTo>
                  <a:lnTo>
                    <a:pt x="193931" y="287620"/>
                  </a:lnTo>
                  <a:lnTo>
                    <a:pt x="147359" y="2951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348" y="2557668"/>
              <a:ext cx="192837" cy="1829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910137" y="2254789"/>
            <a:ext cx="2581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.	</a:t>
            </a:r>
            <a:r>
              <a:rPr dirty="0" sz="1800" spc="-545">
                <a:solidFill>
                  <a:srgbClr val="404040"/>
                </a:solidFill>
                <a:latin typeface="Microsoft YaHei"/>
                <a:cs typeface="Microsoft YaHei"/>
              </a:rPr>
              <a:t></a:t>
            </a:r>
            <a:r>
              <a:rPr dirty="0" sz="1800" spc="1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了解RDD产生背景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0137" y="2858293"/>
            <a:ext cx="2352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2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.	</a:t>
            </a:r>
            <a:r>
              <a:rPr dirty="0" sz="1800" spc="-545">
                <a:solidFill>
                  <a:srgbClr val="404040"/>
                </a:solidFill>
                <a:latin typeface="Microsoft YaHei"/>
                <a:cs typeface="Microsoft YaHei"/>
              </a:rPr>
              <a:t></a:t>
            </a:r>
            <a:r>
              <a:rPr dirty="0" sz="1800" spc="1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掌握RDD的创建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0137" y="3461797"/>
            <a:ext cx="3724275" cy="1506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469265" algn="l"/>
                <a:tab pos="469900" algn="l"/>
              </a:tabLst>
            </a:pPr>
            <a:r>
              <a:rPr dirty="0" sz="1800" spc="-545">
                <a:solidFill>
                  <a:srgbClr val="404040"/>
                </a:solidFill>
                <a:latin typeface="Microsoft YaHei"/>
                <a:cs typeface="Microsoft YaHei"/>
              </a:rPr>
              <a:t></a:t>
            </a:r>
            <a:r>
              <a:rPr dirty="0" sz="1800" spc="1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掌握RDD的重要算子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 startAt="3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265" algn="l"/>
                <a:tab pos="469900" algn="l"/>
              </a:tabLst>
            </a:pPr>
            <a:r>
              <a:rPr dirty="0" sz="1800" spc="-545">
                <a:solidFill>
                  <a:srgbClr val="404040"/>
                </a:solidFill>
                <a:latin typeface="Microsoft YaHei"/>
                <a:cs typeface="Microsoft YaHei"/>
              </a:rPr>
              <a:t></a:t>
            </a:r>
            <a:r>
              <a:rPr dirty="0" sz="1800" spc="1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掌握RDD的缓存和检查点机制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 startAt="3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265" algn="l"/>
                <a:tab pos="469900" algn="l"/>
              </a:tabLst>
            </a:pPr>
            <a:r>
              <a:rPr dirty="0" sz="1800" spc="-545">
                <a:solidFill>
                  <a:srgbClr val="404040"/>
                </a:solidFill>
                <a:latin typeface="Microsoft YaHei"/>
                <a:cs typeface="Microsoft YaHei"/>
              </a:rPr>
              <a:t></a:t>
            </a:r>
            <a:r>
              <a:rPr dirty="0" sz="1800" spc="1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熟悉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执行的基本原理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912364"/>
            <a:ext cx="12197080" cy="3950970"/>
            <a:chOff x="-4762" y="2912364"/>
            <a:chExt cx="12197080" cy="39509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3432" y="2912364"/>
              <a:ext cx="6775703" cy="363321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55320" y="983741"/>
            <a:ext cx="2287270" cy="510540"/>
            <a:chOff x="655320" y="983741"/>
            <a:chExt cx="2287270" cy="51054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372" y="983742"/>
              <a:ext cx="956309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882" y="983742"/>
              <a:ext cx="1219199" cy="51053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89305" y="1040434"/>
            <a:ext cx="10534650" cy="1590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1.2</a:t>
            </a:r>
            <a:r>
              <a:rPr dirty="0" sz="1800" spc="-4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风雨十年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Microsoft YaHei"/>
              <a:cs typeface="Microsoft YaHei"/>
            </a:endParaRPr>
          </a:p>
          <a:p>
            <a:pPr marL="12700" marR="5080" indent="-635">
              <a:lnSpc>
                <a:spcPct val="150000"/>
              </a:lnSpc>
            </a:pP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Stack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Overflow的数据可以看出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，2015年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始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Spark每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月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的问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提交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量已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超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越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Hadoop，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而2018年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Python版本的API 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每月的问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提交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量也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已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超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Hadoop。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2019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年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排名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Spark第一，PySpark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第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二；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十年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累计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排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第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一，PySpark第 三。按照这个趋势发展下去，Spark和PySpark在未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很长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段时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间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内应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还会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于垄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断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地位。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80634" y="1786032"/>
            <a:ext cx="2192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1.	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第一章</a:t>
            </a:r>
            <a:r>
              <a:rPr dirty="0" sz="1800" spc="-8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RDD详解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0634" y="2389536"/>
            <a:ext cx="2717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2.	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第二章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RDD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编程入门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0634" y="2993040"/>
            <a:ext cx="2489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3.	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第三章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RDD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持久化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634" y="3596544"/>
            <a:ext cx="2832100" cy="1506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 startAt="4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第四章</a:t>
            </a:r>
            <a:r>
              <a:rPr dirty="0" sz="1800" spc="-5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RDD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案例练习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 startAt="4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第五章</a:t>
            </a:r>
            <a:r>
              <a:rPr dirty="0" sz="1800" spc="-5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RDD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共享变量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 startAt="4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第六章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内核调度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8015" y="2659922"/>
            <a:ext cx="17221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RDD详解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608" y="281762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第一章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80634" y="2389536"/>
            <a:ext cx="2625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1.1</a:t>
            </a:r>
            <a:r>
              <a:rPr dirty="0" sz="1800" spc="-7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为什么需要RDD?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0634" y="2993040"/>
            <a:ext cx="2168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1.2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什么是RDD?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0634" y="3596544"/>
            <a:ext cx="2869565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1.3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RDD的5大特性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1.4</a:t>
            </a:r>
            <a:r>
              <a:rPr dirty="0" sz="1800" spc="-6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WordCount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中RDD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566" y="165930"/>
            <a:ext cx="2017006" cy="5871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8" name="object 8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1" name="object 11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490" y="1014984"/>
            <a:ext cx="10918696" cy="532103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24864" y="2181656"/>
            <a:ext cx="7814309" cy="324421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分布式计算需要: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分区控制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控制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数据存储\序列化\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发送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数据计算A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I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等一系列功能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这些功能,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不能简单的通过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内置的本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集合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象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List\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字典等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去完成.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我们在分布式框架中,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需要有一个统一的数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抽象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象,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来实现上述分布式计算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需功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能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.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这个抽象对象,</a:t>
            </a:r>
            <a:r>
              <a:rPr dirty="0" sz="1600" spc="-8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就是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9619" y="1040434"/>
            <a:ext cx="2105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为什么需要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3067392"/>
            <a:ext cx="12197080" cy="3795395"/>
            <a:chOff x="-4762" y="3067392"/>
            <a:chExt cx="12197080" cy="379539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1167" y="3067392"/>
              <a:ext cx="6968463" cy="354219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6619" y="1167434"/>
            <a:ext cx="10345420" cy="1590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1.2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什么是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起源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384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开山之作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Resilient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Distributed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Datasets:</a:t>
            </a:r>
            <a:r>
              <a:rPr dirty="0" sz="16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Fault-Tolerant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Abstraction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for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In-Memory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Cluster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Computing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这篇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paper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中（以下简称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6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Paper），Matei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等人提出了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这种数据结构，文中开头对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的定义 是：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10491470" cy="239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1.2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什么是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定义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380"/>
              </a:spcBef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RDD（Resilient</a:t>
            </a:r>
            <a:r>
              <a:rPr dirty="0" sz="1600" spc="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Distributed</a:t>
            </a:r>
            <a:r>
              <a:rPr dirty="0" sz="1600" spc="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Dataset）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叫做弹性分布式数据集，是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中最基本的数据抽象，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代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表一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不可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、可 分区、里面的元素可并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计算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集合。</a:t>
            </a:r>
            <a:endParaRPr sz="1600">
              <a:latin typeface="Microsoft YaHei"/>
              <a:cs typeface="Microsoft YaHei"/>
            </a:endParaRPr>
          </a:p>
          <a:p>
            <a:pPr marL="165100" indent="-153035">
              <a:lnSpc>
                <a:spcPct val="100000"/>
              </a:lnSpc>
              <a:spcBef>
                <a:spcPts val="385"/>
              </a:spcBef>
              <a:buSzPct val="93750"/>
              <a:buFont typeface="Wingdings"/>
              <a:buChar char=""/>
              <a:tabLst>
                <a:tab pos="165735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Dataset：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一个数据集合，用于存放数据的。</a:t>
            </a:r>
            <a:endParaRPr sz="1600">
              <a:latin typeface="Microsoft YaHei"/>
              <a:cs typeface="Microsoft YaHei"/>
            </a:endParaRPr>
          </a:p>
          <a:p>
            <a:pPr marL="165100" indent="-153035">
              <a:lnSpc>
                <a:spcPct val="100000"/>
              </a:lnSpc>
              <a:spcBef>
                <a:spcPts val="385"/>
              </a:spcBef>
              <a:buSzPct val="93750"/>
              <a:buFont typeface="Wingdings"/>
              <a:buChar char=""/>
              <a:tabLst>
                <a:tab pos="165735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Distributed：RDD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中的数据是分布式存储的，可用于分布式计算。</a:t>
            </a:r>
            <a:endParaRPr sz="1600">
              <a:latin typeface="Microsoft YaHei"/>
              <a:cs typeface="Microsoft YaHei"/>
            </a:endParaRPr>
          </a:p>
          <a:p>
            <a:pPr marL="165100" indent="-153035">
              <a:lnSpc>
                <a:spcPct val="100000"/>
              </a:lnSpc>
              <a:spcBef>
                <a:spcPts val="385"/>
              </a:spcBef>
              <a:buSzPct val="93750"/>
              <a:buFont typeface="Wingdings"/>
              <a:buChar char=""/>
              <a:tabLst>
                <a:tab pos="165735" algn="l"/>
              </a:tabLst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Resilient：RDD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中的数据可以存储在内存中或者磁盘中。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5448" y="4340252"/>
            <a:ext cx="5577228" cy="189894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3537203"/>
            <a:ext cx="12197080" cy="3326129"/>
            <a:chOff x="-4762" y="3537203"/>
            <a:chExt cx="12197080" cy="3326129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2650" y="3537203"/>
              <a:ext cx="3970020" cy="307619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6305" y="2063699"/>
            <a:ext cx="10521315" cy="126301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定义</a:t>
            </a:r>
            <a:endParaRPr sz="1400">
              <a:latin typeface="Microsoft YaHei"/>
              <a:cs typeface="Microsoft YaHei"/>
            </a:endParaRPr>
          </a:p>
          <a:p>
            <a:pPr marL="1003300" marR="5080" indent="-381635">
              <a:lnSpc>
                <a:spcPct val="100000"/>
              </a:lnSpc>
              <a:spcBef>
                <a:spcPts val="335"/>
              </a:spcBef>
              <a:buFont typeface="Wingdings"/>
              <a:buChar char=""/>
              <a:tabLst>
                <a:tab pos="1002665" algn="l"/>
                <a:tab pos="1003300" algn="l"/>
              </a:tabLst>
            </a:pPr>
            <a:r>
              <a:rPr dirty="0" sz="1400" spc="-10">
                <a:latin typeface="Microsoft YaHei"/>
                <a:cs typeface="Microsoft YaHei"/>
              </a:rPr>
              <a:t>RDD（Resilient</a:t>
            </a:r>
            <a:r>
              <a:rPr dirty="0" sz="1400" spc="7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Distributed</a:t>
            </a:r>
            <a:r>
              <a:rPr dirty="0" sz="1400" spc="6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Dataset）弹性分布式</a:t>
            </a:r>
            <a:r>
              <a:rPr dirty="0" sz="1400">
                <a:latin typeface="Microsoft YaHei"/>
                <a:cs typeface="Microsoft YaHei"/>
              </a:rPr>
              <a:t>数</a:t>
            </a:r>
            <a:r>
              <a:rPr dirty="0" sz="1400" spc="-5">
                <a:latin typeface="Microsoft YaHei"/>
                <a:cs typeface="Microsoft YaHei"/>
              </a:rPr>
              <a:t>据集</a:t>
            </a:r>
            <a:r>
              <a:rPr dirty="0" sz="1400">
                <a:latin typeface="Microsoft YaHei"/>
                <a:cs typeface="Microsoft YaHei"/>
              </a:rPr>
              <a:t>，是</a:t>
            </a:r>
            <a:r>
              <a:rPr dirty="0" sz="1400" spc="-5">
                <a:latin typeface="Microsoft YaHei"/>
                <a:cs typeface="Microsoft YaHei"/>
              </a:rPr>
              <a:t>Spark中</a:t>
            </a:r>
            <a:r>
              <a:rPr dirty="0" sz="1400">
                <a:latin typeface="Microsoft YaHei"/>
                <a:cs typeface="Microsoft YaHei"/>
              </a:rPr>
              <a:t>最</a:t>
            </a:r>
            <a:r>
              <a:rPr dirty="0" sz="1400" spc="-5">
                <a:latin typeface="Microsoft YaHei"/>
                <a:cs typeface="Microsoft YaHei"/>
              </a:rPr>
              <a:t>基本</a:t>
            </a:r>
            <a:r>
              <a:rPr dirty="0" sz="1400">
                <a:latin typeface="Microsoft YaHei"/>
                <a:cs typeface="Microsoft YaHei"/>
              </a:rPr>
              <a:t>的</a:t>
            </a:r>
            <a:r>
              <a:rPr dirty="0" sz="1400" spc="-5">
                <a:latin typeface="Microsoft YaHei"/>
                <a:cs typeface="Microsoft YaHei"/>
              </a:rPr>
              <a:t>数据</a:t>
            </a:r>
            <a:r>
              <a:rPr dirty="0" sz="1400">
                <a:latin typeface="Microsoft YaHei"/>
                <a:cs typeface="Microsoft YaHei"/>
              </a:rPr>
              <a:t>抽</a:t>
            </a:r>
            <a:r>
              <a:rPr dirty="0" sz="1400" spc="-5">
                <a:latin typeface="Microsoft YaHei"/>
                <a:cs typeface="Microsoft YaHei"/>
              </a:rPr>
              <a:t>象，</a:t>
            </a:r>
            <a:r>
              <a:rPr dirty="0" sz="1400">
                <a:latin typeface="Microsoft YaHei"/>
                <a:cs typeface="Microsoft YaHei"/>
              </a:rPr>
              <a:t>代</a:t>
            </a:r>
            <a:r>
              <a:rPr dirty="0" sz="1400" spc="-5">
                <a:latin typeface="Microsoft YaHei"/>
                <a:cs typeface="Microsoft YaHei"/>
              </a:rPr>
              <a:t>表一</a:t>
            </a:r>
            <a:r>
              <a:rPr dirty="0" sz="1400">
                <a:latin typeface="Microsoft YaHei"/>
                <a:cs typeface="Microsoft YaHei"/>
              </a:rPr>
              <a:t>个</a:t>
            </a:r>
            <a:r>
              <a:rPr dirty="0" sz="1400" spc="-5">
                <a:latin typeface="Microsoft YaHei"/>
                <a:cs typeface="Microsoft YaHei"/>
              </a:rPr>
              <a:t>不可</a:t>
            </a:r>
            <a:r>
              <a:rPr dirty="0" sz="1400">
                <a:latin typeface="Microsoft YaHei"/>
                <a:cs typeface="Microsoft YaHei"/>
              </a:rPr>
              <a:t>变</a:t>
            </a:r>
            <a:r>
              <a:rPr dirty="0" sz="1400" spc="-5">
                <a:latin typeface="Microsoft YaHei"/>
                <a:cs typeface="Microsoft YaHei"/>
              </a:rPr>
              <a:t>、可</a:t>
            </a:r>
            <a:r>
              <a:rPr dirty="0" sz="1400">
                <a:latin typeface="Microsoft YaHei"/>
                <a:cs typeface="Microsoft YaHei"/>
              </a:rPr>
              <a:t>分</a:t>
            </a:r>
            <a:r>
              <a:rPr dirty="0" sz="1400" spc="-5">
                <a:latin typeface="Microsoft YaHei"/>
                <a:cs typeface="Microsoft YaHei"/>
              </a:rPr>
              <a:t>区、里 面的元素可并行计算的集合。</a:t>
            </a:r>
            <a:endParaRPr sz="1400">
              <a:latin typeface="Microsoft YaHei"/>
              <a:cs typeface="Microsoft YaHei"/>
            </a:endParaRPr>
          </a:p>
          <a:p>
            <a:pPr marL="1003300" indent="-381000">
              <a:lnSpc>
                <a:spcPct val="100000"/>
              </a:lnSpc>
              <a:spcBef>
                <a:spcPts val="335"/>
              </a:spcBef>
              <a:buFont typeface="Wingdings"/>
              <a:buChar char=""/>
              <a:tabLst>
                <a:tab pos="1002665" algn="l"/>
                <a:tab pos="1003300" algn="l"/>
              </a:tabLst>
            </a:pPr>
            <a:r>
              <a:rPr dirty="0" sz="1400" spc="-5">
                <a:latin typeface="Microsoft YaHei"/>
                <a:cs typeface="Microsoft YaHei"/>
              </a:rPr>
              <a:t>所有的运算以及操作都建立在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RDD</a:t>
            </a:r>
            <a:r>
              <a:rPr dirty="0" sz="1400" spc="-2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数据结构的基础之上。</a:t>
            </a:r>
            <a:endParaRPr sz="1400">
              <a:latin typeface="Microsoft YaHei"/>
              <a:cs typeface="Microsoft YaHei"/>
            </a:endParaRPr>
          </a:p>
          <a:p>
            <a:pPr marL="1003300" indent="-381000">
              <a:lnSpc>
                <a:spcPct val="100000"/>
              </a:lnSpc>
              <a:spcBef>
                <a:spcPts val="340"/>
              </a:spcBef>
              <a:buFont typeface="Wingdings"/>
              <a:buChar char=""/>
              <a:tabLst>
                <a:tab pos="1002665" algn="l"/>
                <a:tab pos="1003300" algn="l"/>
              </a:tabLst>
            </a:pPr>
            <a:r>
              <a:rPr dirty="0" sz="1400" spc="-5">
                <a:latin typeface="Microsoft YaHei"/>
                <a:cs typeface="Microsoft YaHei"/>
              </a:rPr>
              <a:t>可以认为</a:t>
            </a:r>
            <a:r>
              <a:rPr dirty="0" sz="1400" spc="-10">
                <a:latin typeface="Microsoft YaHei"/>
                <a:cs typeface="Microsoft YaHei"/>
              </a:rPr>
              <a:t>RDD</a:t>
            </a:r>
            <a:r>
              <a:rPr dirty="0" sz="1400" spc="-5">
                <a:latin typeface="Microsoft YaHei"/>
                <a:cs typeface="Microsoft YaHei"/>
              </a:rPr>
              <a:t>是分布式的列表List或数</a:t>
            </a:r>
            <a:r>
              <a:rPr dirty="0" sz="1400">
                <a:latin typeface="Microsoft YaHei"/>
                <a:cs typeface="Microsoft YaHei"/>
              </a:rPr>
              <a:t>组</a:t>
            </a:r>
            <a:r>
              <a:rPr dirty="0" sz="1400" spc="-5">
                <a:latin typeface="Microsoft YaHei"/>
                <a:cs typeface="Microsoft YaHei"/>
              </a:rPr>
              <a:t>Array，抽象</a:t>
            </a:r>
            <a:r>
              <a:rPr dirty="0" sz="1400">
                <a:latin typeface="Microsoft YaHei"/>
                <a:cs typeface="Microsoft YaHei"/>
              </a:rPr>
              <a:t>的</a:t>
            </a:r>
            <a:r>
              <a:rPr dirty="0" sz="1400" spc="-5">
                <a:latin typeface="Microsoft YaHei"/>
                <a:cs typeface="Microsoft YaHei"/>
              </a:rPr>
              <a:t>数据</a:t>
            </a:r>
            <a:r>
              <a:rPr dirty="0" sz="1400">
                <a:latin typeface="Microsoft YaHei"/>
                <a:cs typeface="Microsoft YaHei"/>
              </a:rPr>
              <a:t>结</a:t>
            </a:r>
            <a:r>
              <a:rPr dirty="0" sz="1400" spc="-5">
                <a:latin typeface="Microsoft YaHei"/>
                <a:cs typeface="Microsoft YaHei"/>
              </a:rPr>
              <a:t>构</a:t>
            </a:r>
            <a:r>
              <a:rPr dirty="0" sz="1400" spc="-10">
                <a:latin typeface="Microsoft YaHei"/>
                <a:cs typeface="Microsoft YaHei"/>
              </a:rPr>
              <a:t>，RDD</a:t>
            </a:r>
            <a:r>
              <a:rPr dirty="0" sz="1400">
                <a:latin typeface="Microsoft YaHei"/>
                <a:cs typeface="Microsoft YaHei"/>
              </a:rPr>
              <a:t>是</a:t>
            </a:r>
            <a:r>
              <a:rPr dirty="0" sz="1400" spc="-5">
                <a:latin typeface="Microsoft YaHei"/>
                <a:cs typeface="Microsoft YaHei"/>
              </a:rPr>
              <a:t>一个</a:t>
            </a:r>
            <a:r>
              <a:rPr dirty="0" sz="1400">
                <a:latin typeface="Microsoft YaHei"/>
                <a:cs typeface="Microsoft YaHei"/>
              </a:rPr>
              <a:t>抽</a:t>
            </a:r>
            <a:r>
              <a:rPr dirty="0" sz="1400" spc="-5">
                <a:latin typeface="Microsoft YaHei"/>
                <a:cs typeface="Microsoft YaHei"/>
              </a:rPr>
              <a:t>象类</a:t>
            </a:r>
            <a:r>
              <a:rPr dirty="0" sz="1400">
                <a:latin typeface="Microsoft YaHei"/>
                <a:cs typeface="Microsoft YaHei"/>
              </a:rPr>
              <a:t>Abstract</a:t>
            </a:r>
            <a:r>
              <a:rPr dirty="0" sz="1400" spc="7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Class和泛型Generic</a:t>
            </a:r>
            <a:r>
              <a:rPr dirty="0" sz="1400" spc="75">
                <a:latin typeface="Microsoft YaHei"/>
                <a:cs typeface="Microsoft YaHei"/>
              </a:rPr>
              <a:t> </a:t>
            </a:r>
            <a:r>
              <a:rPr dirty="0" sz="1400" spc="-25">
                <a:latin typeface="Microsoft YaHei"/>
                <a:cs typeface="Microsoft YaHei"/>
              </a:rPr>
              <a:t>Type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363" y="4387551"/>
            <a:ext cx="3822395" cy="71538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16619" y="1167434"/>
            <a:ext cx="1647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什么是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4141470" cy="1167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1.3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的五大特性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Microsoft YaHei"/>
              <a:cs typeface="Microsoft YaHei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数据结构内部有五个特性（摘录RDD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源码）： </a:t>
            </a:r>
            <a:r>
              <a:rPr dirty="0" sz="1400" spc="-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前三个特征每个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都具备的，后两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特征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选的。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417" y="2951988"/>
            <a:ext cx="10027728" cy="21152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105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的五大特性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172" y="1636014"/>
            <a:ext cx="1676399" cy="1619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749" y="1963293"/>
            <a:ext cx="2857793" cy="11906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77700" y="3392748"/>
            <a:ext cx="5235803" cy="26855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91121" y="2563699"/>
            <a:ext cx="4000160" cy="62835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6597" y="4091952"/>
            <a:ext cx="4791074" cy="2247888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2287270" cy="510540"/>
            <a:chOff x="655320" y="983741"/>
            <a:chExt cx="228727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372" y="983742"/>
              <a:ext cx="95630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882" y="983742"/>
              <a:ext cx="1219199" cy="5105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9619" y="1040434"/>
            <a:ext cx="10562590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1.2</a:t>
            </a:r>
            <a:r>
              <a:rPr dirty="0" sz="1800" spc="-4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风雨十年</a:t>
            </a:r>
            <a:endParaRPr sz="1800">
              <a:latin typeface="Microsoft YaHei"/>
              <a:cs typeface="Microsoft YaHei"/>
            </a:endParaRPr>
          </a:p>
          <a:p>
            <a:pPr marL="116205">
              <a:lnSpc>
                <a:spcPct val="100000"/>
              </a:lnSpc>
              <a:spcBef>
                <a:spcPts val="1315"/>
              </a:spcBef>
            </a:pP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url:https://spark.apache.org/releases/spark-release-3-2-0.html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十年走来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，Spark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目前已经迭代到了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3.2.0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版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本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（2021.10.13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发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布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），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本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次课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程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基于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最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新的</a:t>
            </a:r>
            <a:r>
              <a:rPr dirty="0" sz="1600" spc="-5">
                <a:solidFill>
                  <a:srgbClr val="C00000"/>
                </a:solidFill>
                <a:latin typeface="Microsoft YaHei"/>
                <a:cs typeface="Microsoft YaHei"/>
              </a:rPr>
              <a:t>Spark</a:t>
            </a:r>
            <a:r>
              <a:rPr dirty="0" sz="1600" spc="1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Microsoft YaHei"/>
                <a:cs typeface="Microsoft YaHei"/>
              </a:rPr>
              <a:t>3.2.0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版本进行授课。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05052" y="2418207"/>
            <a:ext cx="11334115" cy="3122295"/>
            <a:chOff x="805052" y="2418207"/>
            <a:chExt cx="11334115" cy="312229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577" y="2427732"/>
              <a:ext cx="4729733" cy="310286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09815" y="2422969"/>
              <a:ext cx="4739640" cy="3112770"/>
            </a:xfrm>
            <a:custGeom>
              <a:avLst/>
              <a:gdLst/>
              <a:ahLst/>
              <a:cxnLst/>
              <a:rect l="l" t="t" r="r" b="b"/>
              <a:pathLst>
                <a:path w="4739640" h="3112770">
                  <a:moveTo>
                    <a:pt x="0" y="0"/>
                  </a:moveTo>
                  <a:lnTo>
                    <a:pt x="4739259" y="0"/>
                  </a:lnTo>
                  <a:lnTo>
                    <a:pt x="4739259" y="3112389"/>
                  </a:lnTo>
                  <a:lnTo>
                    <a:pt x="0" y="311238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2986" y="2500884"/>
              <a:ext cx="6521952" cy="294816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98223" y="2496121"/>
              <a:ext cx="6536055" cy="2967355"/>
            </a:xfrm>
            <a:custGeom>
              <a:avLst/>
              <a:gdLst/>
              <a:ahLst/>
              <a:cxnLst/>
              <a:rect l="l" t="t" r="r" b="b"/>
              <a:pathLst>
                <a:path w="6536055" h="2967354">
                  <a:moveTo>
                    <a:pt x="0" y="0"/>
                  </a:moveTo>
                  <a:lnTo>
                    <a:pt x="6536054" y="0"/>
                  </a:lnTo>
                  <a:lnTo>
                    <a:pt x="6536054" y="2966847"/>
                  </a:lnTo>
                  <a:lnTo>
                    <a:pt x="0" y="29668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3630929"/>
            <a:ext cx="12197080" cy="3232150"/>
            <a:chOff x="-4762" y="3630929"/>
            <a:chExt cx="12197080" cy="323215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3833" y="3630929"/>
              <a:ext cx="6019410" cy="6476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6165" y="3870197"/>
              <a:ext cx="6802372" cy="26852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325" y="4969255"/>
              <a:ext cx="2982107" cy="143877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16619" y="1167434"/>
            <a:ext cx="2105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的五大特性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438" y="1584197"/>
            <a:ext cx="2819387" cy="1714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3163" y="1968319"/>
            <a:ext cx="3057524" cy="20028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5736" y="2362200"/>
            <a:ext cx="10502645" cy="119252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831097"/>
            <a:ext cx="12197080" cy="5031740"/>
            <a:chOff x="-4762" y="1831097"/>
            <a:chExt cx="12197080" cy="503174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588" y="1831097"/>
              <a:ext cx="3829049" cy="24863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438" y="4149852"/>
              <a:ext cx="2914649" cy="25869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1088" y="4143502"/>
              <a:ext cx="2927350" cy="2599690"/>
            </a:xfrm>
            <a:custGeom>
              <a:avLst/>
              <a:gdLst/>
              <a:ahLst/>
              <a:cxnLst/>
              <a:rect l="l" t="t" r="r" b="b"/>
              <a:pathLst>
                <a:path w="2927350" h="2599690">
                  <a:moveTo>
                    <a:pt x="0" y="0"/>
                  </a:moveTo>
                  <a:lnTo>
                    <a:pt x="2927350" y="0"/>
                  </a:lnTo>
                  <a:lnTo>
                    <a:pt x="2927350" y="2599690"/>
                  </a:lnTo>
                  <a:lnTo>
                    <a:pt x="0" y="259969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0863" y="4563980"/>
              <a:ext cx="2454151" cy="212068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16619" y="1167434"/>
            <a:ext cx="2105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的五大特性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588" y="1584198"/>
            <a:ext cx="2838449" cy="16230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88458" y="2383848"/>
            <a:ext cx="4734305" cy="1535713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105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的五大特性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438" y="1584197"/>
            <a:ext cx="6953249" cy="2003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447" y="2064432"/>
            <a:ext cx="8082157" cy="3373036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105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的五大特性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438" y="1584197"/>
            <a:ext cx="6982205" cy="3809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062" y="2077973"/>
            <a:ext cx="9058274" cy="432434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686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1.4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WordCount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案例分析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1584198"/>
            <a:ext cx="2838449" cy="16230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9370" y="2367086"/>
            <a:ext cx="7306458" cy="374935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3476" y="2047333"/>
            <a:ext cx="3459048" cy="19595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8575" y="2729515"/>
            <a:ext cx="3533764" cy="2094079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05323" y="2655252"/>
            <a:ext cx="189166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如何正确理解</a:t>
            </a:r>
            <a:r>
              <a:rPr dirty="0" sz="1600" spc="-5">
                <a:latin typeface="Microsoft YaHei"/>
                <a:cs typeface="Microsoft YaHei"/>
              </a:rPr>
              <a:t>RDD</a:t>
            </a:r>
            <a:r>
              <a:rPr dirty="0" sz="1600">
                <a:latin typeface="Microsoft YaHei"/>
                <a:cs typeface="Microsoft YaHei"/>
              </a:rPr>
              <a:t>？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139122"/>
            <a:ext cx="3561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YaHei"/>
                <a:cs typeface="Microsoft YaHei"/>
              </a:rPr>
              <a:t>弹性分布式数据集,</a:t>
            </a:r>
            <a:r>
              <a:rPr dirty="0" sz="1200" spc="-10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分布式计算的实现载体(数据抽象)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3594036"/>
            <a:ext cx="20955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Microsoft YaHei"/>
                <a:cs typeface="Microsoft YaHei"/>
              </a:rPr>
              <a:t>RDD</a:t>
            </a:r>
            <a:r>
              <a:rPr dirty="0" sz="1600">
                <a:latin typeface="Microsoft YaHei"/>
                <a:cs typeface="Microsoft YaHei"/>
              </a:rPr>
              <a:t>五大特点分别是？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8364" y="4060698"/>
            <a:ext cx="6581821" cy="1389125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3834" y="2737294"/>
            <a:ext cx="265557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3200" spc="-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编程入门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608" y="281762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第二章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80634" y="1484280"/>
            <a:ext cx="37801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2.1</a:t>
            </a:r>
            <a:r>
              <a:rPr dirty="0" sz="1800" spc="-2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程序入口</a:t>
            </a:r>
            <a:r>
              <a:rPr dirty="0" sz="1800" spc="-15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Microsoft YaHei"/>
                <a:cs typeface="Microsoft YaHei"/>
              </a:rPr>
              <a:t>SparkContext</a:t>
            </a:r>
            <a:r>
              <a:rPr dirty="0" sz="1800">
                <a:latin typeface="Microsoft YaHei"/>
                <a:cs typeface="Microsoft YaHei"/>
              </a:rPr>
              <a:t>对象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0634" y="2087784"/>
            <a:ext cx="2058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2.2</a:t>
            </a:r>
            <a:r>
              <a:rPr dirty="0" sz="1800" spc="-7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RDD的创建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0634" y="2691288"/>
            <a:ext cx="1330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2.3</a:t>
            </a:r>
            <a:r>
              <a:rPr dirty="0" sz="1800" spc="-7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634" y="3294792"/>
            <a:ext cx="5320030" cy="211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2.4</a:t>
            </a:r>
            <a:r>
              <a:rPr dirty="0" sz="1800" spc="-3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常用</a:t>
            </a:r>
            <a:r>
              <a:rPr dirty="0" sz="1800" spc="-15">
                <a:latin typeface="Microsoft YaHei"/>
                <a:cs typeface="Microsoft YaHei"/>
              </a:rPr>
              <a:t>Transformation</a:t>
            </a:r>
            <a:r>
              <a:rPr dirty="0" sz="1800"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2.5</a:t>
            </a:r>
            <a:r>
              <a:rPr dirty="0" sz="1800" spc="-3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常用</a:t>
            </a:r>
            <a:r>
              <a:rPr dirty="0" sz="1800" spc="-5">
                <a:latin typeface="Microsoft YaHei"/>
                <a:cs typeface="Microsoft YaHei"/>
              </a:rPr>
              <a:t>Action</a:t>
            </a:r>
            <a:r>
              <a:rPr dirty="0" sz="1800"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2.6</a:t>
            </a:r>
            <a:r>
              <a:rPr dirty="0" sz="1800" spc="-1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分区操作算子</a:t>
            </a:r>
            <a:r>
              <a:rPr dirty="0" sz="1800" spc="-15">
                <a:latin typeface="Microsoft YaHei"/>
                <a:cs typeface="Microsoft YaHei"/>
              </a:rPr>
              <a:t>(Transformation</a:t>
            </a:r>
            <a:r>
              <a:rPr dirty="0" sz="1800" spc="2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&amp;</a:t>
            </a:r>
            <a:r>
              <a:rPr dirty="0" sz="1800" spc="-10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Action)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2.7</a:t>
            </a:r>
            <a:r>
              <a:rPr dirty="0" sz="1800" spc="-1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面试题:</a:t>
            </a:r>
            <a:r>
              <a:rPr dirty="0" sz="1800" spc="-10">
                <a:latin typeface="Microsoft YaHei"/>
                <a:cs typeface="Microsoft YaHei"/>
              </a:rPr>
              <a:t> groupByKey</a:t>
            </a:r>
            <a:r>
              <a:rPr dirty="0" sz="1800">
                <a:latin typeface="Microsoft YaHei"/>
                <a:cs typeface="Microsoft YaHei"/>
              </a:rPr>
              <a:t>和</a:t>
            </a:r>
            <a:r>
              <a:rPr dirty="0" sz="1800" spc="-10">
                <a:latin typeface="Microsoft YaHei"/>
                <a:cs typeface="Microsoft YaHei"/>
              </a:rPr>
              <a:t>reduceByKey</a:t>
            </a:r>
            <a:r>
              <a:rPr dirty="0" sz="1800">
                <a:latin typeface="Microsoft YaHei"/>
                <a:cs typeface="Microsoft YaHei"/>
              </a:rPr>
              <a:t>的区别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6777990" cy="18122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2.1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程序执行入口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SparkContext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对象</a:t>
            </a:r>
            <a:endParaRPr sz="1800">
              <a:latin typeface="Microsoft YaHei"/>
              <a:cs typeface="Microsoft YaHei"/>
            </a:endParaRPr>
          </a:p>
          <a:p>
            <a:pPr marL="144780" marR="5080">
              <a:lnSpc>
                <a:spcPct val="200000"/>
              </a:lnSpc>
              <a:spcBef>
                <a:spcPts val="390"/>
              </a:spcBef>
            </a:pPr>
            <a:r>
              <a:rPr dirty="0" sz="1600" spc="-5">
                <a:latin typeface="Microsoft YaHei"/>
                <a:cs typeface="Microsoft YaHei"/>
              </a:rPr>
              <a:t>Spark</a:t>
            </a:r>
            <a:r>
              <a:rPr dirty="0" sz="1600" spc="-25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RDD</a:t>
            </a:r>
            <a:r>
              <a:rPr dirty="0" sz="1600">
                <a:latin typeface="Microsoft YaHei"/>
                <a:cs typeface="Microsoft YaHei"/>
              </a:rPr>
              <a:t> 编程的程序入口对象</a:t>
            </a:r>
            <a:r>
              <a:rPr dirty="0" sz="1600" spc="-10">
                <a:latin typeface="Microsoft YaHei"/>
                <a:cs typeface="Microsoft YaHei"/>
              </a:rPr>
              <a:t>是</a:t>
            </a:r>
            <a:r>
              <a:rPr dirty="0" sz="1600" spc="-5">
                <a:latin typeface="Microsoft YaHei"/>
                <a:cs typeface="Microsoft YaHei"/>
              </a:rPr>
              <a:t>SparkContext</a:t>
            </a:r>
            <a:r>
              <a:rPr dirty="0" sz="1600">
                <a:latin typeface="Microsoft YaHei"/>
                <a:cs typeface="Microsoft YaHei"/>
              </a:rPr>
              <a:t>对象</a:t>
            </a:r>
            <a:r>
              <a:rPr dirty="0" sz="1600" spc="-5">
                <a:latin typeface="Microsoft YaHei"/>
                <a:cs typeface="Microsoft YaHei"/>
              </a:rPr>
              <a:t>(</a:t>
            </a:r>
            <a:r>
              <a:rPr dirty="0" sz="1600">
                <a:latin typeface="Microsoft YaHei"/>
                <a:cs typeface="Microsoft YaHei"/>
              </a:rPr>
              <a:t>不论何种编程语言) </a:t>
            </a:r>
            <a:r>
              <a:rPr dirty="0" sz="1600" spc="-459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只有构建出</a:t>
            </a:r>
            <a:r>
              <a:rPr dirty="0" sz="1600" spc="-5">
                <a:latin typeface="Microsoft YaHei"/>
                <a:cs typeface="Microsoft YaHei"/>
              </a:rPr>
              <a:t>SparkContext,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基于它才能执行后续的</a:t>
            </a:r>
            <a:r>
              <a:rPr dirty="0" sz="1600" spc="-10">
                <a:latin typeface="Microsoft YaHei"/>
                <a:cs typeface="Microsoft YaHei"/>
              </a:rPr>
              <a:t>API</a:t>
            </a:r>
            <a:r>
              <a:rPr dirty="0" sz="1600">
                <a:latin typeface="Microsoft YaHei"/>
                <a:cs typeface="Microsoft YaHei"/>
              </a:rPr>
              <a:t>调用和</a:t>
            </a:r>
            <a:r>
              <a:rPr dirty="0" sz="1600" spc="-10">
                <a:latin typeface="Microsoft YaHei"/>
                <a:cs typeface="Microsoft YaHei"/>
              </a:rPr>
              <a:t>计</a:t>
            </a:r>
            <a:r>
              <a:rPr dirty="0" sz="1600">
                <a:latin typeface="Microsoft YaHei"/>
                <a:cs typeface="Microsoft YaHei"/>
              </a:rPr>
              <a:t>算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000">
              <a:latin typeface="Microsoft YaHei"/>
              <a:cs typeface="Microsoft YaHei"/>
            </a:endParaRPr>
          </a:p>
          <a:p>
            <a:pPr marL="144780">
              <a:lnSpc>
                <a:spcPct val="100000"/>
              </a:lnSpc>
            </a:pPr>
            <a:r>
              <a:rPr dirty="0" sz="1600">
                <a:latin typeface="Microsoft YaHei"/>
                <a:cs typeface="Microsoft YaHei"/>
              </a:rPr>
              <a:t>本质上,</a:t>
            </a:r>
            <a:r>
              <a:rPr dirty="0" sz="1600" spc="-25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SparkContext</a:t>
            </a:r>
            <a:r>
              <a:rPr dirty="0" sz="1600">
                <a:latin typeface="Microsoft YaHei"/>
                <a:cs typeface="Microsoft YaHei"/>
              </a:rPr>
              <a:t>对编程来说,</a:t>
            </a:r>
            <a:r>
              <a:rPr dirty="0" sz="1600" spc="-1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主要功能就是创建第</a:t>
            </a:r>
            <a:r>
              <a:rPr dirty="0" sz="1600" spc="-10">
                <a:latin typeface="Microsoft YaHei"/>
                <a:cs typeface="Microsoft YaHei"/>
              </a:rPr>
              <a:t>一</a:t>
            </a:r>
            <a:r>
              <a:rPr dirty="0" sz="1600">
                <a:latin typeface="Microsoft YaHei"/>
                <a:cs typeface="Microsoft YaHei"/>
              </a:rPr>
              <a:t>个</a:t>
            </a:r>
            <a:r>
              <a:rPr dirty="0" sz="1600" spc="-5">
                <a:latin typeface="Microsoft YaHei"/>
                <a:cs typeface="Microsoft YaHei"/>
              </a:rPr>
              <a:t>RDD</a:t>
            </a:r>
            <a:r>
              <a:rPr dirty="0" sz="1600">
                <a:latin typeface="Microsoft YaHei"/>
                <a:cs typeface="Microsoft YaHei"/>
              </a:rPr>
              <a:t>出来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533" y="3553205"/>
            <a:ext cx="5524499" cy="135254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4648200" cy="2232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的创建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的创建主要有2种方式: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通过并行化集合创建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本地对象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转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分布式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)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读取外部数据源</a:t>
            </a:r>
            <a:r>
              <a:rPr dirty="0" sz="16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读取文件</a:t>
            </a:r>
            <a:r>
              <a:rPr dirty="0" sz="1600" spc="-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)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945" y="3737609"/>
            <a:ext cx="6172199" cy="265709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5410200" cy="510540"/>
            <a:chOff x="655320" y="983741"/>
            <a:chExt cx="541020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372" y="983742"/>
              <a:ext cx="144779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4371" y="983742"/>
              <a:ext cx="2316479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6052" y="983741"/>
              <a:ext cx="1839467" cy="51053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89619" y="1040434"/>
            <a:ext cx="5130800" cy="815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1.3 </a:t>
            </a:r>
            <a:r>
              <a:rPr dirty="0" sz="1800" b="1">
                <a:latin typeface="Microsoft YaHei"/>
                <a:cs typeface="Microsoft YaHei"/>
              </a:rPr>
              <a:t>扩展阅读</a:t>
            </a:r>
            <a:r>
              <a:rPr dirty="0" sz="1800" spc="-10" b="1">
                <a:latin typeface="Microsoft YaHei"/>
                <a:cs typeface="Microsoft YaHei"/>
              </a:rPr>
              <a:t>：Spark</a:t>
            </a:r>
            <a:r>
              <a:rPr dirty="0" sz="1800" spc="10" b="1">
                <a:latin typeface="Microsoft YaHei"/>
                <a:cs typeface="Microsoft YaHei"/>
              </a:rPr>
              <a:t> </a:t>
            </a:r>
            <a:r>
              <a:rPr dirty="0" sz="1800" spc="-15" b="1">
                <a:latin typeface="Microsoft YaHei"/>
                <a:cs typeface="Microsoft YaHei"/>
              </a:rPr>
              <a:t>VS</a:t>
            </a:r>
            <a:r>
              <a:rPr dirty="0" sz="1800" spc="1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Hadoop(MapReduce)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50">
              <a:latin typeface="Microsoft YaHei"/>
              <a:cs typeface="Microsoft YaHei"/>
            </a:endParaRPr>
          </a:p>
          <a:p>
            <a:pPr marL="133350">
              <a:lnSpc>
                <a:spcPct val="100000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和前面学习的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Hadoop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技术栈有何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区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别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呢？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388872" y="2268854"/>
          <a:ext cx="7677784" cy="2971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095"/>
                <a:gridCol w="3186430"/>
                <a:gridCol w="3331209"/>
              </a:tblGrid>
              <a:tr h="401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Hadoop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Spark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类型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基础平台,</a:t>
                      </a:r>
                      <a:r>
                        <a:rPr dirty="0" sz="1000" spc="-35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包含计算,</a:t>
                      </a:r>
                      <a:r>
                        <a:rPr dirty="0" sz="1000" spc="-30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存储,</a:t>
                      </a:r>
                      <a:r>
                        <a:rPr dirty="0" sz="1000" spc="-35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调度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纯计算工具（分布式）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02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场景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海量数据批处理（磁盘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迭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代计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算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）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海量数据的批处理（内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存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迭代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计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算、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交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互式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计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算）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、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海量数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据流计算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1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价格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对机器要求低,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便宜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对内存有要求,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相对较贵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编程范式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Map+Reduce,</a:t>
                      </a:r>
                      <a:r>
                        <a:rPr dirty="0" sz="1000" spc="-30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API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较为底层,</a:t>
                      </a:r>
                      <a:r>
                        <a:rPr dirty="0" sz="1000" spc="-15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算法适应性差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RDD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组成</a:t>
                      </a: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DAG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有向无环图,</a:t>
                      </a:r>
                      <a:r>
                        <a:rPr dirty="0" sz="1000" spc="-30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API</a:t>
                      </a:r>
                      <a:r>
                        <a:rPr dirty="0" sz="1000" spc="-15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较为顶层,</a:t>
                      </a:r>
                      <a:r>
                        <a:rPr dirty="0" sz="1000" spc="-20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方便使用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18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数据存储结构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MapReduce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中间计算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结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果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在</a:t>
                      </a: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HDFS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磁盘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上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,</a:t>
                      </a:r>
                      <a:r>
                        <a:rPr dirty="0" sz="1000" spc="-40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延迟大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RDD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中间运算结果在内存中</a:t>
                      </a:r>
                      <a:r>
                        <a:rPr dirty="0" sz="1000" spc="-35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,</a:t>
                      </a:r>
                      <a:r>
                        <a:rPr dirty="0" sz="1000" spc="-30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延迟小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运行方式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Task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以进程方式维护,</a:t>
                      </a:r>
                      <a:r>
                        <a:rPr dirty="0" sz="1000" spc="-45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任务启动慢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-5">
                          <a:latin typeface="Microsoft YaHei Light"/>
                          <a:cs typeface="Microsoft YaHei Light"/>
                        </a:rPr>
                        <a:t>Task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以线程方式维护,</a:t>
                      </a:r>
                      <a:r>
                        <a:rPr dirty="0" sz="1000" spc="-35">
                          <a:latin typeface="Microsoft YaHei Light"/>
                          <a:cs typeface="Microsoft YaHei Light"/>
                        </a:rPr>
                        <a:t> 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任务启动快，可批量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创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建提</a:t>
                      </a:r>
                      <a:r>
                        <a:rPr dirty="0" sz="1000" spc="-10">
                          <a:latin typeface="Microsoft YaHei Light"/>
                          <a:cs typeface="Microsoft YaHei Light"/>
                        </a:rPr>
                        <a:t>高</a:t>
                      </a: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并行能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000">
                          <a:latin typeface="Microsoft YaHei Light"/>
                          <a:cs typeface="Microsoft YaHei Light"/>
                        </a:rPr>
                        <a:t>力</a:t>
                      </a:r>
                      <a:endParaRPr sz="1000">
                        <a:latin typeface="Microsoft YaHei Light"/>
                        <a:cs typeface="Microsoft YaHei Ligh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600075" y="5333313"/>
            <a:ext cx="10772775" cy="130619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尽管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相对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于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Hadoop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言具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较大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势，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不能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全替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代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Hadoop</a:t>
            </a:r>
            <a:endParaRPr sz="14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在计算层面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，Spark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相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比较MR（MapReduce）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巨大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性能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势，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至今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仍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有许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多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计算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具基于MR构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，比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非常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熟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Hive</a:t>
            </a:r>
            <a:endParaRPr sz="1400">
              <a:latin typeface="Microsoft YaHei"/>
              <a:cs typeface="Microsoft YaHei"/>
            </a:endParaRPr>
          </a:p>
          <a:p>
            <a:pPr marL="297815" marR="5080" indent="-285750">
              <a:lnSpc>
                <a:spcPct val="150000"/>
              </a:lnSpc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仅做计算，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Hadoop生态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圈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不仅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计算（MR）也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存储（HDFS）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资源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理调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度</a:t>
            </a: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（YARN），HDFS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仍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是许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多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大数据 体系的核心架构。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647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的创建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614" y="1505317"/>
            <a:ext cx="3857254" cy="12474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14" y="3203467"/>
            <a:ext cx="4713874" cy="10195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8319" y="1826895"/>
            <a:ext cx="6420222" cy="37909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647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的创建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201" y="1419611"/>
            <a:ext cx="2476873" cy="252449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647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的创建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49035" y="1492684"/>
            <a:ext cx="11443335" cy="4379595"/>
            <a:chOff x="749035" y="1492684"/>
            <a:chExt cx="11443335" cy="437959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746" y="2937057"/>
              <a:ext cx="5933422" cy="11091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386" y="1492684"/>
              <a:ext cx="5463612" cy="43792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035" y="1495806"/>
              <a:ext cx="1295047" cy="3143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045" y="1903476"/>
              <a:ext cx="3438524" cy="56197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647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的创建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620" y="1533841"/>
            <a:ext cx="1295399" cy="31405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620" y="1943103"/>
            <a:ext cx="6429374" cy="4562846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647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的创建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620" y="1533841"/>
            <a:ext cx="1295399" cy="31405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600" y="2095128"/>
            <a:ext cx="971253" cy="11429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617" y="2465457"/>
            <a:ext cx="6419476" cy="40199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489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" y="1620761"/>
            <a:ext cx="2971799" cy="20760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661" y="4466065"/>
            <a:ext cx="2152407" cy="159985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489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620" y="1505330"/>
            <a:ext cx="6115049" cy="12668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" y="3315088"/>
            <a:ext cx="6419849" cy="301977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4176" y="2139696"/>
            <a:ext cx="3905249" cy="2993135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489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6642" y="2540507"/>
            <a:ext cx="11355070" cy="1760220"/>
            <a:chOff x="836642" y="2540507"/>
            <a:chExt cx="11355070" cy="176022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642" y="2540507"/>
              <a:ext cx="11354594" cy="17602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4496" y="2540507"/>
              <a:ext cx="1981961" cy="3543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4317" y="2570987"/>
              <a:ext cx="986027" cy="292607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670" y="1514855"/>
            <a:ext cx="2695574" cy="3238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388" y="2031413"/>
            <a:ext cx="7448925" cy="17121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8863" y="2741307"/>
            <a:ext cx="9725400" cy="333373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670" y="1514855"/>
            <a:ext cx="2695574" cy="32384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811804" y="1988083"/>
            <a:ext cx="9415145" cy="4423410"/>
            <a:chOff x="811804" y="1988083"/>
            <a:chExt cx="9415145" cy="442341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804" y="1988083"/>
              <a:ext cx="7648011" cy="44233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3582" y="3160775"/>
              <a:ext cx="2903219" cy="2078735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3876040" cy="510540"/>
            <a:chOff x="655320" y="983741"/>
            <a:chExt cx="387604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372" y="983742"/>
              <a:ext cx="144779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4371" y="983742"/>
              <a:ext cx="2316479" cy="5105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9619" y="1040434"/>
            <a:ext cx="11144885" cy="2445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1.3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扩展阅读</a:t>
            </a:r>
            <a:r>
              <a:rPr dirty="0" sz="1800" spc="-10" b="1">
                <a:latin typeface="Microsoft YaHei"/>
                <a:cs typeface="Microsoft YaHei"/>
              </a:rPr>
              <a:t>：Spark</a:t>
            </a:r>
            <a:r>
              <a:rPr dirty="0" sz="1800" spc="-5" b="1">
                <a:latin typeface="Microsoft YaHei"/>
                <a:cs typeface="Microsoft YaHei"/>
              </a:rPr>
              <a:t> </a:t>
            </a:r>
            <a:r>
              <a:rPr dirty="0" sz="1800" spc="-15" b="1">
                <a:latin typeface="Microsoft YaHei"/>
                <a:cs typeface="Microsoft YaHei"/>
              </a:rPr>
              <a:t>VS</a:t>
            </a:r>
            <a:r>
              <a:rPr dirty="0" sz="1800" spc="-5" b="1">
                <a:latin typeface="Microsoft YaHei"/>
                <a:cs typeface="Microsoft YaHei"/>
              </a:rPr>
              <a:t> Hadoop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50">
              <a:latin typeface="Microsoft YaHei"/>
              <a:cs typeface="Microsoft YaHei"/>
            </a:endParaRPr>
          </a:p>
          <a:p>
            <a:pPr marL="133350">
              <a:lnSpc>
                <a:spcPct val="100000"/>
              </a:lnSpc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面试题：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d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oo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p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的基于进程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的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计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算和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Sp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k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基于线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程方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式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优缺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点？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100">
              <a:latin typeface="SimSun"/>
              <a:cs typeface="SimSun"/>
            </a:endParaRPr>
          </a:p>
          <a:p>
            <a:pPr marL="219710" marR="5080">
              <a:lnSpc>
                <a:spcPct val="150000"/>
              </a:lnSpc>
            </a:pPr>
            <a:r>
              <a:rPr dirty="0" sz="1400" spc="-5" b="1">
                <a:latin typeface="Microsoft YaHei"/>
                <a:cs typeface="Microsoft YaHei"/>
              </a:rPr>
              <a:t>答案：</a:t>
            </a:r>
            <a:r>
              <a:rPr dirty="0" sz="1400" spc="-5">
                <a:latin typeface="Microsoft YaHei"/>
                <a:cs typeface="Microsoft YaHei"/>
              </a:rPr>
              <a:t>Hadoop中的MR中每</a:t>
            </a:r>
            <a:r>
              <a:rPr dirty="0" sz="1400">
                <a:latin typeface="Microsoft YaHei"/>
                <a:cs typeface="Microsoft YaHei"/>
              </a:rPr>
              <a:t>个</a:t>
            </a:r>
            <a:r>
              <a:rPr dirty="0" sz="1400" spc="-5">
                <a:latin typeface="Microsoft YaHei"/>
                <a:cs typeface="Microsoft YaHei"/>
              </a:rPr>
              <a:t>map/reduce</a:t>
            </a:r>
            <a:r>
              <a:rPr dirty="0" sz="1400" spc="10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task都是一个</a:t>
            </a:r>
            <a:r>
              <a:rPr dirty="0" sz="1400" spc="-15">
                <a:latin typeface="Microsoft YaHei"/>
                <a:cs typeface="Microsoft YaHei"/>
              </a:rPr>
              <a:t>java</a:t>
            </a:r>
            <a:r>
              <a:rPr dirty="0" sz="1400" spc="-5">
                <a:latin typeface="Microsoft YaHei"/>
                <a:cs typeface="Microsoft YaHei"/>
              </a:rPr>
              <a:t>进</a:t>
            </a:r>
            <a:r>
              <a:rPr dirty="0" sz="1400">
                <a:latin typeface="Microsoft YaHei"/>
                <a:cs typeface="Microsoft YaHei"/>
              </a:rPr>
              <a:t>程</a:t>
            </a:r>
            <a:r>
              <a:rPr dirty="0" sz="1400" spc="-5">
                <a:latin typeface="Microsoft YaHei"/>
                <a:cs typeface="Microsoft YaHei"/>
              </a:rPr>
              <a:t>方式</a:t>
            </a:r>
            <a:r>
              <a:rPr dirty="0" sz="1400">
                <a:latin typeface="Microsoft YaHei"/>
                <a:cs typeface="Microsoft YaHei"/>
              </a:rPr>
              <a:t>运</a:t>
            </a:r>
            <a:r>
              <a:rPr dirty="0" sz="1400" spc="-5">
                <a:latin typeface="Microsoft YaHei"/>
                <a:cs typeface="Microsoft YaHei"/>
              </a:rPr>
              <a:t>行，</a:t>
            </a:r>
            <a:r>
              <a:rPr dirty="0" sz="1400">
                <a:latin typeface="Microsoft YaHei"/>
                <a:cs typeface="Microsoft YaHei"/>
              </a:rPr>
              <a:t>好</a:t>
            </a:r>
            <a:r>
              <a:rPr dirty="0" sz="1400" spc="-5">
                <a:latin typeface="Microsoft YaHei"/>
                <a:cs typeface="Microsoft YaHei"/>
              </a:rPr>
              <a:t>处在</a:t>
            </a:r>
            <a:r>
              <a:rPr dirty="0" sz="1400">
                <a:latin typeface="Microsoft YaHei"/>
                <a:cs typeface="Microsoft YaHei"/>
              </a:rPr>
              <a:t>于</a:t>
            </a:r>
            <a:r>
              <a:rPr dirty="0" sz="1400" spc="-5">
                <a:latin typeface="Microsoft YaHei"/>
                <a:cs typeface="Microsoft YaHei"/>
              </a:rPr>
              <a:t>进程</a:t>
            </a:r>
            <a:r>
              <a:rPr dirty="0" sz="1400">
                <a:latin typeface="Microsoft YaHei"/>
                <a:cs typeface="Microsoft YaHei"/>
              </a:rPr>
              <a:t>之</a:t>
            </a:r>
            <a:r>
              <a:rPr dirty="0" sz="1400" spc="-5">
                <a:latin typeface="Microsoft YaHei"/>
                <a:cs typeface="Microsoft YaHei"/>
              </a:rPr>
              <a:t>间是</a:t>
            </a:r>
            <a:r>
              <a:rPr dirty="0" sz="1400">
                <a:latin typeface="Microsoft YaHei"/>
                <a:cs typeface="Microsoft YaHei"/>
              </a:rPr>
              <a:t>互</a:t>
            </a:r>
            <a:r>
              <a:rPr dirty="0" sz="1400" spc="-5">
                <a:latin typeface="Microsoft YaHei"/>
                <a:cs typeface="Microsoft YaHei"/>
              </a:rPr>
              <a:t>相独</a:t>
            </a:r>
            <a:r>
              <a:rPr dirty="0" sz="1400">
                <a:latin typeface="Microsoft YaHei"/>
                <a:cs typeface="Microsoft YaHei"/>
              </a:rPr>
              <a:t>立</a:t>
            </a:r>
            <a:r>
              <a:rPr dirty="0" sz="1400" spc="-5">
                <a:latin typeface="Microsoft YaHei"/>
                <a:cs typeface="Microsoft YaHei"/>
              </a:rPr>
              <a:t>的，</a:t>
            </a:r>
            <a:r>
              <a:rPr dirty="0" sz="1400">
                <a:latin typeface="Microsoft YaHei"/>
                <a:cs typeface="Microsoft YaHei"/>
              </a:rPr>
              <a:t>每</a:t>
            </a:r>
            <a:r>
              <a:rPr dirty="0" sz="1400" spc="-5">
                <a:latin typeface="Microsoft YaHei"/>
                <a:cs typeface="Microsoft YaHei"/>
              </a:rPr>
              <a:t>个</a:t>
            </a:r>
            <a:r>
              <a:rPr dirty="0" sz="1400">
                <a:latin typeface="Microsoft YaHei"/>
                <a:cs typeface="Microsoft YaHei"/>
              </a:rPr>
              <a:t>task</a:t>
            </a:r>
            <a:r>
              <a:rPr dirty="0" sz="1400" spc="-5">
                <a:latin typeface="Microsoft YaHei"/>
                <a:cs typeface="Microsoft YaHei"/>
              </a:rPr>
              <a:t>独</a:t>
            </a:r>
            <a:r>
              <a:rPr dirty="0" sz="1400">
                <a:latin typeface="Microsoft YaHei"/>
                <a:cs typeface="Microsoft YaHei"/>
              </a:rPr>
              <a:t>享</a:t>
            </a:r>
            <a:r>
              <a:rPr dirty="0" sz="1400" spc="-5">
                <a:latin typeface="Microsoft YaHei"/>
                <a:cs typeface="Microsoft YaHei"/>
              </a:rPr>
              <a:t>进程</a:t>
            </a:r>
            <a:r>
              <a:rPr dirty="0" sz="1400">
                <a:latin typeface="Microsoft YaHei"/>
                <a:cs typeface="Microsoft YaHei"/>
              </a:rPr>
              <a:t>资</a:t>
            </a:r>
            <a:r>
              <a:rPr dirty="0" sz="1400" spc="-5">
                <a:latin typeface="Microsoft YaHei"/>
                <a:cs typeface="Microsoft YaHei"/>
              </a:rPr>
              <a:t>源，没 有互相干扰，监控方便，但是问题</a:t>
            </a:r>
            <a:r>
              <a:rPr dirty="0" sz="1400">
                <a:latin typeface="Microsoft YaHei"/>
                <a:cs typeface="Microsoft YaHei"/>
              </a:rPr>
              <a:t>在</a:t>
            </a:r>
            <a:r>
              <a:rPr dirty="0" sz="1400" spc="-5">
                <a:latin typeface="Microsoft YaHei"/>
                <a:cs typeface="Microsoft YaHei"/>
              </a:rPr>
              <a:t>于</a:t>
            </a:r>
            <a:r>
              <a:rPr dirty="0" sz="1400">
                <a:latin typeface="Microsoft YaHei"/>
                <a:cs typeface="Microsoft YaHei"/>
              </a:rPr>
              <a:t>task</a:t>
            </a:r>
            <a:r>
              <a:rPr dirty="0" sz="1400" spc="-5">
                <a:latin typeface="Microsoft YaHei"/>
                <a:cs typeface="Microsoft YaHei"/>
              </a:rPr>
              <a:t>之</a:t>
            </a:r>
            <a:r>
              <a:rPr dirty="0" sz="1400">
                <a:latin typeface="Microsoft YaHei"/>
                <a:cs typeface="Microsoft YaHei"/>
              </a:rPr>
              <a:t>间</a:t>
            </a:r>
            <a:r>
              <a:rPr dirty="0" sz="1400" spc="-5">
                <a:latin typeface="Microsoft YaHei"/>
                <a:cs typeface="Microsoft YaHei"/>
              </a:rPr>
              <a:t>不方</a:t>
            </a:r>
            <a:r>
              <a:rPr dirty="0" sz="1400">
                <a:latin typeface="Microsoft YaHei"/>
                <a:cs typeface="Microsoft YaHei"/>
              </a:rPr>
              <a:t>便</a:t>
            </a:r>
            <a:r>
              <a:rPr dirty="0" sz="1400" spc="-5">
                <a:latin typeface="Microsoft YaHei"/>
                <a:cs typeface="Microsoft YaHei"/>
              </a:rPr>
              <a:t>共享</a:t>
            </a:r>
            <a:r>
              <a:rPr dirty="0" sz="1400">
                <a:latin typeface="Microsoft YaHei"/>
                <a:cs typeface="Microsoft YaHei"/>
              </a:rPr>
              <a:t>数</a:t>
            </a:r>
            <a:r>
              <a:rPr dirty="0" sz="1400" spc="-5">
                <a:latin typeface="Microsoft YaHei"/>
                <a:cs typeface="Microsoft YaHei"/>
              </a:rPr>
              <a:t>据，</a:t>
            </a:r>
            <a:r>
              <a:rPr dirty="0" sz="1400">
                <a:latin typeface="Microsoft YaHei"/>
                <a:cs typeface="Microsoft YaHei"/>
              </a:rPr>
              <a:t>执</a:t>
            </a:r>
            <a:r>
              <a:rPr dirty="0" sz="1400" spc="-5">
                <a:latin typeface="Microsoft YaHei"/>
                <a:cs typeface="Microsoft YaHei"/>
              </a:rPr>
              <a:t>行效</a:t>
            </a:r>
            <a:r>
              <a:rPr dirty="0" sz="1400">
                <a:latin typeface="Microsoft YaHei"/>
                <a:cs typeface="Microsoft YaHei"/>
              </a:rPr>
              <a:t>率</a:t>
            </a:r>
            <a:r>
              <a:rPr dirty="0" sz="1400" spc="-5">
                <a:latin typeface="Microsoft YaHei"/>
                <a:cs typeface="Microsoft YaHei"/>
              </a:rPr>
              <a:t>比较</a:t>
            </a:r>
            <a:r>
              <a:rPr dirty="0" sz="1400">
                <a:latin typeface="Microsoft YaHei"/>
                <a:cs typeface="Microsoft YaHei"/>
              </a:rPr>
              <a:t>低</a:t>
            </a:r>
            <a:r>
              <a:rPr dirty="0" sz="1400" spc="-5">
                <a:latin typeface="Microsoft YaHei"/>
                <a:cs typeface="Microsoft YaHei"/>
              </a:rPr>
              <a:t>。比</a:t>
            </a:r>
            <a:r>
              <a:rPr dirty="0" sz="1400">
                <a:latin typeface="Microsoft YaHei"/>
                <a:cs typeface="Microsoft YaHei"/>
              </a:rPr>
              <a:t>如</a:t>
            </a:r>
            <a:r>
              <a:rPr dirty="0" sz="1400" spc="-5">
                <a:latin typeface="Microsoft YaHei"/>
                <a:cs typeface="Microsoft YaHei"/>
              </a:rPr>
              <a:t>多</a:t>
            </a:r>
            <a:r>
              <a:rPr dirty="0" sz="1400">
                <a:latin typeface="Microsoft YaHei"/>
                <a:cs typeface="Microsoft YaHei"/>
              </a:rPr>
              <a:t>个</a:t>
            </a:r>
            <a:r>
              <a:rPr dirty="0" sz="1400" spc="-5">
                <a:latin typeface="Microsoft YaHei"/>
                <a:cs typeface="Microsoft YaHei"/>
              </a:rPr>
              <a:t>map</a:t>
            </a:r>
            <a:r>
              <a:rPr dirty="0" sz="1400" spc="9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task读取不同数据源文件需要将</a:t>
            </a:r>
            <a:r>
              <a:rPr dirty="0" sz="1400">
                <a:latin typeface="Microsoft YaHei"/>
                <a:cs typeface="Microsoft YaHei"/>
              </a:rPr>
              <a:t>数</a:t>
            </a:r>
            <a:r>
              <a:rPr dirty="0" sz="1400" spc="-5">
                <a:latin typeface="Microsoft YaHei"/>
                <a:cs typeface="Microsoft YaHei"/>
              </a:rPr>
              <a:t>据源加 载到每个map</a:t>
            </a:r>
            <a:r>
              <a:rPr dirty="0" sz="1400" spc="5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task中，造成重复加载和浪费内</a:t>
            </a:r>
            <a:r>
              <a:rPr dirty="0" sz="1400">
                <a:latin typeface="Microsoft YaHei"/>
                <a:cs typeface="Microsoft YaHei"/>
              </a:rPr>
              <a:t>存</a:t>
            </a:r>
            <a:r>
              <a:rPr dirty="0" sz="1400" spc="-5">
                <a:latin typeface="Microsoft YaHei"/>
                <a:cs typeface="Microsoft YaHei"/>
              </a:rPr>
              <a:t>。而</a:t>
            </a:r>
            <a:r>
              <a:rPr dirty="0" sz="1400">
                <a:latin typeface="Microsoft YaHei"/>
                <a:cs typeface="Microsoft YaHei"/>
              </a:rPr>
              <a:t>基</a:t>
            </a:r>
            <a:r>
              <a:rPr dirty="0" sz="1400" spc="-5">
                <a:latin typeface="Microsoft YaHei"/>
                <a:cs typeface="Microsoft YaHei"/>
              </a:rPr>
              <a:t>于线</a:t>
            </a:r>
            <a:r>
              <a:rPr dirty="0" sz="1400">
                <a:latin typeface="Microsoft YaHei"/>
                <a:cs typeface="Microsoft YaHei"/>
              </a:rPr>
              <a:t>程</a:t>
            </a:r>
            <a:r>
              <a:rPr dirty="0" sz="1400" spc="-5">
                <a:latin typeface="Microsoft YaHei"/>
                <a:cs typeface="Microsoft YaHei"/>
              </a:rPr>
              <a:t>的方</a:t>
            </a:r>
            <a:r>
              <a:rPr dirty="0" sz="1400">
                <a:latin typeface="Microsoft YaHei"/>
                <a:cs typeface="Microsoft YaHei"/>
              </a:rPr>
              <a:t>式</a:t>
            </a:r>
            <a:r>
              <a:rPr dirty="0" sz="1400" spc="-5">
                <a:latin typeface="Microsoft YaHei"/>
                <a:cs typeface="Microsoft YaHei"/>
              </a:rPr>
              <a:t>计算</a:t>
            </a:r>
            <a:r>
              <a:rPr dirty="0" sz="1400">
                <a:latin typeface="Microsoft YaHei"/>
                <a:cs typeface="Microsoft YaHei"/>
              </a:rPr>
              <a:t>是</a:t>
            </a:r>
            <a:r>
              <a:rPr dirty="0" sz="1400" spc="-5">
                <a:latin typeface="Microsoft YaHei"/>
                <a:cs typeface="Microsoft YaHei"/>
              </a:rPr>
              <a:t>为了</a:t>
            </a:r>
            <a:r>
              <a:rPr dirty="0" sz="1400">
                <a:latin typeface="Microsoft YaHei"/>
                <a:cs typeface="Microsoft YaHei"/>
              </a:rPr>
              <a:t>数</a:t>
            </a:r>
            <a:r>
              <a:rPr dirty="0" sz="1400" spc="-5">
                <a:latin typeface="Microsoft YaHei"/>
                <a:cs typeface="Microsoft YaHei"/>
              </a:rPr>
              <a:t>据共</a:t>
            </a:r>
            <a:r>
              <a:rPr dirty="0" sz="1400">
                <a:latin typeface="Microsoft YaHei"/>
                <a:cs typeface="Microsoft YaHei"/>
              </a:rPr>
              <a:t>享</a:t>
            </a:r>
            <a:r>
              <a:rPr dirty="0" sz="1400" spc="-5">
                <a:latin typeface="Microsoft YaHei"/>
                <a:cs typeface="Microsoft YaHei"/>
              </a:rPr>
              <a:t>和提</a:t>
            </a:r>
            <a:r>
              <a:rPr dirty="0" sz="1400">
                <a:latin typeface="Microsoft YaHei"/>
                <a:cs typeface="Microsoft YaHei"/>
              </a:rPr>
              <a:t>高</a:t>
            </a:r>
            <a:r>
              <a:rPr dirty="0" sz="1400" spc="-5">
                <a:latin typeface="Microsoft YaHei"/>
                <a:cs typeface="Microsoft YaHei"/>
              </a:rPr>
              <a:t>执行</a:t>
            </a:r>
            <a:r>
              <a:rPr dirty="0" sz="1400">
                <a:latin typeface="Microsoft YaHei"/>
                <a:cs typeface="Microsoft YaHei"/>
              </a:rPr>
              <a:t>效</a:t>
            </a:r>
            <a:r>
              <a:rPr dirty="0" sz="1400" spc="-5">
                <a:latin typeface="Microsoft YaHei"/>
                <a:cs typeface="Microsoft YaHei"/>
              </a:rPr>
              <a:t>率，Spark</a:t>
            </a:r>
            <a:r>
              <a:rPr dirty="0" sz="1400">
                <a:latin typeface="Microsoft YaHei"/>
                <a:cs typeface="Microsoft YaHei"/>
              </a:rPr>
              <a:t>采</a:t>
            </a:r>
            <a:r>
              <a:rPr dirty="0" sz="1400" spc="-5">
                <a:latin typeface="Microsoft YaHei"/>
                <a:cs typeface="Microsoft YaHei"/>
              </a:rPr>
              <a:t>用了</a:t>
            </a:r>
            <a:r>
              <a:rPr dirty="0" sz="1400">
                <a:latin typeface="Microsoft YaHei"/>
                <a:cs typeface="Microsoft YaHei"/>
              </a:rPr>
              <a:t>线</a:t>
            </a:r>
            <a:r>
              <a:rPr dirty="0" sz="1400" spc="-5">
                <a:latin typeface="Microsoft YaHei"/>
                <a:cs typeface="Microsoft YaHei"/>
              </a:rPr>
              <a:t>程的</a:t>
            </a:r>
            <a:r>
              <a:rPr dirty="0" sz="1400">
                <a:latin typeface="Microsoft YaHei"/>
                <a:cs typeface="Microsoft YaHei"/>
              </a:rPr>
              <a:t>最</a:t>
            </a:r>
            <a:r>
              <a:rPr dirty="0" sz="1400" spc="-5">
                <a:latin typeface="Microsoft YaHei"/>
                <a:cs typeface="Microsoft YaHei"/>
              </a:rPr>
              <a:t>小的</a:t>
            </a:r>
            <a:r>
              <a:rPr dirty="0" sz="1400">
                <a:latin typeface="Microsoft YaHei"/>
                <a:cs typeface="Microsoft YaHei"/>
              </a:rPr>
              <a:t>执</a:t>
            </a:r>
            <a:r>
              <a:rPr dirty="0" sz="1400" spc="-5">
                <a:latin typeface="Microsoft YaHei"/>
                <a:cs typeface="Microsoft YaHei"/>
              </a:rPr>
              <a:t>行 单位，但缺点是线程之间会有资源</a:t>
            </a:r>
            <a:r>
              <a:rPr dirty="0" sz="1400">
                <a:latin typeface="Microsoft YaHei"/>
                <a:cs typeface="Microsoft YaHei"/>
              </a:rPr>
              <a:t>竞</a:t>
            </a:r>
            <a:r>
              <a:rPr dirty="0" sz="1400" spc="-5">
                <a:latin typeface="Microsoft YaHei"/>
                <a:cs typeface="Microsoft YaHei"/>
              </a:rPr>
              <a:t>争。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96877" y="4202237"/>
            <a:ext cx="5567045" cy="2014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latin typeface="Microsoft YaHei"/>
                <a:cs typeface="Microsoft YaHei"/>
              </a:rPr>
              <a:t>【扩展阅读】：线程基本概念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5"/>
              </a:spcBef>
              <a:buFont typeface="Wingdings"/>
              <a:buChar char=""/>
              <a:tabLst>
                <a:tab pos="299085" algn="l"/>
              </a:tabLst>
            </a:pPr>
            <a:r>
              <a:rPr dirty="0" sz="1400" spc="-5" b="1">
                <a:latin typeface="Microsoft YaHei"/>
                <a:cs typeface="Microsoft YaHei"/>
              </a:rPr>
              <a:t>线程是C</a:t>
            </a:r>
            <a:r>
              <a:rPr dirty="0" sz="1400" spc="-10" b="1">
                <a:latin typeface="Microsoft YaHei"/>
                <a:cs typeface="Microsoft YaHei"/>
              </a:rPr>
              <a:t>P</a:t>
            </a:r>
            <a:r>
              <a:rPr dirty="0" sz="1400" spc="-5" b="1">
                <a:latin typeface="Microsoft YaHei"/>
                <a:cs typeface="Microsoft YaHei"/>
              </a:rPr>
              <a:t>U的基本调度单位</a:t>
            </a:r>
            <a:endParaRPr sz="14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840"/>
              </a:spcBef>
              <a:buFont typeface="Wingdings"/>
              <a:buChar char=""/>
              <a:tabLst>
                <a:tab pos="299085" algn="l"/>
              </a:tabLst>
            </a:pPr>
            <a:r>
              <a:rPr dirty="0" sz="1400" spc="-5" b="1">
                <a:latin typeface="Microsoft YaHei"/>
                <a:cs typeface="Microsoft YaHei"/>
              </a:rPr>
              <a:t>一个进程一般包含多个线程,</a:t>
            </a:r>
            <a:r>
              <a:rPr dirty="0" sz="1400" spc="5" b="1">
                <a:latin typeface="Microsoft YaHei"/>
                <a:cs typeface="Microsoft YaHei"/>
              </a:rPr>
              <a:t> </a:t>
            </a:r>
            <a:r>
              <a:rPr dirty="0" sz="1400" spc="-5" b="1">
                <a:latin typeface="Microsoft YaHei"/>
                <a:cs typeface="Microsoft YaHei"/>
              </a:rPr>
              <a:t>一个进程下的多个线程共享进程</a:t>
            </a:r>
            <a:r>
              <a:rPr dirty="0" sz="1400" b="1">
                <a:latin typeface="Microsoft YaHei"/>
                <a:cs typeface="Microsoft YaHei"/>
              </a:rPr>
              <a:t>的</a:t>
            </a:r>
            <a:r>
              <a:rPr dirty="0" sz="1400" spc="-5" b="1">
                <a:latin typeface="Microsoft YaHei"/>
                <a:cs typeface="Microsoft YaHei"/>
              </a:rPr>
              <a:t>资源</a:t>
            </a:r>
            <a:endParaRPr sz="14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840"/>
              </a:spcBef>
              <a:buFont typeface="Wingdings"/>
              <a:buChar char=""/>
              <a:tabLst>
                <a:tab pos="299085" algn="l"/>
              </a:tabLst>
            </a:pPr>
            <a:r>
              <a:rPr dirty="0" sz="1400" spc="-5" b="1">
                <a:latin typeface="Microsoft YaHei"/>
                <a:cs typeface="Microsoft YaHei"/>
              </a:rPr>
              <a:t>不同进程之间的线程相互不可见</a:t>
            </a:r>
            <a:endParaRPr sz="14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840"/>
              </a:spcBef>
              <a:buFont typeface="Wingdings"/>
              <a:buChar char=""/>
              <a:tabLst>
                <a:tab pos="299085" algn="l"/>
              </a:tabLst>
            </a:pPr>
            <a:r>
              <a:rPr dirty="0" sz="1400" spc="-5" b="1">
                <a:latin typeface="Microsoft YaHei"/>
                <a:cs typeface="Microsoft YaHei"/>
              </a:rPr>
              <a:t>线程不能独立执行</a:t>
            </a:r>
            <a:endParaRPr sz="14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840"/>
              </a:spcBef>
              <a:buFont typeface="Wingdings"/>
              <a:buChar char=""/>
              <a:tabLst>
                <a:tab pos="299085" algn="l"/>
              </a:tabLst>
            </a:pPr>
            <a:r>
              <a:rPr dirty="0" sz="1400" spc="-5" b="1">
                <a:latin typeface="Microsoft YaHei"/>
                <a:cs typeface="Microsoft YaHei"/>
              </a:rPr>
              <a:t>一个线程可以创建和撤销另外一个</a:t>
            </a:r>
            <a:r>
              <a:rPr dirty="0" sz="1400" b="1">
                <a:latin typeface="Microsoft YaHei"/>
                <a:cs typeface="Microsoft YaHei"/>
              </a:rPr>
              <a:t>线</a:t>
            </a:r>
            <a:r>
              <a:rPr dirty="0" sz="1400" spc="-5" b="1">
                <a:latin typeface="Microsoft YaHei"/>
                <a:cs typeface="Microsoft YaHei"/>
              </a:rPr>
              <a:t>程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404" y="1495790"/>
            <a:ext cx="3505541" cy="8568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917" y="2671960"/>
            <a:ext cx="3677025" cy="150531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9309" y="1528955"/>
            <a:ext cx="4876799" cy="3791323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3659504"/>
            <a:ext cx="12197080" cy="3203575"/>
            <a:chOff x="-4762" y="3659504"/>
            <a:chExt cx="12197080" cy="320357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2295" y="3659504"/>
              <a:ext cx="5638408" cy="29813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60" y="1418082"/>
            <a:ext cx="7220324" cy="847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2294" y="2387332"/>
            <a:ext cx="4876420" cy="104738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4030" y="2696717"/>
            <a:ext cx="4371974" cy="6095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4679" y="3730431"/>
            <a:ext cx="5295319" cy="2494513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0945" y="1316735"/>
            <a:ext cx="5505450" cy="5398135"/>
            <a:chOff x="710945" y="1316735"/>
            <a:chExt cx="5505450" cy="539813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945" y="1316735"/>
              <a:ext cx="1866899" cy="4190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286" y="1735836"/>
              <a:ext cx="5452109" cy="4978907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59602" y="1344930"/>
            <a:ext cx="11217910" cy="4772660"/>
            <a:chOff x="759602" y="1344930"/>
            <a:chExt cx="11217910" cy="477266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4466" y="1344930"/>
              <a:ext cx="5962649" cy="47724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602" y="2265414"/>
              <a:ext cx="5254863" cy="1733186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5" y="1392554"/>
            <a:ext cx="3086099" cy="3238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045" y="1830770"/>
            <a:ext cx="1943099" cy="152610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441978"/>
            <a:ext cx="12197080" cy="4420870"/>
            <a:chOff x="-4762" y="2441978"/>
            <a:chExt cx="12197080" cy="44208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245" y="2441978"/>
              <a:ext cx="7091657" cy="412619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2574" y="1524354"/>
            <a:ext cx="2323731" cy="818818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620" y="1440534"/>
            <a:ext cx="3000374" cy="82834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953" y="2463906"/>
            <a:ext cx="2752724" cy="81880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70726" y="1524000"/>
            <a:ext cx="4838699" cy="380047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727" y="1413526"/>
            <a:ext cx="2876188" cy="80996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342" y="2576292"/>
            <a:ext cx="1828799" cy="60928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2904" y="1665346"/>
            <a:ext cx="4381499" cy="424777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398" y="3539102"/>
            <a:ext cx="3334125" cy="2857127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" y="1378031"/>
            <a:ext cx="2676524" cy="32353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861" y="1857392"/>
            <a:ext cx="3877050" cy="6099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336" y="2710053"/>
            <a:ext cx="3200779" cy="10477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4385" y="3871337"/>
            <a:ext cx="7991474" cy="264757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291" y="1495805"/>
            <a:ext cx="3438524" cy="8286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386" y="2493264"/>
            <a:ext cx="2438399" cy="6095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052" y="3655695"/>
            <a:ext cx="3819147" cy="17335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766" y="1505330"/>
            <a:ext cx="3981437" cy="857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762" y="2567982"/>
            <a:ext cx="4228717" cy="60991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721" y="3574125"/>
            <a:ext cx="1295014" cy="59975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2287270" cy="510540"/>
            <a:chOff x="655320" y="983741"/>
            <a:chExt cx="228727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372" y="983742"/>
              <a:ext cx="95630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882" y="983742"/>
              <a:ext cx="1219199" cy="5105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9619" y="1040434"/>
            <a:ext cx="2007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1.4</a:t>
            </a:r>
            <a:r>
              <a:rPr dirty="0" sz="1800" spc="-65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四大特点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84426" y="1750314"/>
            <a:ext cx="7488173" cy="4158233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22" y="1463421"/>
            <a:ext cx="3447673" cy="8477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2284" y="2609849"/>
            <a:ext cx="2723780" cy="6095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0866" y="3651129"/>
            <a:ext cx="6162662" cy="1733916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55" y="1486280"/>
            <a:ext cx="3562723" cy="8286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528" y="2478785"/>
            <a:ext cx="7972804" cy="127634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243" y="1440925"/>
            <a:ext cx="3257176" cy="8283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672" y="2509657"/>
            <a:ext cx="6171912" cy="154332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5169" y="2010156"/>
            <a:ext cx="5035295" cy="2836925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594" y="1427237"/>
            <a:ext cx="580723" cy="3238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133" y="1948049"/>
            <a:ext cx="523587" cy="1523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200" y="4906574"/>
            <a:ext cx="6238499" cy="17170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53325" y="2243835"/>
            <a:ext cx="11116310" cy="2833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{"id":1,"timestamp":"2019-05-08T01:03.00Z","category":"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平板电脑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","money":"1450"}|{"id":2,"timestamp":"2019-05-08T01:01.00Z","category":"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手机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","money":"1450"}|{"id":3,"timestamp":"2019-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05-08T01:03.00Z","category":"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手机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","money":"8412"}</a:t>
            </a:r>
            <a:endParaRPr sz="900">
              <a:latin typeface="Calibri"/>
              <a:cs typeface="Calibri"/>
            </a:endParaRPr>
          </a:p>
          <a:p>
            <a:pPr marL="12700" marR="82550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{"id":4,"timestamp":"2019-05-08T05:01.00Z","category":"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电脑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上海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","money":"1513"}|{"id":5,"timestamp":"2019-05-08T01:03.00Z","category":"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家电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","money":"1550"}|{"id":6,"timestamp":"2019-05-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08T01:01.00Z","category":"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电脑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杭州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","money":"1550"}</a:t>
            </a:r>
            <a:endParaRPr sz="900">
              <a:latin typeface="Calibri"/>
              <a:cs typeface="Calibri"/>
            </a:endParaRPr>
          </a:p>
          <a:p>
            <a:pPr marL="12700" marR="82550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{"id":7,"timestamp":"2019-05-08T01:03.00Z","category":"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电脑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","money":"5611"}|{"id":8,"timestamp":"2019-05-08T03:01.00Z","category":"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家电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","money":"4410"}|{"id":9,"timestamp":"2019-05-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家具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郑州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","money":"1120"}</a:t>
            </a:r>
            <a:endParaRPr sz="900">
              <a:latin typeface="Calibri"/>
              <a:cs typeface="Calibri"/>
            </a:endParaRPr>
          </a:p>
          <a:p>
            <a:pPr marL="12700" marR="60960" indent="-635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{"id":10,"timestamp":"2019-05-08T01:01.00Z","category":"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家具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","money":"6661"}|{"id":11,"timestamp":"2019-05-08T05:03.00Z","category":"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家具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杭州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","money":"1230"}|{"id":12,"timestamp":"2019-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05-08T01:01.00Z","category":"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书籍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","money":"5550"}</a:t>
            </a:r>
            <a:endParaRPr sz="900">
              <a:latin typeface="Calibri"/>
              <a:cs typeface="Calibri"/>
            </a:endParaRPr>
          </a:p>
          <a:p>
            <a:pPr marL="12700" marR="60960" indent="-635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{"id":13,"timestamp":"2019-05-08T01:03.00Z","category":"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书籍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","money":"5550"}|{"id":14,"timestamp":"2019-05-08T01:01.00Z","category":"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电脑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","money":"1261"}|{"id":15,"timestamp":"2019-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05-08T03:03.00Z","category":"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电脑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杭州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","money":"6660"}</a:t>
            </a:r>
            <a:endParaRPr sz="900">
              <a:latin typeface="Calibri"/>
              <a:cs typeface="Calibri"/>
            </a:endParaRPr>
          </a:p>
          <a:p>
            <a:pPr marL="12700" marR="60960" indent="-635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{"id":16,"timestamp":"2019-05-08T01:01.00Z","category":"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电脑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天津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","money":"6660"}|{"id":17,"timestamp":"2019-05-08T01:03.00Z","category":"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书籍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","money":"9000"}|{"id":18,"timestamp":"2019-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05-08T05:01.00Z","category":"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书籍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","money":"1230"}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{"id":19,"timestamp":"2019-05-08T01:03.00Z","category":"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电脑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杭州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","money":"5551"}|{"id":20,"timestamp":"2019-05-08T01:01.00Z","category":"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电脑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","money":"2450"}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{"id":21,"timestamp":"2019-05-08T01:03.00Z","category":"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食品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","money":"5520"}|{"id":22,"timestamp":"2019-05-08T01:01.00Z","category":"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食品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","money":"6650"}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{"id":23,"timestamp":"2019-05-08T01:03.00Z","category":"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服饰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杭州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","money":"1240"}|{"id":24,"timestamp":"2019-05-08T01:01.00Z","category":"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食品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天津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","money":"5600"}</a:t>
            </a:r>
            <a:endParaRPr sz="9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{"id":25,"timestamp":"2019-05-08T01:03.00Z","category":"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食品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","money":"7801"}|{"id":26,"timestamp":"2019-05-08T01:01.00Z","category":"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服饰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","money":"9000"}</a:t>
            </a:r>
            <a:endParaRPr sz="900">
              <a:latin typeface="Calibri"/>
              <a:cs typeface="Calibri"/>
            </a:endParaRPr>
          </a:p>
          <a:p>
            <a:pPr marL="13335" marR="60325" indent="-635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{"id":27,"timestamp":"2019-05-08T01:03.00Z","category":"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服饰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杭州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","money":"5600"}|{"id":28,"timestamp":"2019-05-08T01:01.00Z","category":"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食品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北京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","money":"8000"}|{"id":29,"timestamp":"2019-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05-08T02:03.00Z","category":"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服饰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","areaName":"</a:t>
            </a:r>
            <a:r>
              <a:rPr dirty="0" sz="900">
                <a:solidFill>
                  <a:srgbClr val="585858"/>
                </a:solidFill>
                <a:latin typeface="SimSun"/>
                <a:cs typeface="SimSun"/>
              </a:rPr>
              <a:t>杭州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","money":"7000"}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6353810">
              <a:lnSpc>
                <a:spcPct val="100000"/>
              </a:lnSpc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同时对结果集进行去重,</a:t>
            </a: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得到北京售卖的商品类别信息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427237"/>
            <a:ext cx="12197080" cy="5435600"/>
            <a:chOff x="-4762" y="1427237"/>
            <a:chExt cx="12197080" cy="543560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94" y="1427237"/>
              <a:ext cx="580723" cy="3238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724" y="1789176"/>
              <a:ext cx="4846307" cy="49225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12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Transformation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570" y="1421555"/>
            <a:ext cx="2714624" cy="3146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286" y="1894332"/>
            <a:ext cx="7143749" cy="17335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811" y="3732659"/>
            <a:ext cx="6791324" cy="105690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809" y="5246770"/>
            <a:ext cx="7162407" cy="819476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582" y="1382268"/>
            <a:ext cx="3305537" cy="8191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577" y="2552700"/>
            <a:ext cx="3771899" cy="173354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719" y="1495806"/>
            <a:ext cx="4904999" cy="8286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722" y="2586582"/>
            <a:ext cx="1209674" cy="60925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197" y="3642367"/>
            <a:ext cx="5495924" cy="1724385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819" y="1450121"/>
            <a:ext cx="3286124" cy="8099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766" y="2462796"/>
            <a:ext cx="3714371" cy="127633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4312" y="2405633"/>
            <a:ext cx="5970269" cy="28887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1435" y="4208160"/>
            <a:ext cx="3276224" cy="1048102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342" y="1514855"/>
            <a:ext cx="4591037" cy="19907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348" y="3572255"/>
            <a:ext cx="3429367" cy="18478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867" y="5763386"/>
            <a:ext cx="5095874" cy="1714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81241" y="3292576"/>
            <a:ext cx="3724274" cy="1056925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2287270" cy="510540"/>
            <a:chOff x="655320" y="983741"/>
            <a:chExt cx="228727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372" y="983742"/>
              <a:ext cx="95630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882" y="983742"/>
              <a:ext cx="1219199" cy="5105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9619" y="1040434"/>
            <a:ext cx="10672445" cy="1805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1.4</a:t>
            </a:r>
            <a:r>
              <a:rPr dirty="0" sz="1800" spc="-4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四大特点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50">
              <a:latin typeface="Microsoft YaHei"/>
              <a:cs typeface="Microsoft YaHei"/>
            </a:endParaRPr>
          </a:p>
          <a:p>
            <a:pPr marL="133350">
              <a:lnSpc>
                <a:spcPct val="100000"/>
              </a:lnSpc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速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度快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400">
              <a:latin typeface="SimSun"/>
              <a:cs typeface="SimSun"/>
            </a:endParaRPr>
          </a:p>
          <a:p>
            <a:pPr marL="219710" marR="5080">
              <a:lnSpc>
                <a:spcPct val="150000"/>
              </a:lnSpc>
              <a:spcBef>
                <a:spcPts val="960"/>
              </a:spcBef>
            </a:pPr>
            <a:r>
              <a:rPr dirty="0" sz="1400" spc="-5">
                <a:latin typeface="Microsoft YaHei"/>
                <a:cs typeface="Microsoft YaHei"/>
              </a:rPr>
              <a:t>由于</a:t>
            </a:r>
            <a:r>
              <a:rPr dirty="0" sz="1400" spc="-10">
                <a:latin typeface="Microsoft YaHei"/>
                <a:cs typeface="Microsoft YaHei"/>
              </a:rPr>
              <a:t>Apache</a:t>
            </a:r>
            <a:r>
              <a:rPr dirty="0" sz="1400" spc="105">
                <a:latin typeface="Microsoft YaHei"/>
                <a:cs typeface="Microsoft YaHei"/>
              </a:rPr>
              <a:t> </a:t>
            </a:r>
            <a:r>
              <a:rPr dirty="0" sz="1400" spc="-10">
                <a:latin typeface="Microsoft YaHei"/>
                <a:cs typeface="Microsoft YaHei"/>
              </a:rPr>
              <a:t>Spark</a:t>
            </a:r>
            <a:r>
              <a:rPr dirty="0" sz="1400" spc="-5">
                <a:latin typeface="Microsoft YaHei"/>
                <a:cs typeface="Microsoft YaHei"/>
              </a:rPr>
              <a:t>支持内存计算，</a:t>
            </a:r>
            <a:r>
              <a:rPr dirty="0" sz="1400">
                <a:latin typeface="Microsoft YaHei"/>
                <a:cs typeface="Microsoft YaHei"/>
              </a:rPr>
              <a:t>并</a:t>
            </a:r>
            <a:r>
              <a:rPr dirty="0" sz="1400" spc="-5">
                <a:latin typeface="Microsoft YaHei"/>
                <a:cs typeface="Microsoft YaHei"/>
              </a:rPr>
              <a:t>且通过</a:t>
            </a:r>
            <a:r>
              <a:rPr dirty="0" sz="1400" spc="-15">
                <a:latin typeface="Microsoft YaHei"/>
                <a:cs typeface="Microsoft YaHei"/>
              </a:rPr>
              <a:t>DAG（</a:t>
            </a:r>
            <a:r>
              <a:rPr dirty="0" sz="1400" spc="-5">
                <a:latin typeface="Microsoft YaHei"/>
                <a:cs typeface="Microsoft YaHei"/>
              </a:rPr>
              <a:t>有</a:t>
            </a:r>
            <a:r>
              <a:rPr dirty="0" sz="1400">
                <a:latin typeface="Microsoft YaHei"/>
                <a:cs typeface="Microsoft YaHei"/>
              </a:rPr>
              <a:t>向</a:t>
            </a:r>
            <a:r>
              <a:rPr dirty="0" sz="1400" spc="-5">
                <a:latin typeface="Microsoft YaHei"/>
                <a:cs typeface="Microsoft YaHei"/>
              </a:rPr>
              <a:t>无环</a:t>
            </a:r>
            <a:r>
              <a:rPr dirty="0" sz="1400">
                <a:latin typeface="Microsoft YaHei"/>
                <a:cs typeface="Microsoft YaHei"/>
              </a:rPr>
              <a:t>图</a:t>
            </a:r>
            <a:r>
              <a:rPr dirty="0" sz="1400" spc="-5">
                <a:latin typeface="Microsoft YaHei"/>
                <a:cs typeface="Microsoft YaHei"/>
              </a:rPr>
              <a:t>）执</a:t>
            </a:r>
            <a:r>
              <a:rPr dirty="0" sz="1400">
                <a:latin typeface="Microsoft YaHei"/>
                <a:cs typeface="Microsoft YaHei"/>
              </a:rPr>
              <a:t>行</a:t>
            </a:r>
            <a:r>
              <a:rPr dirty="0" sz="1400" spc="-5">
                <a:latin typeface="Microsoft YaHei"/>
                <a:cs typeface="Microsoft YaHei"/>
              </a:rPr>
              <a:t>引擎</a:t>
            </a:r>
            <a:r>
              <a:rPr dirty="0" sz="1400">
                <a:latin typeface="Microsoft YaHei"/>
                <a:cs typeface="Microsoft YaHei"/>
              </a:rPr>
              <a:t>支</a:t>
            </a:r>
            <a:r>
              <a:rPr dirty="0" sz="1400" spc="-5">
                <a:latin typeface="Microsoft YaHei"/>
                <a:cs typeface="Microsoft YaHei"/>
              </a:rPr>
              <a:t>持无</a:t>
            </a:r>
            <a:r>
              <a:rPr dirty="0" sz="1400">
                <a:latin typeface="Microsoft YaHei"/>
                <a:cs typeface="Microsoft YaHei"/>
              </a:rPr>
              <a:t>环</a:t>
            </a:r>
            <a:r>
              <a:rPr dirty="0" sz="1400" spc="-5">
                <a:latin typeface="Microsoft YaHei"/>
                <a:cs typeface="Microsoft YaHei"/>
              </a:rPr>
              <a:t>数据</a:t>
            </a:r>
            <a:r>
              <a:rPr dirty="0" sz="1400">
                <a:latin typeface="Microsoft YaHei"/>
                <a:cs typeface="Microsoft YaHei"/>
              </a:rPr>
              <a:t>流</a:t>
            </a:r>
            <a:r>
              <a:rPr dirty="0" sz="1400" spc="-5">
                <a:latin typeface="Microsoft YaHei"/>
                <a:cs typeface="Microsoft YaHei"/>
              </a:rPr>
              <a:t>，所</a:t>
            </a:r>
            <a:r>
              <a:rPr dirty="0" sz="1400">
                <a:latin typeface="Microsoft YaHei"/>
                <a:cs typeface="Microsoft YaHei"/>
              </a:rPr>
              <a:t>以</a:t>
            </a:r>
            <a:r>
              <a:rPr dirty="0" sz="1400" spc="-5">
                <a:latin typeface="Microsoft YaHei"/>
                <a:cs typeface="Microsoft YaHei"/>
              </a:rPr>
              <a:t>官方</a:t>
            </a:r>
            <a:r>
              <a:rPr dirty="0" sz="1400">
                <a:latin typeface="Microsoft YaHei"/>
                <a:cs typeface="Microsoft YaHei"/>
              </a:rPr>
              <a:t>宣</a:t>
            </a:r>
            <a:r>
              <a:rPr dirty="0" sz="1400" spc="-5">
                <a:latin typeface="Microsoft YaHei"/>
                <a:cs typeface="Microsoft YaHei"/>
              </a:rPr>
              <a:t>称其</a:t>
            </a:r>
            <a:r>
              <a:rPr dirty="0" sz="1400">
                <a:latin typeface="Microsoft YaHei"/>
                <a:cs typeface="Microsoft YaHei"/>
              </a:rPr>
              <a:t>在</a:t>
            </a:r>
            <a:r>
              <a:rPr dirty="0" sz="1400" spc="-5">
                <a:latin typeface="Microsoft YaHei"/>
                <a:cs typeface="Microsoft YaHei"/>
              </a:rPr>
              <a:t>内存</a:t>
            </a:r>
            <a:r>
              <a:rPr dirty="0" sz="1400">
                <a:latin typeface="Microsoft YaHei"/>
                <a:cs typeface="Microsoft YaHei"/>
              </a:rPr>
              <a:t>中</a:t>
            </a:r>
            <a:r>
              <a:rPr dirty="0" sz="1400" spc="-5">
                <a:latin typeface="Microsoft YaHei"/>
                <a:cs typeface="Microsoft YaHei"/>
              </a:rPr>
              <a:t>的运</a:t>
            </a:r>
            <a:r>
              <a:rPr dirty="0" sz="1400">
                <a:latin typeface="Microsoft YaHei"/>
                <a:cs typeface="Microsoft YaHei"/>
              </a:rPr>
              <a:t>算</a:t>
            </a:r>
            <a:r>
              <a:rPr dirty="0" sz="1400" spc="-5">
                <a:latin typeface="Microsoft YaHei"/>
                <a:cs typeface="Microsoft YaHei"/>
              </a:rPr>
              <a:t>速度</a:t>
            </a:r>
            <a:r>
              <a:rPr dirty="0" sz="1400">
                <a:latin typeface="Microsoft YaHei"/>
                <a:cs typeface="Microsoft YaHei"/>
              </a:rPr>
              <a:t>要</a:t>
            </a:r>
            <a:r>
              <a:rPr dirty="0" sz="1400" spc="-5">
                <a:latin typeface="Microsoft YaHei"/>
                <a:cs typeface="Microsoft YaHei"/>
              </a:rPr>
              <a:t>比 Hadoop的</a:t>
            </a:r>
            <a:r>
              <a:rPr dirty="0" sz="1400" spc="-10">
                <a:latin typeface="Microsoft YaHei"/>
                <a:cs typeface="Microsoft YaHei"/>
              </a:rPr>
              <a:t>MapReduce</a:t>
            </a:r>
            <a:r>
              <a:rPr dirty="0" sz="1400">
                <a:latin typeface="Microsoft YaHei"/>
                <a:cs typeface="Microsoft YaHei"/>
              </a:rPr>
              <a:t>快100</a:t>
            </a:r>
            <a:r>
              <a:rPr dirty="0" sz="1400" spc="-5">
                <a:latin typeface="Microsoft YaHei"/>
                <a:cs typeface="Microsoft YaHei"/>
              </a:rPr>
              <a:t>倍</a:t>
            </a:r>
            <a:r>
              <a:rPr dirty="0" sz="1400">
                <a:latin typeface="Microsoft YaHei"/>
                <a:cs typeface="Microsoft YaHei"/>
              </a:rPr>
              <a:t>，</a:t>
            </a:r>
            <a:r>
              <a:rPr dirty="0" sz="1400" spc="-5">
                <a:latin typeface="Microsoft YaHei"/>
                <a:cs typeface="Microsoft YaHei"/>
              </a:rPr>
              <a:t>在硬</a:t>
            </a:r>
            <a:r>
              <a:rPr dirty="0" sz="1400">
                <a:latin typeface="Microsoft YaHei"/>
                <a:cs typeface="Microsoft YaHei"/>
              </a:rPr>
              <a:t>盘</a:t>
            </a:r>
            <a:r>
              <a:rPr dirty="0" sz="1400" spc="-5">
                <a:latin typeface="Microsoft YaHei"/>
                <a:cs typeface="Microsoft YaHei"/>
              </a:rPr>
              <a:t>中要</a:t>
            </a:r>
            <a:r>
              <a:rPr dirty="0" sz="1400">
                <a:latin typeface="Microsoft YaHei"/>
                <a:cs typeface="Microsoft YaHei"/>
              </a:rPr>
              <a:t>快10</a:t>
            </a:r>
            <a:r>
              <a:rPr dirty="0" sz="1400" spc="-5">
                <a:latin typeface="Microsoft YaHei"/>
                <a:cs typeface="Microsoft YaHei"/>
              </a:rPr>
              <a:t>倍。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3978" y="5464350"/>
            <a:ext cx="7191375" cy="909319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400" spc="-10" b="1">
                <a:latin typeface="Microsoft YaHei"/>
                <a:cs typeface="Microsoft YaHei"/>
              </a:rPr>
              <a:t>Spark</a:t>
            </a:r>
            <a:r>
              <a:rPr dirty="0" sz="1400" spc="-5" b="1">
                <a:latin typeface="Microsoft YaHei"/>
                <a:cs typeface="Microsoft YaHei"/>
              </a:rPr>
              <a:t>处理数据与</a:t>
            </a:r>
            <a:r>
              <a:rPr dirty="0" sz="1400" spc="-10" b="1">
                <a:latin typeface="Microsoft YaHei"/>
                <a:cs typeface="Microsoft YaHei"/>
              </a:rPr>
              <a:t>MapReduce</a:t>
            </a:r>
            <a:r>
              <a:rPr dirty="0" sz="1400" spc="-5" b="1">
                <a:latin typeface="Microsoft YaHei"/>
                <a:cs typeface="Microsoft YaHei"/>
              </a:rPr>
              <a:t>处理数据相比</a:t>
            </a:r>
            <a:r>
              <a:rPr dirty="0" sz="1400" b="1">
                <a:latin typeface="Microsoft YaHei"/>
                <a:cs typeface="Microsoft YaHei"/>
              </a:rPr>
              <a:t>，</a:t>
            </a:r>
            <a:r>
              <a:rPr dirty="0" sz="1400" spc="-5" b="1">
                <a:latin typeface="Microsoft YaHei"/>
                <a:cs typeface="Microsoft YaHei"/>
              </a:rPr>
              <a:t>有如</a:t>
            </a:r>
            <a:r>
              <a:rPr dirty="0" sz="1400" b="1">
                <a:latin typeface="Microsoft YaHei"/>
                <a:cs typeface="Microsoft YaHei"/>
              </a:rPr>
              <a:t>下</a:t>
            </a:r>
            <a:r>
              <a:rPr dirty="0" sz="1400" spc="-5" b="1">
                <a:latin typeface="Microsoft YaHei"/>
                <a:cs typeface="Microsoft YaHei"/>
              </a:rPr>
              <a:t>两个</a:t>
            </a:r>
            <a:r>
              <a:rPr dirty="0" sz="1400" b="1">
                <a:latin typeface="Microsoft YaHei"/>
                <a:cs typeface="Microsoft YaHei"/>
              </a:rPr>
              <a:t>不</a:t>
            </a:r>
            <a:r>
              <a:rPr dirty="0" sz="1400" spc="-5" b="1">
                <a:latin typeface="Microsoft YaHei"/>
                <a:cs typeface="Microsoft YaHei"/>
              </a:rPr>
              <a:t>同点：</a:t>
            </a:r>
            <a:endParaRPr sz="14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535"/>
              </a:spcBef>
              <a:buFont typeface="Wingdings"/>
              <a:buChar char=""/>
              <a:tabLst>
                <a:tab pos="299085" algn="l"/>
              </a:tabLst>
            </a:pPr>
            <a:r>
              <a:rPr dirty="0" sz="1400" spc="-5" b="1">
                <a:latin typeface="Microsoft YaHei"/>
                <a:cs typeface="Microsoft YaHei"/>
              </a:rPr>
              <a:t>其一、</a:t>
            </a:r>
            <a:r>
              <a:rPr dirty="0" sz="1400" spc="-10" b="1">
                <a:latin typeface="Microsoft YaHei"/>
                <a:cs typeface="Microsoft YaHei"/>
              </a:rPr>
              <a:t>Spark</a:t>
            </a:r>
            <a:r>
              <a:rPr dirty="0" sz="1400" spc="-5" b="1">
                <a:latin typeface="Microsoft YaHei"/>
                <a:cs typeface="Microsoft YaHei"/>
              </a:rPr>
              <a:t>处理数据时，可以将</a:t>
            </a:r>
            <a:r>
              <a:rPr dirty="0" sz="1400" b="1">
                <a:latin typeface="Microsoft YaHei"/>
                <a:cs typeface="Microsoft YaHei"/>
              </a:rPr>
              <a:t>中</a:t>
            </a:r>
            <a:r>
              <a:rPr dirty="0" sz="1400" spc="-5" b="1">
                <a:latin typeface="Microsoft YaHei"/>
                <a:cs typeface="Microsoft YaHei"/>
              </a:rPr>
              <a:t>间处</a:t>
            </a:r>
            <a:r>
              <a:rPr dirty="0" sz="1400" b="1">
                <a:latin typeface="Microsoft YaHei"/>
                <a:cs typeface="Microsoft YaHei"/>
              </a:rPr>
              <a:t>理</a:t>
            </a:r>
            <a:r>
              <a:rPr dirty="0" sz="1400" spc="-5" b="1">
                <a:latin typeface="Microsoft YaHei"/>
                <a:cs typeface="Microsoft YaHei"/>
              </a:rPr>
              <a:t>结果</a:t>
            </a:r>
            <a:r>
              <a:rPr dirty="0" sz="1400" b="1">
                <a:latin typeface="Microsoft YaHei"/>
                <a:cs typeface="Microsoft YaHei"/>
              </a:rPr>
              <a:t>数</a:t>
            </a:r>
            <a:r>
              <a:rPr dirty="0" sz="1400" spc="-5" b="1">
                <a:latin typeface="Microsoft YaHei"/>
                <a:cs typeface="Microsoft YaHei"/>
              </a:rPr>
              <a:t>据存</a:t>
            </a:r>
            <a:r>
              <a:rPr dirty="0" sz="1400" b="1">
                <a:latin typeface="Microsoft YaHei"/>
                <a:cs typeface="Microsoft YaHei"/>
              </a:rPr>
              <a:t>储</a:t>
            </a:r>
            <a:r>
              <a:rPr dirty="0" sz="1400" spc="-5" b="1">
                <a:latin typeface="Microsoft YaHei"/>
                <a:cs typeface="Microsoft YaHei"/>
              </a:rPr>
              <a:t>到内</a:t>
            </a:r>
            <a:r>
              <a:rPr dirty="0" sz="1400" b="1">
                <a:latin typeface="Microsoft YaHei"/>
                <a:cs typeface="Microsoft YaHei"/>
              </a:rPr>
              <a:t>存</a:t>
            </a:r>
            <a:r>
              <a:rPr dirty="0" sz="1400" spc="-5" b="1">
                <a:latin typeface="Microsoft YaHei"/>
                <a:cs typeface="Microsoft YaHei"/>
              </a:rPr>
              <a:t>中；</a:t>
            </a:r>
            <a:endParaRPr sz="14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840"/>
              </a:spcBef>
              <a:buFont typeface="Wingdings"/>
              <a:buChar char=""/>
              <a:tabLst>
                <a:tab pos="299085" algn="l"/>
              </a:tabLst>
            </a:pPr>
            <a:r>
              <a:rPr dirty="0" sz="1400" spc="-5" b="1">
                <a:latin typeface="Microsoft YaHei"/>
                <a:cs typeface="Microsoft YaHei"/>
              </a:rPr>
              <a:t>其二、</a:t>
            </a:r>
            <a:r>
              <a:rPr dirty="0" sz="1400" spc="-10" b="1">
                <a:latin typeface="Microsoft YaHei"/>
                <a:cs typeface="Microsoft YaHei"/>
              </a:rPr>
              <a:t>Spark</a:t>
            </a:r>
            <a:r>
              <a:rPr dirty="0" sz="1400" spc="25" b="1">
                <a:latin typeface="Microsoft YaHei"/>
                <a:cs typeface="Microsoft YaHei"/>
              </a:rPr>
              <a:t> </a:t>
            </a:r>
            <a:r>
              <a:rPr dirty="0" sz="1400" spc="-5" b="1">
                <a:latin typeface="Microsoft YaHei"/>
                <a:cs typeface="Microsoft YaHei"/>
              </a:rPr>
              <a:t>提供了非常丰富的算子(API),</a:t>
            </a:r>
            <a:r>
              <a:rPr dirty="0" sz="1400" spc="40" b="1">
                <a:latin typeface="Microsoft YaHei"/>
                <a:cs typeface="Microsoft YaHei"/>
              </a:rPr>
              <a:t> </a:t>
            </a:r>
            <a:r>
              <a:rPr dirty="0" sz="1400" spc="-5" b="1">
                <a:latin typeface="Microsoft YaHei"/>
                <a:cs typeface="Microsoft YaHei"/>
              </a:rPr>
              <a:t>可以做到复杂任务在一个</a:t>
            </a:r>
            <a:r>
              <a:rPr dirty="0" sz="1400" spc="-10" b="1">
                <a:latin typeface="Microsoft YaHei"/>
                <a:cs typeface="Microsoft YaHei"/>
              </a:rPr>
              <a:t>Spark</a:t>
            </a:r>
            <a:r>
              <a:rPr dirty="0" sz="1400" spc="50" b="1">
                <a:latin typeface="Microsoft YaHei"/>
                <a:cs typeface="Microsoft YaHei"/>
              </a:rPr>
              <a:t> </a:t>
            </a:r>
            <a:r>
              <a:rPr dirty="0" sz="1400" spc="-5" b="1">
                <a:latin typeface="Microsoft YaHei"/>
                <a:cs typeface="Microsoft YaHei"/>
              </a:rPr>
              <a:t>程序中完成.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23479" y="3125382"/>
            <a:ext cx="3252215" cy="2132601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152" y="1436001"/>
            <a:ext cx="1990724" cy="81913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195" y="2490199"/>
            <a:ext cx="3076200" cy="81880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538" y="1514833"/>
            <a:ext cx="3191244" cy="8283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485" y="3009900"/>
            <a:ext cx="3677015" cy="82867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532" y="1505330"/>
            <a:ext cx="5248274" cy="23240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006" y="1495799"/>
            <a:ext cx="3648062" cy="231419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866" y="1495803"/>
            <a:ext cx="9715876" cy="48287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817" y="1424952"/>
            <a:ext cx="9715499" cy="467676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437" y="1432559"/>
            <a:ext cx="9715499" cy="444817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195" y="1495800"/>
            <a:ext cx="9724646" cy="2733291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625" y="1391030"/>
            <a:ext cx="2790824" cy="3238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2289" y="1880235"/>
            <a:ext cx="9715109" cy="457199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42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常用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4" y="1495802"/>
            <a:ext cx="3029313" cy="365722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2287270" cy="510540"/>
            <a:chOff x="655320" y="983741"/>
            <a:chExt cx="228727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372" y="983742"/>
              <a:ext cx="95630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882" y="983742"/>
              <a:ext cx="1219199" cy="5105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9619" y="1040434"/>
            <a:ext cx="11020425" cy="1805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1.4</a:t>
            </a:r>
            <a:r>
              <a:rPr dirty="0" sz="1800" spc="-4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四大特点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50">
              <a:latin typeface="Microsoft YaHei"/>
              <a:cs typeface="Microsoft YaHei"/>
            </a:endParaRPr>
          </a:p>
          <a:p>
            <a:pPr marL="133350">
              <a:lnSpc>
                <a:spcPct val="100000"/>
              </a:lnSpc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易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于使用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400">
              <a:latin typeface="SimSun"/>
              <a:cs typeface="SimSun"/>
            </a:endParaRPr>
          </a:p>
          <a:p>
            <a:pPr marL="219710" marR="5080">
              <a:lnSpc>
                <a:spcPct val="150000"/>
              </a:lnSpc>
              <a:spcBef>
                <a:spcPts val="960"/>
              </a:spcBef>
            </a:pPr>
            <a:r>
              <a:rPr dirty="0" sz="1400" spc="-10">
                <a:latin typeface="Microsoft YaHei"/>
                <a:cs typeface="Microsoft YaHei"/>
              </a:rPr>
              <a:t>Spark</a:t>
            </a:r>
            <a:r>
              <a:rPr dirty="0" sz="1400" spc="3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的版本已经更新到</a:t>
            </a:r>
            <a:r>
              <a:rPr dirty="0" sz="1400" spc="25">
                <a:latin typeface="Microsoft YaHei"/>
                <a:cs typeface="Microsoft YaHei"/>
              </a:rPr>
              <a:t> </a:t>
            </a:r>
            <a:r>
              <a:rPr dirty="0" sz="1400" spc="-10">
                <a:latin typeface="Microsoft YaHei"/>
                <a:cs typeface="Microsoft YaHei"/>
              </a:rPr>
              <a:t>Spark</a:t>
            </a:r>
            <a:r>
              <a:rPr dirty="0" sz="1400" spc="3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3.2.0（截止日期</a:t>
            </a:r>
            <a:r>
              <a:rPr dirty="0" sz="1400">
                <a:latin typeface="Microsoft YaHei"/>
                <a:cs typeface="Microsoft YaHei"/>
              </a:rPr>
              <a:t>2021.10.13），</a:t>
            </a:r>
            <a:r>
              <a:rPr dirty="0" sz="1400" spc="-5">
                <a:latin typeface="Microsoft YaHei"/>
                <a:cs typeface="Microsoft YaHei"/>
              </a:rPr>
              <a:t>支</a:t>
            </a:r>
            <a:r>
              <a:rPr dirty="0" sz="1400">
                <a:latin typeface="Microsoft YaHei"/>
                <a:cs typeface="Microsoft YaHei"/>
              </a:rPr>
              <a:t>持</a:t>
            </a:r>
            <a:r>
              <a:rPr dirty="0" sz="1400" spc="-5">
                <a:latin typeface="Microsoft YaHei"/>
                <a:cs typeface="Microsoft YaHei"/>
              </a:rPr>
              <a:t>了包括</a:t>
            </a:r>
            <a:r>
              <a:rPr dirty="0" sz="1400" spc="45">
                <a:latin typeface="Microsoft YaHei"/>
                <a:cs typeface="Microsoft YaHei"/>
              </a:rPr>
              <a:t> </a:t>
            </a:r>
            <a:r>
              <a:rPr dirty="0" sz="1400" spc="-15">
                <a:latin typeface="Microsoft YaHei"/>
                <a:cs typeface="Microsoft YaHei"/>
              </a:rPr>
              <a:t>Java</a:t>
            </a:r>
            <a:r>
              <a:rPr dirty="0" sz="1400" spc="-5">
                <a:latin typeface="Microsoft YaHei"/>
                <a:cs typeface="Microsoft YaHei"/>
              </a:rPr>
              <a:t>、Scala、Python</a:t>
            </a:r>
            <a:r>
              <a:rPr dirty="0" sz="1400" spc="4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、</a:t>
            </a:r>
            <a:r>
              <a:rPr dirty="0" sz="1400" spc="-10">
                <a:latin typeface="Microsoft YaHei"/>
                <a:cs typeface="Microsoft YaHei"/>
              </a:rPr>
              <a:t>R</a:t>
            </a:r>
            <a:r>
              <a:rPr dirty="0" sz="1400" spc="-5">
                <a:latin typeface="Microsoft YaHei"/>
                <a:cs typeface="Microsoft YaHei"/>
              </a:rPr>
              <a:t>和SQL语言在内的多种语言。为了 兼容</a:t>
            </a:r>
            <a:r>
              <a:rPr dirty="0" sz="1400" spc="-10">
                <a:latin typeface="Microsoft YaHei"/>
                <a:cs typeface="Microsoft YaHei"/>
              </a:rPr>
              <a:t>Spark2.x</a:t>
            </a:r>
            <a:r>
              <a:rPr dirty="0" sz="1400">
                <a:latin typeface="Microsoft YaHei"/>
                <a:cs typeface="Microsoft YaHei"/>
              </a:rPr>
              <a:t>企</a:t>
            </a:r>
            <a:r>
              <a:rPr dirty="0" sz="1400" spc="-5">
                <a:latin typeface="Microsoft YaHei"/>
                <a:cs typeface="Microsoft YaHei"/>
              </a:rPr>
              <a:t>业级</a:t>
            </a:r>
            <a:r>
              <a:rPr dirty="0" sz="1400">
                <a:latin typeface="Microsoft YaHei"/>
                <a:cs typeface="Microsoft YaHei"/>
              </a:rPr>
              <a:t>应</a:t>
            </a:r>
            <a:r>
              <a:rPr dirty="0" sz="1400" spc="-5">
                <a:latin typeface="Microsoft YaHei"/>
                <a:cs typeface="Microsoft YaHei"/>
              </a:rPr>
              <a:t>用场</a:t>
            </a:r>
            <a:r>
              <a:rPr dirty="0" sz="1400">
                <a:latin typeface="Microsoft YaHei"/>
                <a:cs typeface="Microsoft YaHei"/>
              </a:rPr>
              <a:t>景</a:t>
            </a:r>
            <a:r>
              <a:rPr dirty="0" sz="1400" spc="-5">
                <a:latin typeface="Microsoft YaHei"/>
                <a:cs typeface="Microsoft YaHei"/>
              </a:rPr>
              <a:t>，Spark仍</a:t>
            </a:r>
            <a:r>
              <a:rPr dirty="0" sz="1400">
                <a:latin typeface="Microsoft YaHei"/>
                <a:cs typeface="Microsoft YaHei"/>
              </a:rPr>
              <a:t>然</a:t>
            </a:r>
            <a:r>
              <a:rPr dirty="0" sz="1400" spc="-5">
                <a:latin typeface="Microsoft YaHei"/>
                <a:cs typeface="Microsoft YaHei"/>
              </a:rPr>
              <a:t>持续</a:t>
            </a:r>
            <a:r>
              <a:rPr dirty="0" sz="1400">
                <a:latin typeface="Microsoft YaHei"/>
                <a:cs typeface="Microsoft YaHei"/>
              </a:rPr>
              <a:t>更新</a:t>
            </a:r>
            <a:r>
              <a:rPr dirty="0" sz="1400" spc="-5">
                <a:latin typeface="Microsoft YaHei"/>
                <a:cs typeface="Microsoft YaHei"/>
              </a:rPr>
              <a:t>Spark2</a:t>
            </a:r>
            <a:r>
              <a:rPr dirty="0" sz="1400">
                <a:latin typeface="Microsoft YaHei"/>
                <a:cs typeface="Microsoft YaHei"/>
              </a:rPr>
              <a:t>版</a:t>
            </a:r>
            <a:r>
              <a:rPr dirty="0" sz="1400" spc="-5">
                <a:latin typeface="Microsoft YaHei"/>
                <a:cs typeface="Microsoft YaHei"/>
              </a:rPr>
              <a:t>本。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8632" y="3104535"/>
            <a:ext cx="3637504" cy="1206560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2.6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分区操作算子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97813" y="1335786"/>
            <a:ext cx="8543925" cy="5160010"/>
            <a:chOff x="797813" y="1335786"/>
            <a:chExt cx="8543925" cy="516001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813" y="1335786"/>
              <a:ext cx="4600193" cy="3906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387" y="1761365"/>
              <a:ext cx="8514957" cy="473429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2.6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分区操作算子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55" y="1382282"/>
            <a:ext cx="3914774" cy="82898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5007" y="2309506"/>
            <a:ext cx="8659163" cy="4227913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2.6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分区操作算子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389" y="1412348"/>
            <a:ext cx="3371849" cy="8188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011" y="2364485"/>
            <a:ext cx="3972304" cy="241934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2.6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分区操作算子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389" y="1412379"/>
            <a:ext cx="3371849" cy="32393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221" y="1833671"/>
            <a:ext cx="7614971" cy="468098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2.6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分区操作算子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905" y="1313688"/>
            <a:ext cx="3390899" cy="88620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005" y="2378964"/>
            <a:ext cx="2438399" cy="8191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530" y="3513594"/>
            <a:ext cx="2562224" cy="150493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31119" y="2388488"/>
            <a:ext cx="5201016" cy="2781287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2.6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分区操作算子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575" y="1404350"/>
            <a:ext cx="3133352" cy="8188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675" y="2455557"/>
            <a:ext cx="4305299" cy="150493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5725" y="4182624"/>
            <a:ext cx="5391149" cy="232446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2.6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分区操作算子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148" y="1395967"/>
            <a:ext cx="4857749" cy="84736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623" y="2391168"/>
            <a:ext cx="3200387" cy="127633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147" y="3993260"/>
            <a:ext cx="6248020" cy="1276338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2.6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分区操作算子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809" y="1330452"/>
            <a:ext cx="2762249" cy="3901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861" y="1857392"/>
            <a:ext cx="3877050" cy="6099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336" y="2710053"/>
            <a:ext cx="3200779" cy="10477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4385" y="3871337"/>
            <a:ext cx="7991474" cy="2647575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5067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2.7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面试题: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groupByKey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reduceByKey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的区别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913" y="1505317"/>
            <a:ext cx="4914899" cy="1218848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395602"/>
            <a:ext cx="12197080" cy="5467350"/>
            <a:chOff x="-4762" y="1395602"/>
            <a:chExt cx="12197080" cy="546735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911" y="1395602"/>
              <a:ext cx="5962649" cy="12572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4658" y="2299716"/>
              <a:ext cx="6454127" cy="38404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0540" y="6183376"/>
              <a:ext cx="4165761" cy="5354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89619" y="1040434"/>
            <a:ext cx="5067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2.7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面试题: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groupByKey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reduceByKey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的区别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91744" y="2282541"/>
            <a:ext cx="2161540" cy="10763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975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课程结构</a:t>
            </a:r>
            <a:endParaRPr sz="4200"/>
          </a:p>
          <a:p>
            <a:pPr algn="ctr" marL="635">
              <a:lnSpc>
                <a:spcPts val="3295"/>
              </a:lnSpc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6092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97207" y="1835054"/>
            <a:ext cx="4982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一、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基础入门（环境搭建、入门概念）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7207" y="2438558"/>
            <a:ext cx="5459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二、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核心编程（核心RDD</a:t>
            </a:r>
            <a:r>
              <a:rPr dirty="0" sz="1800" spc="-8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API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、核心原理）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7207" y="3042062"/>
            <a:ext cx="4704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三、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kSQL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（D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SL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、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SQ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L、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H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i</a:t>
            </a:r>
            <a:r>
              <a:rPr dirty="0" sz="1800" spc="-15">
                <a:solidFill>
                  <a:srgbClr val="404040"/>
                </a:solidFill>
                <a:latin typeface="Microsoft YaHei"/>
                <a:cs typeface="Microsoft YaHei"/>
              </a:rPr>
              <a:t>v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e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集成）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7207" y="3645566"/>
            <a:ext cx="5210810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四、综合案例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五、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核心原理（新特性、核心概念总结）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2287270" cy="510540"/>
            <a:chOff x="655320" y="983741"/>
            <a:chExt cx="228727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372" y="983742"/>
              <a:ext cx="95630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882" y="983742"/>
              <a:ext cx="1219199" cy="5105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9619" y="1040434"/>
            <a:ext cx="11125835" cy="1805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1.4</a:t>
            </a:r>
            <a:r>
              <a:rPr dirty="0" sz="1800" spc="-4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四大特点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50">
              <a:latin typeface="Microsoft YaHei"/>
              <a:cs typeface="Microsoft YaHei"/>
            </a:endParaRPr>
          </a:p>
          <a:p>
            <a:pPr marL="133350">
              <a:lnSpc>
                <a:spcPct val="100000"/>
              </a:lnSpc>
            </a:pP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通用性强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50">
              <a:latin typeface="Microsoft YaHei"/>
              <a:cs typeface="Microsoft YaHei"/>
            </a:endParaRPr>
          </a:p>
          <a:p>
            <a:pPr marL="219710" marR="5080">
              <a:lnSpc>
                <a:spcPct val="150000"/>
              </a:lnSpc>
            </a:pPr>
            <a:r>
              <a:rPr dirty="0" sz="1400" spc="-5">
                <a:latin typeface="Microsoft YaHei"/>
                <a:cs typeface="Microsoft YaHei"/>
              </a:rPr>
              <a:t>在</a:t>
            </a:r>
            <a:r>
              <a:rPr dirty="0" sz="1400" spc="15">
                <a:latin typeface="Microsoft YaHei"/>
                <a:cs typeface="Microsoft YaHei"/>
              </a:rPr>
              <a:t> </a:t>
            </a:r>
            <a:r>
              <a:rPr dirty="0" sz="1400" spc="-10">
                <a:latin typeface="Microsoft YaHei"/>
                <a:cs typeface="Microsoft YaHei"/>
              </a:rPr>
              <a:t>Spark</a:t>
            </a:r>
            <a:r>
              <a:rPr dirty="0" sz="1400" spc="4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的基础上</a:t>
            </a:r>
            <a:r>
              <a:rPr dirty="0" sz="1400" spc="-10">
                <a:latin typeface="Microsoft YaHei"/>
                <a:cs typeface="Microsoft YaHei"/>
              </a:rPr>
              <a:t>，Spark</a:t>
            </a:r>
            <a:r>
              <a:rPr dirty="0" sz="1400" spc="4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还提供了包括</a:t>
            </a:r>
            <a:r>
              <a:rPr dirty="0" sz="1400" spc="-10">
                <a:latin typeface="Microsoft YaHei"/>
                <a:cs typeface="Microsoft YaHei"/>
              </a:rPr>
              <a:t>Spark</a:t>
            </a:r>
            <a:r>
              <a:rPr dirty="0" sz="1400" spc="5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SQL、</a:t>
            </a:r>
            <a:r>
              <a:rPr dirty="0" sz="1400" spc="-10">
                <a:latin typeface="Microsoft YaHei"/>
                <a:cs typeface="Microsoft YaHei"/>
              </a:rPr>
              <a:t>Spark</a:t>
            </a:r>
            <a:r>
              <a:rPr dirty="0" sz="1400" spc="35">
                <a:latin typeface="Microsoft YaHei"/>
                <a:cs typeface="Microsoft YaHei"/>
              </a:rPr>
              <a:t> </a:t>
            </a:r>
            <a:r>
              <a:rPr dirty="0" sz="1400" spc="-15">
                <a:latin typeface="Microsoft YaHei"/>
                <a:cs typeface="Microsoft YaHei"/>
              </a:rPr>
              <a:t>Streaming</a:t>
            </a:r>
            <a:r>
              <a:rPr dirty="0" sz="1400" spc="-5">
                <a:latin typeface="Microsoft YaHei"/>
                <a:cs typeface="Microsoft YaHei"/>
              </a:rPr>
              <a:t>、MLib</a:t>
            </a:r>
            <a:r>
              <a:rPr dirty="0" sz="1400" spc="5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及GraphX在内的多个工具库</a:t>
            </a:r>
            <a:r>
              <a:rPr dirty="0" sz="1400">
                <a:latin typeface="Microsoft YaHei"/>
                <a:cs typeface="Microsoft YaHei"/>
              </a:rPr>
              <a:t>，</a:t>
            </a:r>
            <a:r>
              <a:rPr dirty="0" sz="1400" spc="-5">
                <a:latin typeface="Microsoft YaHei"/>
                <a:cs typeface="Microsoft YaHei"/>
              </a:rPr>
              <a:t>我们</a:t>
            </a:r>
            <a:r>
              <a:rPr dirty="0" sz="1400">
                <a:latin typeface="Microsoft YaHei"/>
                <a:cs typeface="Microsoft YaHei"/>
              </a:rPr>
              <a:t>可</a:t>
            </a:r>
            <a:r>
              <a:rPr dirty="0" sz="1400" spc="-5">
                <a:latin typeface="Microsoft YaHei"/>
                <a:cs typeface="Microsoft YaHei"/>
              </a:rPr>
              <a:t>以在</a:t>
            </a:r>
            <a:r>
              <a:rPr dirty="0" sz="1400">
                <a:latin typeface="Microsoft YaHei"/>
                <a:cs typeface="Microsoft YaHei"/>
              </a:rPr>
              <a:t>一</a:t>
            </a:r>
            <a:r>
              <a:rPr dirty="0" sz="1400" spc="-5">
                <a:latin typeface="Microsoft YaHei"/>
                <a:cs typeface="Microsoft YaHei"/>
              </a:rPr>
              <a:t>个应</a:t>
            </a:r>
            <a:r>
              <a:rPr dirty="0" sz="1400">
                <a:latin typeface="Microsoft YaHei"/>
                <a:cs typeface="Microsoft YaHei"/>
              </a:rPr>
              <a:t>用</a:t>
            </a:r>
            <a:r>
              <a:rPr dirty="0" sz="1400" spc="-5">
                <a:latin typeface="Microsoft YaHei"/>
                <a:cs typeface="Microsoft YaHei"/>
              </a:rPr>
              <a:t>中无缝 地使用这些工具库。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35865" y="3133847"/>
            <a:ext cx="5458529" cy="2601003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5067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2.7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面试题: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groupByKey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reduceByKey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的区别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71905" y="1321308"/>
            <a:ext cx="4651375" cy="3013075"/>
            <a:chOff x="771905" y="1321308"/>
            <a:chExt cx="4651375" cy="301307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905" y="1321308"/>
              <a:ext cx="1485899" cy="2476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905" y="1568958"/>
              <a:ext cx="4651247" cy="2765297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7066" y="4715266"/>
            <a:ext cx="3676259" cy="129575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4394" y="2669285"/>
            <a:ext cx="3867516" cy="253364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4236" y="763905"/>
            <a:ext cx="11544935" cy="0"/>
          </a:xfrm>
          <a:custGeom>
            <a:avLst/>
            <a:gdLst/>
            <a:ahLst/>
            <a:cxnLst/>
            <a:rect l="l" t="t" r="r" b="b"/>
            <a:pathLst>
              <a:path w="11544935" h="0">
                <a:moveTo>
                  <a:pt x="1154479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420623"/>
            <a:ext cx="224790" cy="220979"/>
            <a:chOff x="0" y="420623"/>
            <a:chExt cx="224790" cy="220979"/>
          </a:xfrm>
        </p:grpSpPr>
        <p:sp>
          <p:nvSpPr>
            <p:cNvPr id="6" name="object 6"/>
            <p:cNvSpPr/>
            <p:nvPr/>
          </p:nvSpPr>
          <p:spPr>
            <a:xfrm>
              <a:off x="0" y="420623"/>
              <a:ext cx="142875" cy="220979"/>
            </a:xfrm>
            <a:custGeom>
              <a:avLst/>
              <a:gdLst/>
              <a:ahLst/>
              <a:cxnLst/>
              <a:rect l="l" t="t" r="r" b="b"/>
              <a:pathLst>
                <a:path w="142875" h="220979">
                  <a:moveTo>
                    <a:pt x="0" y="220979"/>
                  </a:moveTo>
                  <a:lnTo>
                    <a:pt x="142494" y="220979"/>
                  </a:lnTo>
                  <a:lnTo>
                    <a:pt x="142494" y="0"/>
                  </a:lnTo>
                  <a:lnTo>
                    <a:pt x="0" y="0"/>
                  </a:lnTo>
                  <a:lnTo>
                    <a:pt x="0" y="2209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494" y="420623"/>
              <a:ext cx="82550" cy="220979"/>
            </a:xfrm>
            <a:custGeom>
              <a:avLst/>
              <a:gdLst/>
              <a:ahLst/>
              <a:cxnLst/>
              <a:rect l="l" t="t" r="r" b="b"/>
              <a:pathLst>
                <a:path w="82550" h="220979">
                  <a:moveTo>
                    <a:pt x="82296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82296" y="220979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8840" y="285647"/>
            <a:ext cx="1216559" cy="35377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195197" y="4378071"/>
            <a:ext cx="588645" cy="588010"/>
          </a:xfrm>
          <a:custGeom>
            <a:avLst/>
            <a:gdLst/>
            <a:ahLst/>
            <a:cxnLst/>
            <a:rect l="l" t="t" r="r" b="b"/>
            <a:pathLst>
              <a:path w="588644" h="588010">
                <a:moveTo>
                  <a:pt x="0" y="293750"/>
                </a:moveTo>
                <a:lnTo>
                  <a:pt x="3849" y="246104"/>
                </a:lnTo>
                <a:lnTo>
                  <a:pt x="14994" y="200904"/>
                </a:lnTo>
                <a:lnTo>
                  <a:pt x="32830" y="158757"/>
                </a:lnTo>
                <a:lnTo>
                  <a:pt x="56750" y="120267"/>
                </a:lnTo>
                <a:lnTo>
                  <a:pt x="86148" y="86039"/>
                </a:lnTo>
                <a:lnTo>
                  <a:pt x="120420" y="56678"/>
                </a:lnTo>
                <a:lnTo>
                  <a:pt x="158960" y="32788"/>
                </a:lnTo>
                <a:lnTo>
                  <a:pt x="201163" y="14976"/>
                </a:lnTo>
                <a:lnTo>
                  <a:pt x="246421" y="3844"/>
                </a:lnTo>
                <a:lnTo>
                  <a:pt x="294132" y="0"/>
                </a:lnTo>
                <a:lnTo>
                  <a:pt x="341842" y="3844"/>
                </a:lnTo>
                <a:lnTo>
                  <a:pt x="387100" y="14976"/>
                </a:lnTo>
                <a:lnTo>
                  <a:pt x="429303" y="32788"/>
                </a:lnTo>
                <a:lnTo>
                  <a:pt x="467843" y="56678"/>
                </a:lnTo>
                <a:lnTo>
                  <a:pt x="502115" y="86039"/>
                </a:lnTo>
                <a:lnTo>
                  <a:pt x="531513" y="120267"/>
                </a:lnTo>
                <a:lnTo>
                  <a:pt x="555433" y="158757"/>
                </a:lnTo>
                <a:lnTo>
                  <a:pt x="573269" y="200904"/>
                </a:lnTo>
                <a:lnTo>
                  <a:pt x="584414" y="246104"/>
                </a:lnTo>
                <a:lnTo>
                  <a:pt x="588264" y="293750"/>
                </a:lnTo>
                <a:lnTo>
                  <a:pt x="584414" y="341397"/>
                </a:lnTo>
                <a:lnTo>
                  <a:pt x="573269" y="386597"/>
                </a:lnTo>
                <a:lnTo>
                  <a:pt x="555433" y="428744"/>
                </a:lnTo>
                <a:lnTo>
                  <a:pt x="531513" y="467234"/>
                </a:lnTo>
                <a:lnTo>
                  <a:pt x="502115" y="501462"/>
                </a:lnTo>
                <a:lnTo>
                  <a:pt x="467843" y="530823"/>
                </a:lnTo>
                <a:lnTo>
                  <a:pt x="429303" y="554713"/>
                </a:lnTo>
                <a:lnTo>
                  <a:pt x="387100" y="572525"/>
                </a:lnTo>
                <a:lnTo>
                  <a:pt x="341842" y="583657"/>
                </a:lnTo>
                <a:lnTo>
                  <a:pt x="294132" y="587501"/>
                </a:lnTo>
                <a:lnTo>
                  <a:pt x="246421" y="583657"/>
                </a:lnTo>
                <a:lnTo>
                  <a:pt x="201163" y="572525"/>
                </a:lnTo>
                <a:lnTo>
                  <a:pt x="158960" y="554713"/>
                </a:lnTo>
                <a:lnTo>
                  <a:pt x="120420" y="530823"/>
                </a:lnTo>
                <a:lnTo>
                  <a:pt x="86148" y="501462"/>
                </a:lnTo>
                <a:lnTo>
                  <a:pt x="56750" y="467234"/>
                </a:lnTo>
                <a:lnTo>
                  <a:pt x="32830" y="428744"/>
                </a:lnTo>
                <a:lnTo>
                  <a:pt x="14994" y="386597"/>
                </a:lnTo>
                <a:lnTo>
                  <a:pt x="3849" y="341397"/>
                </a:lnTo>
                <a:lnTo>
                  <a:pt x="0" y="293750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710945" y="1928622"/>
            <a:ext cx="3594735" cy="2783205"/>
            <a:chOff x="710945" y="1928622"/>
            <a:chExt cx="3594735" cy="2783205"/>
          </a:xfrm>
        </p:grpSpPr>
        <p:sp>
          <p:nvSpPr>
            <p:cNvPr id="11" name="object 11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205323" y="1669161"/>
            <a:ext cx="2527300" cy="269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1.</a:t>
            </a:r>
            <a:r>
              <a:rPr dirty="0" sz="1600" spc="-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创建有哪几种方法？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05323" y="2126361"/>
            <a:ext cx="288226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通过并行化集合的方式(本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地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集合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转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分布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集合)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或者读取数据的方式创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建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(T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x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il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\W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h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l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x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il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e)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05323" y="2876168"/>
            <a:ext cx="254254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2.</a:t>
            </a:r>
            <a:r>
              <a:rPr dirty="0" sz="1600" spc="-40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RDD</a:t>
            </a:r>
            <a:r>
              <a:rPr dirty="0" sz="1600">
                <a:latin typeface="Microsoft YaHei"/>
                <a:cs typeface="Microsoft YaHei"/>
              </a:rPr>
              <a:t>分区数如何查看？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000">
                <a:latin typeface="Microsoft YaHei"/>
                <a:cs typeface="Microsoft YaHei"/>
              </a:rPr>
              <a:t>通过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getNumPartitions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API </a:t>
            </a:r>
            <a:r>
              <a:rPr dirty="0" sz="1000">
                <a:latin typeface="Microsoft YaHei"/>
                <a:cs typeface="Microsoft YaHei"/>
              </a:rPr>
              <a:t>查看,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返回值</a:t>
            </a:r>
            <a:r>
              <a:rPr dirty="0" sz="1000" spc="-5">
                <a:latin typeface="Microsoft YaHei"/>
                <a:cs typeface="Microsoft YaHei"/>
              </a:rPr>
              <a:t>Int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05323" y="3747897"/>
            <a:ext cx="4789170" cy="2178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300" algn="l"/>
              </a:tabLst>
            </a:pPr>
            <a:r>
              <a:rPr dirty="0" sz="1600" spc="-15">
                <a:latin typeface="Microsoft YaHei"/>
                <a:cs typeface="Microsoft YaHei"/>
              </a:rPr>
              <a:t>Transformation</a:t>
            </a:r>
            <a:r>
              <a:rPr dirty="0" sz="1600" spc="-2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和</a:t>
            </a:r>
            <a:r>
              <a:rPr dirty="0" sz="1600" spc="-10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Action</a:t>
            </a:r>
            <a:r>
              <a:rPr dirty="0" sz="1600">
                <a:latin typeface="Microsoft YaHei"/>
                <a:cs typeface="Microsoft YaHei"/>
              </a:rPr>
              <a:t>的区别?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000">
                <a:latin typeface="Microsoft YaHei"/>
                <a:cs typeface="Microsoft YaHei"/>
              </a:rPr>
              <a:t>转换算子的返回值100%是</a:t>
            </a:r>
            <a:r>
              <a:rPr dirty="0" sz="1000" spc="-5">
                <a:latin typeface="Microsoft YaHei"/>
                <a:cs typeface="Microsoft YaHei"/>
              </a:rPr>
              <a:t>RDD,</a:t>
            </a:r>
            <a:r>
              <a:rPr dirty="0" sz="1000" spc="-5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而</a:t>
            </a:r>
            <a:r>
              <a:rPr dirty="0" sz="1000" spc="-5">
                <a:latin typeface="Microsoft YaHei"/>
                <a:cs typeface="Microsoft YaHei"/>
              </a:rPr>
              <a:t>Action</a:t>
            </a:r>
            <a:r>
              <a:rPr dirty="0" sz="1000">
                <a:latin typeface="Microsoft YaHei"/>
                <a:cs typeface="Microsoft YaHei"/>
              </a:rPr>
              <a:t>算</a:t>
            </a:r>
            <a:r>
              <a:rPr dirty="0" sz="1000" spc="-10">
                <a:latin typeface="Microsoft YaHei"/>
                <a:cs typeface="Microsoft YaHei"/>
              </a:rPr>
              <a:t>子</a:t>
            </a:r>
            <a:r>
              <a:rPr dirty="0" sz="1000">
                <a:latin typeface="Microsoft YaHei"/>
                <a:cs typeface="Microsoft YaHei"/>
              </a:rPr>
              <a:t>的返</a:t>
            </a:r>
            <a:r>
              <a:rPr dirty="0" sz="1000" spc="-10">
                <a:latin typeface="Microsoft YaHei"/>
                <a:cs typeface="Microsoft YaHei"/>
              </a:rPr>
              <a:t>回</a:t>
            </a:r>
            <a:r>
              <a:rPr dirty="0" sz="1000">
                <a:latin typeface="Microsoft YaHei"/>
                <a:cs typeface="Microsoft YaHei"/>
              </a:rPr>
              <a:t>值100%</a:t>
            </a:r>
            <a:r>
              <a:rPr dirty="0" sz="1000" spc="-10">
                <a:latin typeface="Microsoft YaHei"/>
                <a:cs typeface="Microsoft YaHei"/>
              </a:rPr>
              <a:t>不</a:t>
            </a:r>
            <a:r>
              <a:rPr dirty="0" sz="1000">
                <a:latin typeface="Microsoft YaHei"/>
                <a:cs typeface="Microsoft YaHei"/>
              </a:rPr>
              <a:t>是</a:t>
            </a:r>
            <a:r>
              <a:rPr dirty="0" sz="1000" spc="-5">
                <a:latin typeface="Microsoft YaHei"/>
                <a:cs typeface="Microsoft YaHei"/>
              </a:rPr>
              <a:t>RDD.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Microsoft YaHei"/>
                <a:cs typeface="Microsoft YaHei"/>
              </a:rPr>
              <a:t>转换算子是懒加载的,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只有遇到</a:t>
            </a:r>
            <a:r>
              <a:rPr dirty="0" sz="1000" spc="-5">
                <a:latin typeface="Microsoft YaHei"/>
                <a:cs typeface="Microsoft YaHei"/>
              </a:rPr>
              <a:t>Action</a:t>
            </a:r>
            <a:r>
              <a:rPr dirty="0" sz="1000">
                <a:latin typeface="Microsoft YaHei"/>
                <a:cs typeface="Microsoft YaHei"/>
              </a:rPr>
              <a:t>才</a:t>
            </a:r>
            <a:r>
              <a:rPr dirty="0" sz="1000" spc="-10">
                <a:latin typeface="Microsoft YaHei"/>
                <a:cs typeface="Microsoft YaHei"/>
              </a:rPr>
              <a:t>会</a:t>
            </a:r>
            <a:r>
              <a:rPr dirty="0" sz="1000">
                <a:latin typeface="Microsoft YaHei"/>
                <a:cs typeface="Microsoft YaHei"/>
              </a:rPr>
              <a:t>执行.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Action</a:t>
            </a:r>
            <a:r>
              <a:rPr dirty="0" sz="1000" spc="-10">
                <a:latin typeface="Microsoft YaHei"/>
                <a:cs typeface="Microsoft YaHei"/>
              </a:rPr>
              <a:t>就</a:t>
            </a:r>
            <a:r>
              <a:rPr dirty="0" sz="1000">
                <a:latin typeface="Microsoft YaHei"/>
                <a:cs typeface="Microsoft YaHei"/>
              </a:rPr>
              <a:t>是转</a:t>
            </a:r>
            <a:r>
              <a:rPr dirty="0" sz="1000" spc="-10">
                <a:latin typeface="Microsoft YaHei"/>
                <a:cs typeface="Microsoft YaHei"/>
              </a:rPr>
              <a:t>换</a:t>
            </a:r>
            <a:r>
              <a:rPr dirty="0" sz="1000">
                <a:latin typeface="Microsoft YaHei"/>
                <a:cs typeface="Microsoft YaHei"/>
              </a:rPr>
              <a:t>算子</a:t>
            </a:r>
            <a:r>
              <a:rPr dirty="0" sz="1000" spc="-10">
                <a:latin typeface="Microsoft YaHei"/>
                <a:cs typeface="Microsoft YaHei"/>
              </a:rPr>
              <a:t>处</a:t>
            </a:r>
            <a:r>
              <a:rPr dirty="0" sz="1000">
                <a:latin typeface="Microsoft YaHei"/>
                <a:cs typeface="Microsoft YaHei"/>
              </a:rPr>
              <a:t>理链</a:t>
            </a:r>
            <a:r>
              <a:rPr dirty="0" sz="1000" spc="-10">
                <a:latin typeface="Microsoft YaHei"/>
                <a:cs typeface="Microsoft YaHei"/>
              </a:rPr>
              <a:t>条</a:t>
            </a:r>
            <a:r>
              <a:rPr dirty="0" sz="1000">
                <a:latin typeface="Microsoft YaHei"/>
                <a:cs typeface="Microsoft YaHei"/>
              </a:rPr>
              <a:t>的开</a:t>
            </a:r>
            <a:r>
              <a:rPr dirty="0" sz="1000" spc="-10">
                <a:latin typeface="Microsoft YaHei"/>
                <a:cs typeface="Microsoft YaHei"/>
              </a:rPr>
              <a:t>关</a:t>
            </a:r>
            <a:r>
              <a:rPr dirty="0" sz="1000">
                <a:latin typeface="Microsoft YaHei"/>
                <a:cs typeface="Microsoft YaHei"/>
              </a:rPr>
              <a:t>.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Microsoft YaHei"/>
              <a:cs typeface="Microsoft YaHei"/>
            </a:endParaRPr>
          </a:p>
          <a:p>
            <a:pPr marL="241300" indent="-229235">
              <a:lnSpc>
                <a:spcPct val="100000"/>
              </a:lnSpc>
              <a:buAutoNum type="arabicPeriod" startAt="4"/>
              <a:tabLst>
                <a:tab pos="241935" algn="l"/>
              </a:tabLst>
            </a:pPr>
            <a:r>
              <a:rPr dirty="0" sz="1600">
                <a:latin typeface="Microsoft YaHei"/>
                <a:cs typeface="Microsoft YaHei"/>
              </a:rPr>
              <a:t>哪两个</a:t>
            </a:r>
            <a:r>
              <a:rPr dirty="0" sz="1600" spc="-5">
                <a:latin typeface="Microsoft YaHei"/>
                <a:cs typeface="Microsoft YaHei"/>
              </a:rPr>
              <a:t>Action</a:t>
            </a:r>
            <a:r>
              <a:rPr dirty="0" sz="1600">
                <a:latin typeface="Microsoft YaHei"/>
                <a:cs typeface="Microsoft YaHei"/>
              </a:rPr>
              <a:t>算</a:t>
            </a:r>
            <a:r>
              <a:rPr dirty="0" sz="1600" spc="-10">
                <a:latin typeface="Microsoft YaHei"/>
                <a:cs typeface="Microsoft YaHei"/>
              </a:rPr>
              <a:t>子</a:t>
            </a:r>
            <a:r>
              <a:rPr dirty="0" sz="1600">
                <a:latin typeface="Microsoft YaHei"/>
                <a:cs typeface="Microsoft YaHei"/>
              </a:rPr>
              <a:t>的结</a:t>
            </a:r>
            <a:r>
              <a:rPr dirty="0" sz="1600" spc="-10">
                <a:latin typeface="Microsoft YaHei"/>
                <a:cs typeface="Microsoft YaHei"/>
              </a:rPr>
              <a:t>果</a:t>
            </a:r>
            <a:r>
              <a:rPr dirty="0" sz="1600">
                <a:latin typeface="Microsoft YaHei"/>
                <a:cs typeface="Microsoft YaHei"/>
              </a:rPr>
              <a:t>不经</a:t>
            </a:r>
            <a:r>
              <a:rPr dirty="0" sz="1600" spc="-10">
                <a:latin typeface="Microsoft YaHei"/>
                <a:cs typeface="Microsoft YaHei"/>
              </a:rPr>
              <a:t>过</a:t>
            </a:r>
            <a:r>
              <a:rPr dirty="0" sz="1600" spc="-25">
                <a:latin typeface="Microsoft YaHei"/>
                <a:cs typeface="Microsoft YaHei"/>
              </a:rPr>
              <a:t>Driver,</a:t>
            </a:r>
            <a:r>
              <a:rPr dirty="0" sz="1600" spc="-3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直接输出?</a:t>
            </a:r>
            <a:endParaRPr sz="1600">
              <a:latin typeface="Microsoft YaHei"/>
              <a:cs typeface="Microsoft YaHei"/>
            </a:endParaRPr>
          </a:p>
          <a:p>
            <a:pPr marL="12700" marR="1647825">
              <a:lnSpc>
                <a:spcPct val="220000"/>
              </a:lnSpc>
              <a:spcBef>
                <a:spcPts val="240"/>
              </a:spcBef>
            </a:pPr>
            <a:r>
              <a:rPr dirty="0" sz="1000" spc="-5">
                <a:latin typeface="Microsoft YaHei"/>
                <a:cs typeface="Microsoft YaHei"/>
              </a:rPr>
              <a:t>foreach </a:t>
            </a:r>
            <a:r>
              <a:rPr dirty="0" sz="1000">
                <a:latin typeface="Microsoft YaHei"/>
                <a:cs typeface="Microsoft YaHei"/>
              </a:rPr>
              <a:t>和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saveAsTextFile </a:t>
            </a:r>
            <a:r>
              <a:rPr dirty="0" sz="1000">
                <a:latin typeface="Microsoft YaHei"/>
                <a:cs typeface="Microsoft YaHei"/>
              </a:rPr>
              <a:t>直接由</a:t>
            </a:r>
            <a:r>
              <a:rPr dirty="0" sz="1000" spc="-5">
                <a:latin typeface="Microsoft YaHei"/>
                <a:cs typeface="Microsoft YaHei"/>
              </a:rPr>
              <a:t>Executor</a:t>
            </a:r>
            <a:r>
              <a:rPr dirty="0" sz="1000">
                <a:latin typeface="Microsoft YaHei"/>
                <a:cs typeface="Microsoft YaHei"/>
              </a:rPr>
              <a:t>执行后输出 不会将结果发送到</a:t>
            </a:r>
            <a:r>
              <a:rPr dirty="0" sz="1000" spc="-5">
                <a:latin typeface="Microsoft YaHei"/>
                <a:cs typeface="Microsoft YaHei"/>
              </a:rPr>
              <a:t>Driver</a:t>
            </a:r>
            <a:r>
              <a:rPr dirty="0" sz="1000">
                <a:latin typeface="Microsoft YaHei"/>
                <a:cs typeface="Microsoft YaHei"/>
              </a:rPr>
              <a:t>上去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4236" y="763905"/>
            <a:ext cx="11544935" cy="0"/>
          </a:xfrm>
          <a:custGeom>
            <a:avLst/>
            <a:gdLst/>
            <a:ahLst/>
            <a:cxnLst/>
            <a:rect l="l" t="t" r="r" b="b"/>
            <a:pathLst>
              <a:path w="11544935" h="0">
                <a:moveTo>
                  <a:pt x="1154479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420623"/>
            <a:ext cx="224790" cy="220979"/>
            <a:chOff x="0" y="420623"/>
            <a:chExt cx="224790" cy="220979"/>
          </a:xfrm>
        </p:grpSpPr>
        <p:sp>
          <p:nvSpPr>
            <p:cNvPr id="6" name="object 6"/>
            <p:cNvSpPr/>
            <p:nvPr/>
          </p:nvSpPr>
          <p:spPr>
            <a:xfrm>
              <a:off x="0" y="420623"/>
              <a:ext cx="142875" cy="220979"/>
            </a:xfrm>
            <a:custGeom>
              <a:avLst/>
              <a:gdLst/>
              <a:ahLst/>
              <a:cxnLst/>
              <a:rect l="l" t="t" r="r" b="b"/>
              <a:pathLst>
                <a:path w="142875" h="220979">
                  <a:moveTo>
                    <a:pt x="0" y="220979"/>
                  </a:moveTo>
                  <a:lnTo>
                    <a:pt x="142494" y="220979"/>
                  </a:lnTo>
                  <a:lnTo>
                    <a:pt x="142494" y="0"/>
                  </a:lnTo>
                  <a:lnTo>
                    <a:pt x="0" y="0"/>
                  </a:lnTo>
                  <a:lnTo>
                    <a:pt x="0" y="2209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494" y="420623"/>
              <a:ext cx="82550" cy="220979"/>
            </a:xfrm>
            <a:custGeom>
              <a:avLst/>
              <a:gdLst/>
              <a:ahLst/>
              <a:cxnLst/>
              <a:rect l="l" t="t" r="r" b="b"/>
              <a:pathLst>
                <a:path w="82550" h="220979">
                  <a:moveTo>
                    <a:pt x="82296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82296" y="220979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8840" y="285647"/>
            <a:ext cx="1216559" cy="35377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195197" y="4378071"/>
            <a:ext cx="588645" cy="588010"/>
          </a:xfrm>
          <a:custGeom>
            <a:avLst/>
            <a:gdLst/>
            <a:ahLst/>
            <a:cxnLst/>
            <a:rect l="l" t="t" r="r" b="b"/>
            <a:pathLst>
              <a:path w="588644" h="588010">
                <a:moveTo>
                  <a:pt x="0" y="293750"/>
                </a:moveTo>
                <a:lnTo>
                  <a:pt x="3849" y="246104"/>
                </a:lnTo>
                <a:lnTo>
                  <a:pt x="14994" y="200904"/>
                </a:lnTo>
                <a:lnTo>
                  <a:pt x="32830" y="158757"/>
                </a:lnTo>
                <a:lnTo>
                  <a:pt x="56750" y="120267"/>
                </a:lnTo>
                <a:lnTo>
                  <a:pt x="86148" y="86039"/>
                </a:lnTo>
                <a:lnTo>
                  <a:pt x="120420" y="56678"/>
                </a:lnTo>
                <a:lnTo>
                  <a:pt x="158960" y="32788"/>
                </a:lnTo>
                <a:lnTo>
                  <a:pt x="201163" y="14976"/>
                </a:lnTo>
                <a:lnTo>
                  <a:pt x="246421" y="3844"/>
                </a:lnTo>
                <a:lnTo>
                  <a:pt x="294132" y="0"/>
                </a:lnTo>
                <a:lnTo>
                  <a:pt x="341842" y="3844"/>
                </a:lnTo>
                <a:lnTo>
                  <a:pt x="387100" y="14976"/>
                </a:lnTo>
                <a:lnTo>
                  <a:pt x="429303" y="32788"/>
                </a:lnTo>
                <a:lnTo>
                  <a:pt x="467843" y="56678"/>
                </a:lnTo>
                <a:lnTo>
                  <a:pt x="502115" y="86039"/>
                </a:lnTo>
                <a:lnTo>
                  <a:pt x="531513" y="120267"/>
                </a:lnTo>
                <a:lnTo>
                  <a:pt x="555433" y="158757"/>
                </a:lnTo>
                <a:lnTo>
                  <a:pt x="573269" y="200904"/>
                </a:lnTo>
                <a:lnTo>
                  <a:pt x="584414" y="246104"/>
                </a:lnTo>
                <a:lnTo>
                  <a:pt x="588264" y="293750"/>
                </a:lnTo>
                <a:lnTo>
                  <a:pt x="584414" y="341397"/>
                </a:lnTo>
                <a:lnTo>
                  <a:pt x="573269" y="386597"/>
                </a:lnTo>
                <a:lnTo>
                  <a:pt x="555433" y="428744"/>
                </a:lnTo>
                <a:lnTo>
                  <a:pt x="531513" y="467234"/>
                </a:lnTo>
                <a:lnTo>
                  <a:pt x="502115" y="501462"/>
                </a:lnTo>
                <a:lnTo>
                  <a:pt x="467843" y="530823"/>
                </a:lnTo>
                <a:lnTo>
                  <a:pt x="429303" y="554713"/>
                </a:lnTo>
                <a:lnTo>
                  <a:pt x="387100" y="572525"/>
                </a:lnTo>
                <a:lnTo>
                  <a:pt x="341842" y="583657"/>
                </a:lnTo>
                <a:lnTo>
                  <a:pt x="294132" y="587501"/>
                </a:lnTo>
                <a:lnTo>
                  <a:pt x="246421" y="583657"/>
                </a:lnTo>
                <a:lnTo>
                  <a:pt x="201163" y="572525"/>
                </a:lnTo>
                <a:lnTo>
                  <a:pt x="158960" y="554713"/>
                </a:lnTo>
                <a:lnTo>
                  <a:pt x="120420" y="530823"/>
                </a:lnTo>
                <a:lnTo>
                  <a:pt x="86148" y="501462"/>
                </a:lnTo>
                <a:lnTo>
                  <a:pt x="56750" y="467234"/>
                </a:lnTo>
                <a:lnTo>
                  <a:pt x="32830" y="428744"/>
                </a:lnTo>
                <a:lnTo>
                  <a:pt x="14994" y="386597"/>
                </a:lnTo>
                <a:lnTo>
                  <a:pt x="3849" y="341397"/>
                </a:lnTo>
                <a:lnTo>
                  <a:pt x="0" y="293750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710945" y="1928622"/>
            <a:ext cx="3594735" cy="2783205"/>
            <a:chOff x="710945" y="1928622"/>
            <a:chExt cx="3594735" cy="2783205"/>
          </a:xfrm>
        </p:grpSpPr>
        <p:sp>
          <p:nvSpPr>
            <p:cNvPr id="11" name="object 11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205323" y="2440305"/>
            <a:ext cx="3709035" cy="269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000000"/>
                </a:solidFill>
                <a:latin typeface="Microsoft YaHei"/>
                <a:cs typeface="Microsoft YaHei"/>
              </a:rPr>
              <a:t>5.</a:t>
            </a:r>
            <a:r>
              <a:rPr dirty="0" sz="1600" spc="-5">
                <a:solidFill>
                  <a:srgbClr val="000000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000000"/>
                </a:solidFill>
                <a:latin typeface="Microsoft YaHei"/>
                <a:cs typeface="Microsoft YaHei"/>
              </a:rPr>
              <a:t>reduceByKey</a:t>
            </a:r>
            <a:r>
              <a:rPr dirty="0" sz="1600" spc="15">
                <a:solidFill>
                  <a:srgbClr val="00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000000"/>
                </a:solidFill>
                <a:latin typeface="Microsoft YaHei"/>
                <a:cs typeface="Microsoft YaHei"/>
              </a:rPr>
              <a:t>和</a:t>
            </a:r>
            <a:r>
              <a:rPr dirty="0" sz="1600" spc="-10">
                <a:solidFill>
                  <a:srgbClr val="000000"/>
                </a:solidFill>
                <a:latin typeface="Microsoft YaHei"/>
                <a:cs typeface="Microsoft YaHei"/>
              </a:rPr>
              <a:t> groupByKey</a:t>
            </a:r>
            <a:r>
              <a:rPr dirty="0" sz="1600">
                <a:solidFill>
                  <a:srgbClr val="000000"/>
                </a:solidFill>
                <a:latin typeface="Microsoft YaHei"/>
                <a:cs typeface="Microsoft YaHei"/>
              </a:rPr>
              <a:t>的区别?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05323" y="2897505"/>
            <a:ext cx="262699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Microsoft YaHei"/>
                <a:cs typeface="Microsoft YaHei"/>
              </a:rPr>
              <a:t>reduceByKey</a:t>
            </a:r>
            <a:r>
              <a:rPr dirty="0" sz="1000">
                <a:latin typeface="Microsoft YaHei"/>
                <a:cs typeface="Microsoft YaHei"/>
              </a:rPr>
              <a:t>自</a:t>
            </a:r>
            <a:r>
              <a:rPr dirty="0" sz="1000" spc="-10">
                <a:latin typeface="Microsoft YaHei"/>
                <a:cs typeface="Microsoft YaHei"/>
              </a:rPr>
              <a:t>带</a:t>
            </a:r>
            <a:r>
              <a:rPr dirty="0" sz="1000">
                <a:latin typeface="Microsoft YaHei"/>
                <a:cs typeface="Microsoft YaHei"/>
              </a:rPr>
              <a:t>聚合</a:t>
            </a:r>
            <a:r>
              <a:rPr dirty="0" sz="1000" spc="-10">
                <a:latin typeface="Microsoft YaHei"/>
                <a:cs typeface="Microsoft YaHei"/>
              </a:rPr>
              <a:t>逻</a:t>
            </a:r>
            <a:r>
              <a:rPr dirty="0" sz="1000">
                <a:latin typeface="Microsoft YaHei"/>
                <a:cs typeface="Microsoft YaHei"/>
              </a:rPr>
              <a:t>辑,</a:t>
            </a:r>
            <a:r>
              <a:rPr dirty="0" sz="1000" spc="-3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groupByKey</a:t>
            </a:r>
            <a:r>
              <a:rPr dirty="0" sz="1000">
                <a:latin typeface="Microsoft YaHei"/>
                <a:cs typeface="Microsoft YaHei"/>
              </a:rPr>
              <a:t>不带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05323" y="3232819"/>
            <a:ext cx="51758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Microsoft YaHei"/>
                <a:cs typeface="Microsoft YaHei"/>
              </a:rPr>
              <a:t>如果做数据聚合</a:t>
            </a:r>
            <a:r>
              <a:rPr dirty="0" sz="1000" spc="-5">
                <a:latin typeface="Microsoft YaHei"/>
                <a:cs typeface="Microsoft YaHei"/>
              </a:rPr>
              <a:t>reduceByKey</a:t>
            </a:r>
            <a:r>
              <a:rPr dirty="0" sz="1000" spc="-10">
                <a:latin typeface="Microsoft YaHei"/>
                <a:cs typeface="Microsoft YaHei"/>
              </a:rPr>
              <a:t>的</a:t>
            </a:r>
            <a:r>
              <a:rPr dirty="0" sz="1000">
                <a:latin typeface="Microsoft YaHei"/>
                <a:cs typeface="Microsoft YaHei"/>
              </a:rPr>
              <a:t>效率</a:t>
            </a:r>
            <a:r>
              <a:rPr dirty="0" sz="1000" spc="-10">
                <a:latin typeface="Microsoft YaHei"/>
                <a:cs typeface="Microsoft YaHei"/>
              </a:rPr>
              <a:t>更</a:t>
            </a:r>
            <a:r>
              <a:rPr dirty="0" sz="1000">
                <a:latin typeface="Microsoft YaHei"/>
                <a:cs typeface="Microsoft YaHei"/>
              </a:rPr>
              <a:t>好,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因为可以先聚合后</a:t>
            </a:r>
            <a:r>
              <a:rPr dirty="0" sz="1000" spc="-5">
                <a:latin typeface="Microsoft YaHei"/>
                <a:cs typeface="Microsoft YaHei"/>
              </a:rPr>
              <a:t>shuffle</a:t>
            </a:r>
            <a:r>
              <a:rPr dirty="0" sz="1000">
                <a:latin typeface="Microsoft YaHei"/>
                <a:cs typeface="Microsoft YaHei"/>
              </a:rPr>
              <a:t>再最</a:t>
            </a:r>
            <a:r>
              <a:rPr dirty="0" sz="1000" spc="-10">
                <a:latin typeface="Microsoft YaHei"/>
                <a:cs typeface="Microsoft YaHei"/>
              </a:rPr>
              <a:t>终</a:t>
            </a:r>
            <a:r>
              <a:rPr dirty="0" sz="1000">
                <a:latin typeface="Microsoft YaHei"/>
                <a:cs typeface="Microsoft YaHei"/>
              </a:rPr>
              <a:t>聚合,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传输的</a:t>
            </a:r>
            <a:r>
              <a:rPr dirty="0" sz="1000" spc="-5">
                <a:latin typeface="Microsoft YaHei"/>
                <a:cs typeface="Microsoft YaHei"/>
              </a:rPr>
              <a:t>IO</a:t>
            </a:r>
            <a:r>
              <a:rPr dirty="0" sz="1000">
                <a:latin typeface="Microsoft YaHei"/>
                <a:cs typeface="Microsoft YaHei"/>
              </a:rPr>
              <a:t>小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05323" y="3647313"/>
            <a:ext cx="42595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6.</a:t>
            </a:r>
            <a:r>
              <a:rPr dirty="0" sz="1600" spc="-15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mapPartitions</a:t>
            </a:r>
            <a:r>
              <a:rPr dirty="0" sz="1600" spc="-1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和</a:t>
            </a:r>
            <a:r>
              <a:rPr dirty="0" sz="1600" spc="-5">
                <a:latin typeface="Microsoft YaHei"/>
                <a:cs typeface="Microsoft YaHei"/>
              </a:rPr>
              <a:t> foreachPartition</a:t>
            </a:r>
            <a:r>
              <a:rPr dirty="0" sz="1600" spc="-1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的区别?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000" spc="-5">
                <a:latin typeface="Microsoft YaHei"/>
                <a:cs typeface="Microsoft YaHei"/>
              </a:rPr>
              <a:t>mapPartitions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带有返回值</a:t>
            </a:r>
            <a:r>
              <a:rPr dirty="0" sz="1000" spc="-5">
                <a:latin typeface="Microsoft YaHei"/>
                <a:cs typeface="Microsoft YaHei"/>
              </a:rPr>
              <a:t> foreachPartition</a:t>
            </a:r>
            <a:r>
              <a:rPr dirty="0" sz="1000">
                <a:latin typeface="Microsoft YaHei"/>
                <a:cs typeface="Microsoft YaHei"/>
              </a:rPr>
              <a:t>不带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05323" y="4519041"/>
            <a:ext cx="340296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7.</a:t>
            </a:r>
            <a:r>
              <a:rPr dirty="0" sz="1600" spc="-5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对于分区操作有什么要</a:t>
            </a:r>
            <a:r>
              <a:rPr dirty="0" sz="1600" spc="-10">
                <a:latin typeface="Microsoft YaHei"/>
                <a:cs typeface="Microsoft YaHei"/>
              </a:rPr>
              <a:t>注</a:t>
            </a:r>
            <a:r>
              <a:rPr dirty="0" sz="1600">
                <a:latin typeface="Microsoft YaHei"/>
                <a:cs typeface="Microsoft YaHei"/>
              </a:rPr>
              <a:t>意的</a:t>
            </a:r>
            <a:r>
              <a:rPr dirty="0" sz="1600" spc="-10">
                <a:latin typeface="Microsoft YaHei"/>
                <a:cs typeface="Microsoft YaHei"/>
              </a:rPr>
              <a:t>地</a:t>
            </a:r>
            <a:r>
              <a:rPr dirty="0" sz="1600">
                <a:latin typeface="Microsoft YaHei"/>
                <a:cs typeface="Microsoft YaHei"/>
              </a:rPr>
              <a:t>方?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000">
                <a:latin typeface="Microsoft YaHei"/>
                <a:cs typeface="Microsoft YaHei"/>
              </a:rPr>
              <a:t>尽量不要增加分区,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可能破坏内存迭代的计</a:t>
            </a:r>
            <a:r>
              <a:rPr dirty="0" sz="1000" spc="-10">
                <a:latin typeface="Microsoft YaHei"/>
                <a:cs typeface="Microsoft YaHei"/>
              </a:rPr>
              <a:t>算</a:t>
            </a:r>
            <a:r>
              <a:rPr dirty="0" sz="1000">
                <a:latin typeface="Microsoft YaHei"/>
                <a:cs typeface="Microsoft YaHei"/>
              </a:rPr>
              <a:t>管道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0208" y="2668715"/>
            <a:ext cx="3729354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181735" algn="l"/>
              </a:tabLst>
            </a:pPr>
            <a:r>
              <a:rPr dirty="0" baseline="-8101" sz="3600" b="1">
                <a:solidFill>
                  <a:srgbClr val="FFFFFF"/>
                </a:solidFill>
                <a:latin typeface="Microsoft YaHei"/>
                <a:cs typeface="Microsoft YaHei"/>
              </a:rPr>
              <a:t>第三章	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RDD的持久化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80634" y="2691288"/>
            <a:ext cx="32689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3.1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RDD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的数据是过程数据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0634" y="3294792"/>
            <a:ext cx="2667000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3.2</a:t>
            </a:r>
            <a:r>
              <a:rPr dirty="0" sz="1800" spc="-3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RDD</a:t>
            </a:r>
            <a:r>
              <a:rPr dirty="0" sz="1800" spc="-3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缓存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3.3</a:t>
            </a:r>
            <a:r>
              <a:rPr dirty="0" sz="1800" spc="-3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RDD</a:t>
            </a:r>
            <a:r>
              <a:rPr dirty="0" sz="1800" spc="-35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Microsoft YaHei"/>
                <a:cs typeface="Microsoft YaHei"/>
              </a:rPr>
              <a:t>CheckPoint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861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3.1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的数据是过程数据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498" y="1448551"/>
            <a:ext cx="7315565" cy="19236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083" y="3490314"/>
            <a:ext cx="8956101" cy="295042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852166"/>
            <a:ext cx="12197080" cy="4010660"/>
            <a:chOff x="-4762" y="2852166"/>
            <a:chExt cx="12197080" cy="401066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480" y="2852166"/>
              <a:ext cx="7286624" cy="2095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067" y="3078299"/>
              <a:ext cx="8456068" cy="349897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89619" y="1040434"/>
            <a:ext cx="1718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的缓存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005" y="1486280"/>
            <a:ext cx="5714999" cy="12763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718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的缓存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0005" y="1429511"/>
            <a:ext cx="1125855" cy="409575"/>
            <a:chOff x="810005" y="1429511"/>
            <a:chExt cx="1125855" cy="40957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005" y="1486236"/>
              <a:ext cx="523874" cy="3138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879" y="1429511"/>
              <a:ext cx="609587" cy="409193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2" y="2025396"/>
            <a:ext cx="6752846" cy="4324349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718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的缓存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568" y="1403578"/>
            <a:ext cx="1685571" cy="31400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577" y="2094348"/>
            <a:ext cx="9334124" cy="199036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718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的缓存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568" y="1403578"/>
            <a:ext cx="1685571" cy="31400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529" y="2208276"/>
            <a:ext cx="9372599" cy="30384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299" y="5516498"/>
            <a:ext cx="6590922" cy="60959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2287270" cy="510540"/>
            <a:chOff x="655320" y="983741"/>
            <a:chExt cx="228727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372" y="983742"/>
              <a:ext cx="95630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882" y="983742"/>
              <a:ext cx="1219199" cy="5105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9619" y="1040434"/>
            <a:ext cx="11066780" cy="1805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1.4</a:t>
            </a:r>
            <a:r>
              <a:rPr dirty="0" sz="1800" spc="-4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四大特点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50">
              <a:latin typeface="Microsoft YaHei"/>
              <a:cs typeface="Microsoft YaHei"/>
            </a:endParaRPr>
          </a:p>
          <a:p>
            <a:pPr marL="133350">
              <a:lnSpc>
                <a:spcPct val="100000"/>
              </a:lnSpc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运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行方式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400">
              <a:latin typeface="SimSun"/>
              <a:cs typeface="SimSun"/>
            </a:endParaRPr>
          </a:p>
          <a:p>
            <a:pPr marL="219710" marR="5080">
              <a:lnSpc>
                <a:spcPct val="150000"/>
              </a:lnSpc>
              <a:spcBef>
                <a:spcPts val="960"/>
              </a:spcBef>
            </a:pPr>
            <a:r>
              <a:rPr dirty="0" sz="1400" spc="-10">
                <a:latin typeface="Microsoft YaHei"/>
                <a:cs typeface="Microsoft YaHei"/>
              </a:rPr>
              <a:t>Spark</a:t>
            </a:r>
            <a:r>
              <a:rPr dirty="0" sz="1400" spc="3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支持多种运行方式，包括在</a:t>
            </a:r>
            <a:r>
              <a:rPr dirty="0" sz="1400" spc="3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Hadoop</a:t>
            </a:r>
            <a:r>
              <a:rPr dirty="0" sz="1400" spc="3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和</a:t>
            </a:r>
            <a:r>
              <a:rPr dirty="0" sz="1400" spc="2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Mesos</a:t>
            </a:r>
            <a:r>
              <a:rPr dirty="0" sz="1400" spc="1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上，也支持</a:t>
            </a:r>
            <a:r>
              <a:rPr dirty="0" sz="1400" spc="30">
                <a:latin typeface="Microsoft YaHei"/>
                <a:cs typeface="Microsoft YaHei"/>
              </a:rPr>
              <a:t> </a:t>
            </a:r>
            <a:r>
              <a:rPr dirty="0" sz="1400" spc="-10">
                <a:latin typeface="Microsoft YaHei"/>
                <a:cs typeface="Microsoft YaHei"/>
              </a:rPr>
              <a:t>Standalone</a:t>
            </a:r>
            <a:r>
              <a:rPr dirty="0" sz="1400" spc="-5">
                <a:latin typeface="Microsoft YaHei"/>
                <a:cs typeface="Microsoft YaHei"/>
              </a:rPr>
              <a:t>的独立</a:t>
            </a:r>
            <a:r>
              <a:rPr dirty="0" sz="1400">
                <a:latin typeface="Microsoft YaHei"/>
                <a:cs typeface="Microsoft YaHei"/>
              </a:rPr>
              <a:t>运</a:t>
            </a:r>
            <a:r>
              <a:rPr dirty="0" sz="1400" spc="-5">
                <a:latin typeface="Microsoft YaHei"/>
                <a:cs typeface="Microsoft YaHei"/>
              </a:rPr>
              <a:t>行模</a:t>
            </a:r>
            <a:r>
              <a:rPr dirty="0" sz="1400">
                <a:latin typeface="Microsoft YaHei"/>
                <a:cs typeface="Microsoft YaHei"/>
              </a:rPr>
              <a:t>式</a:t>
            </a:r>
            <a:r>
              <a:rPr dirty="0" sz="1400" spc="-5">
                <a:latin typeface="Microsoft YaHei"/>
                <a:cs typeface="Microsoft YaHei"/>
              </a:rPr>
              <a:t>，同</a:t>
            </a:r>
            <a:r>
              <a:rPr dirty="0" sz="1400">
                <a:latin typeface="Microsoft YaHei"/>
                <a:cs typeface="Microsoft YaHei"/>
              </a:rPr>
              <a:t>时</a:t>
            </a:r>
            <a:r>
              <a:rPr dirty="0" sz="1400" spc="-5">
                <a:latin typeface="Microsoft YaHei"/>
                <a:cs typeface="Microsoft YaHei"/>
              </a:rPr>
              <a:t>也可</a:t>
            </a:r>
            <a:r>
              <a:rPr dirty="0" sz="1400">
                <a:latin typeface="Microsoft YaHei"/>
                <a:cs typeface="Microsoft YaHei"/>
              </a:rPr>
              <a:t>以</a:t>
            </a:r>
            <a:r>
              <a:rPr dirty="0" sz="1400" spc="-5">
                <a:latin typeface="Microsoft YaHei"/>
                <a:cs typeface="Microsoft YaHei"/>
              </a:rPr>
              <a:t>运行</a:t>
            </a:r>
            <a:r>
              <a:rPr dirty="0" sz="1400">
                <a:latin typeface="Microsoft YaHei"/>
                <a:cs typeface="Microsoft YaHei"/>
              </a:rPr>
              <a:t>在</a:t>
            </a:r>
            <a:r>
              <a:rPr dirty="0" sz="1400" spc="-5">
                <a:latin typeface="Microsoft YaHei"/>
                <a:cs typeface="Microsoft YaHei"/>
              </a:rPr>
              <a:t>云Kubernetes（Spark </a:t>
            </a:r>
            <a:r>
              <a:rPr dirty="0" sz="1400" spc="-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2.3开始支持）上。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7419" y="3059574"/>
            <a:ext cx="2504839" cy="237988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21410" y="5885434"/>
            <a:ext cx="7319009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Microsoft YaHei"/>
                <a:cs typeface="Microsoft YaHei"/>
              </a:rPr>
              <a:t>对于数据源而言，Spark</a:t>
            </a:r>
            <a:r>
              <a:rPr dirty="0" sz="1400" spc="2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支持从</a:t>
            </a:r>
            <a:r>
              <a:rPr dirty="0" sz="1400" spc="-15">
                <a:latin typeface="Microsoft YaHei"/>
                <a:cs typeface="Microsoft YaHei"/>
              </a:rPr>
              <a:t>HDFS</a:t>
            </a:r>
            <a:r>
              <a:rPr dirty="0" sz="1400">
                <a:latin typeface="Microsoft YaHei"/>
                <a:cs typeface="Microsoft YaHei"/>
              </a:rPr>
              <a:t>、</a:t>
            </a:r>
            <a:r>
              <a:rPr dirty="0" sz="1400" spc="-5">
                <a:latin typeface="Microsoft YaHei"/>
                <a:cs typeface="Microsoft YaHei"/>
              </a:rPr>
              <a:t>HBase</a:t>
            </a:r>
            <a:r>
              <a:rPr dirty="0" sz="1400">
                <a:latin typeface="Microsoft YaHei"/>
                <a:cs typeface="Microsoft YaHei"/>
              </a:rPr>
              <a:t>、Cassandra</a:t>
            </a:r>
            <a:r>
              <a:rPr dirty="0" sz="1400" spc="3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及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Kafka</a:t>
            </a:r>
            <a:r>
              <a:rPr dirty="0" sz="1400" spc="1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等多种途径获取数据。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54446" y="3221735"/>
            <a:ext cx="3041128" cy="214101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288780" y="4013454"/>
            <a:ext cx="2533650" cy="82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dirty="0" sz="1050" spc="5">
                <a:solidFill>
                  <a:srgbClr val="585858"/>
                </a:solidFill>
                <a:latin typeface="SimSun"/>
                <a:cs typeface="SimSun"/>
              </a:rPr>
              <a:t>、文件</a:t>
            </a:r>
            <a:r>
              <a:rPr dirty="0" sz="1050">
                <a:solidFill>
                  <a:srgbClr val="585858"/>
                </a:solidFill>
                <a:latin typeface="SimSun"/>
                <a:cs typeface="SimSun"/>
              </a:rPr>
              <a:t>系统</a:t>
            </a:r>
            <a:r>
              <a:rPr dirty="0" sz="1050" spc="-5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dirty="0" sz="1050" spc="-1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lFS</a:t>
            </a:r>
            <a:r>
              <a:rPr dirty="0" sz="1050" spc="5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FS</a:t>
            </a:r>
            <a:r>
              <a:rPr dirty="0" sz="1050" spc="5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ive</a:t>
            </a:r>
            <a:r>
              <a:rPr dirty="0" sz="1050" spc="5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xt</a:t>
            </a:r>
            <a:r>
              <a:rPr dirty="0" sz="1050">
                <a:solidFill>
                  <a:srgbClr val="FF0000"/>
                </a:solidFill>
                <a:latin typeface="SimSun"/>
                <a:cs typeface="SimSun"/>
              </a:rPr>
              <a:t>、  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parquet</a:t>
            </a:r>
            <a:r>
              <a:rPr dirty="0" sz="1050" spc="5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orc</a:t>
            </a:r>
            <a:r>
              <a:rPr dirty="0" sz="1050" spc="5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dirty="0" sz="1050" spc="-10">
                <a:solidFill>
                  <a:srgbClr val="FF0000"/>
                </a:solidFill>
                <a:latin typeface="Calibri"/>
                <a:cs typeface="Calibri"/>
              </a:rPr>
              <a:t>json</a:t>
            </a:r>
            <a:r>
              <a:rPr dirty="0" sz="105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csv</a:t>
            </a:r>
            <a:endParaRPr sz="1050">
              <a:latin typeface="Calibri"/>
              <a:cs typeface="Calibri"/>
            </a:endParaRPr>
          </a:p>
          <a:p>
            <a:pPr marL="12700" marR="108585" indent="-635">
              <a:lnSpc>
                <a:spcPct val="100000"/>
              </a:lnSpc>
            </a:pP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ii</a:t>
            </a:r>
            <a:r>
              <a:rPr dirty="0" sz="1050" spc="5">
                <a:solidFill>
                  <a:srgbClr val="585858"/>
                </a:solidFill>
                <a:latin typeface="SimSun"/>
                <a:cs typeface="SimSun"/>
              </a:rPr>
              <a:t>、数</a:t>
            </a:r>
            <a:r>
              <a:rPr dirty="0" sz="1050">
                <a:solidFill>
                  <a:srgbClr val="585858"/>
                </a:solidFill>
                <a:latin typeface="SimSun"/>
                <a:cs typeface="SimSun"/>
              </a:rPr>
              <a:t>据库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D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M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dirty="0" sz="1050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050" spc="-285">
                <a:solidFill>
                  <a:srgbClr val="585858"/>
                </a:solidFill>
                <a:latin typeface="SimSun"/>
                <a:cs typeface="SimSun"/>
              </a:rPr>
              <a:t> 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ys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dirty="0" sz="1050" spc="5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acl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1050" spc="5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ss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ql 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iii</a:t>
            </a:r>
            <a:r>
              <a:rPr dirty="0" sz="1050" spc="5">
                <a:solidFill>
                  <a:srgbClr val="585858"/>
                </a:solidFill>
                <a:latin typeface="SimSun"/>
                <a:cs typeface="SimSun"/>
              </a:rPr>
              <a:t>、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NOSQL</a:t>
            </a:r>
            <a:r>
              <a:rPr dirty="0" sz="1050" spc="5">
                <a:solidFill>
                  <a:srgbClr val="585858"/>
                </a:solidFill>
                <a:latin typeface="SimSun"/>
                <a:cs typeface="SimSun"/>
              </a:rPr>
              <a:t>数据</a:t>
            </a:r>
            <a:r>
              <a:rPr dirty="0" sz="1050">
                <a:solidFill>
                  <a:srgbClr val="585858"/>
                </a:solidFill>
                <a:latin typeface="SimSun"/>
                <a:cs typeface="SimSun"/>
              </a:rPr>
              <a:t>库</a:t>
            </a:r>
            <a:r>
              <a:rPr dirty="0" sz="1050" spc="-5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HBase</a:t>
            </a:r>
            <a:r>
              <a:rPr dirty="0" sz="1050" spc="5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r>
              <a:rPr dirty="0" sz="1050" spc="5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Redis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iv</a:t>
            </a:r>
            <a:r>
              <a:rPr dirty="0" sz="1050" spc="5">
                <a:solidFill>
                  <a:srgbClr val="585858"/>
                </a:solidFill>
                <a:latin typeface="SimSun"/>
                <a:cs typeface="SimSun"/>
              </a:rPr>
              <a:t>、消息</a:t>
            </a:r>
            <a:r>
              <a:rPr dirty="0" sz="1050">
                <a:solidFill>
                  <a:srgbClr val="585858"/>
                </a:solidFill>
                <a:latin typeface="SimSun"/>
                <a:cs typeface="SimSun"/>
              </a:rPr>
              <a:t>对象</a:t>
            </a:r>
            <a:r>
              <a:rPr dirty="0" sz="1050" spc="-5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Kafka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553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CheckPoint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16" y="1495800"/>
            <a:ext cx="3219449" cy="2457078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553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CheckPoint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491" y="2011298"/>
            <a:ext cx="9486899" cy="38861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694" y="5964173"/>
            <a:ext cx="5972174" cy="2190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8288" y="1394497"/>
            <a:ext cx="2647578" cy="314631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553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CheckPoint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044" y="3890404"/>
            <a:ext cx="9715120" cy="176247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3" y="1424185"/>
            <a:ext cx="7229098" cy="186727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553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CheckPoint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570" y="1420748"/>
            <a:ext cx="9725024" cy="31622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403729"/>
            <a:ext cx="551434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1.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Cache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Checkpoint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区别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200000"/>
              </a:lnSpc>
              <a:spcBef>
                <a:spcPts val="480"/>
              </a:spcBef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Cache是轻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量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化保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存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0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可存储在内存和硬盘,</a:t>
            </a:r>
            <a:r>
              <a:rPr dirty="0" sz="10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是分散存储,</a:t>
            </a:r>
            <a:r>
              <a:rPr dirty="0" sz="10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设计上数据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不安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全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的(保留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RDD </a:t>
            </a:r>
            <a:r>
              <a:rPr dirty="0" sz="1000" spc="-28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血缘关系)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501016"/>
            <a:ext cx="559689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CheckPoint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是重量级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保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存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数据, 是集中存储, 只能存储在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硬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(HDFS)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上,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设计上是安全的(不保留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6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血缘关系)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220336"/>
            <a:ext cx="5502275" cy="970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2.</a:t>
            </a:r>
            <a:r>
              <a:rPr dirty="0" sz="1600" spc="-2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Cache</a:t>
            </a:r>
            <a:r>
              <a:rPr dirty="0" sz="1600" spc="-1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和</a:t>
            </a:r>
            <a:r>
              <a:rPr dirty="0" sz="1600" spc="-15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CheckPoint</a:t>
            </a:r>
            <a:r>
              <a:rPr dirty="0" sz="1600">
                <a:latin typeface="Microsoft YaHei"/>
                <a:cs typeface="Microsoft YaHei"/>
              </a:rPr>
              <a:t>的性能对比?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000">
                <a:latin typeface="Microsoft YaHei"/>
                <a:cs typeface="Microsoft YaHei"/>
              </a:rPr>
              <a:t>Cache性能</a:t>
            </a:r>
            <a:r>
              <a:rPr dirty="0" sz="1000" spc="-10">
                <a:latin typeface="Microsoft YaHei"/>
                <a:cs typeface="Microsoft YaHei"/>
              </a:rPr>
              <a:t>更</a:t>
            </a:r>
            <a:r>
              <a:rPr dirty="0" sz="1000">
                <a:latin typeface="Microsoft YaHei"/>
                <a:cs typeface="Microsoft YaHei"/>
              </a:rPr>
              <a:t>好,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因为是分散存储,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各个</a:t>
            </a:r>
            <a:r>
              <a:rPr dirty="0" sz="1000" spc="-5">
                <a:latin typeface="Microsoft YaHei"/>
                <a:cs typeface="Microsoft YaHei"/>
              </a:rPr>
              <a:t>Executor</a:t>
            </a:r>
            <a:r>
              <a:rPr dirty="0" sz="1000">
                <a:latin typeface="Microsoft YaHei"/>
                <a:cs typeface="Microsoft YaHei"/>
              </a:rPr>
              <a:t>并行执行,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效率高,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可以保存到内存中(占内</a:t>
            </a:r>
            <a:r>
              <a:rPr dirty="0" sz="1000" spc="-10">
                <a:latin typeface="Microsoft YaHei"/>
                <a:cs typeface="Microsoft YaHei"/>
              </a:rPr>
              <a:t>存</a:t>
            </a:r>
            <a:r>
              <a:rPr dirty="0" sz="1000" spc="-5">
                <a:latin typeface="Microsoft YaHei"/>
                <a:cs typeface="Microsoft YaHei"/>
              </a:rPr>
              <a:t>),</a:t>
            </a:r>
            <a:r>
              <a:rPr dirty="0" sz="1000">
                <a:latin typeface="Microsoft YaHei"/>
                <a:cs typeface="Microsoft YaHei"/>
              </a:rPr>
              <a:t>更快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Microsoft YaHei"/>
                <a:cs typeface="Microsoft YaHei"/>
              </a:rPr>
              <a:t>CheckPoint</a:t>
            </a:r>
            <a:r>
              <a:rPr dirty="0" sz="1000">
                <a:latin typeface="Microsoft YaHei"/>
                <a:cs typeface="Microsoft YaHei"/>
              </a:rPr>
              <a:t>比较慢,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因为是集中存储,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涉及到网络</a:t>
            </a:r>
            <a:r>
              <a:rPr dirty="0" sz="1000" spc="-5">
                <a:latin typeface="Microsoft YaHei"/>
                <a:cs typeface="Microsoft YaHei"/>
              </a:rPr>
              <a:t>IO, </a:t>
            </a:r>
            <a:r>
              <a:rPr dirty="0" sz="1000">
                <a:latin typeface="Microsoft YaHei"/>
                <a:cs typeface="Microsoft YaHei"/>
              </a:rPr>
              <a:t>但是存储到</a:t>
            </a:r>
            <a:r>
              <a:rPr dirty="0" sz="1000" spc="-5">
                <a:latin typeface="Microsoft YaHei"/>
                <a:cs typeface="Microsoft YaHei"/>
              </a:rPr>
              <a:t>HDFS</a:t>
            </a:r>
            <a:r>
              <a:rPr dirty="0" sz="1000">
                <a:latin typeface="Microsoft YaHei"/>
                <a:cs typeface="Microsoft YaHei"/>
              </a:rPr>
              <a:t>上更加安全(多副本)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0208" y="2668715"/>
            <a:ext cx="393382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181735" algn="l"/>
              </a:tabLst>
            </a:pPr>
            <a:r>
              <a:rPr dirty="0" baseline="-8101" sz="3600" b="1">
                <a:solidFill>
                  <a:srgbClr val="FFFFFF"/>
                </a:solidFill>
                <a:latin typeface="Microsoft YaHei"/>
                <a:cs typeface="Microsoft YaHei"/>
              </a:rPr>
              <a:t>第四章	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3200" spc="-6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3200" spc="-10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案例练习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80634" y="2691288"/>
            <a:ext cx="2702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4.1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搜索引擎日志分析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0634" y="3294792"/>
            <a:ext cx="2757170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4.2</a:t>
            </a:r>
            <a:r>
              <a:rPr dirty="0" sz="1800" spc="-4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提交到集群运行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4.3</a:t>
            </a:r>
            <a:r>
              <a:rPr dirty="0" sz="1800" spc="-7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作业</a:t>
            </a:r>
            <a:r>
              <a:rPr dirty="0" sz="1800" spc="-5">
                <a:latin typeface="Microsoft YaHei"/>
                <a:cs typeface="Microsoft YaHei"/>
              </a:rPr>
              <a:t>:</a:t>
            </a:r>
            <a:r>
              <a:rPr dirty="0" sz="1800">
                <a:latin typeface="Microsoft YaHei"/>
                <a:cs typeface="Microsoft YaHei"/>
              </a:rPr>
              <a:t>网站日志分析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519" y="1505265"/>
            <a:ext cx="8981696" cy="17121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35965" y="1040434"/>
            <a:ext cx="4301490" cy="988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搜索引擎日志分析案例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  <a:hlinkClick r:id="rId3"/>
              </a:rPr>
              <a:t>http://www.sogou.com/labs/resource/q.php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9995" y="2260854"/>
            <a:ext cx="9715499" cy="1514103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72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搜索引擎日志分析案例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20684" y="1397508"/>
            <a:ext cx="7981950" cy="4686300"/>
            <a:chOff x="820684" y="1397508"/>
            <a:chExt cx="7981950" cy="46863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684" y="1397508"/>
              <a:ext cx="7981558" cy="46862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5521" y="2632710"/>
              <a:ext cx="443483" cy="195071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72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搜索引擎日志分析案例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341" y="1442450"/>
            <a:ext cx="5867399" cy="12855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486" y="3153536"/>
            <a:ext cx="5267324" cy="10572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7538" y="1434466"/>
            <a:ext cx="4820014" cy="448663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2913380" cy="510540"/>
            <a:chOff x="655320" y="983741"/>
            <a:chExt cx="291338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57988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2" y="983741"/>
              <a:ext cx="1025651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2223" y="983742"/>
              <a:ext cx="121919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6624" y="983741"/>
              <a:ext cx="404621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6446" y="983742"/>
              <a:ext cx="761999" cy="51053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89619" y="1040434"/>
            <a:ext cx="11060430" cy="815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1.5</a:t>
            </a:r>
            <a:r>
              <a:rPr dirty="0" sz="1800" spc="-3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spc="-15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框架模块-了解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50">
              <a:latin typeface="Microsoft YaHei"/>
              <a:cs typeface="Microsoft YaHei"/>
            </a:endParaRPr>
          </a:p>
          <a:p>
            <a:pPr marL="252095">
              <a:lnSpc>
                <a:spcPct val="100000"/>
              </a:lnSpc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整个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框架模块包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含：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Core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、</a:t>
            </a:r>
            <a:r>
              <a:rPr dirty="0" sz="1400" spc="-370">
                <a:solidFill>
                  <a:srgbClr val="585858"/>
                </a:solidFill>
                <a:latin typeface="SimSun"/>
                <a:cs typeface="SimSun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SQL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、</a:t>
            </a:r>
            <a:r>
              <a:rPr dirty="0" sz="1400" spc="-385">
                <a:solidFill>
                  <a:srgbClr val="585858"/>
                </a:solidFill>
                <a:latin typeface="SimSun"/>
                <a:cs typeface="SimSun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Streaming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、</a:t>
            </a:r>
            <a:r>
              <a:rPr dirty="0" sz="1400" spc="-355">
                <a:solidFill>
                  <a:srgbClr val="585858"/>
                </a:solidFill>
                <a:latin typeface="SimSun"/>
                <a:cs typeface="SimSun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GraphX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、</a:t>
            </a:r>
            <a:r>
              <a:rPr dirty="0" sz="1400" spc="-355">
                <a:solidFill>
                  <a:srgbClr val="585858"/>
                </a:solidFill>
                <a:latin typeface="SimSun"/>
                <a:cs typeface="SimSun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MLlib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，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而后四项的能力都是建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立在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核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心引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擎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之上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0328" y="3955448"/>
            <a:ext cx="10899775" cy="2372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50495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 spc="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Core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的核心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，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核心功能均由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Core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模块提供，是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运行的基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础。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Core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以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RDD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为数据抽象，提供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Python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、</a:t>
            </a:r>
            <a:r>
              <a:rPr dirty="0" sz="1400" spc="-15">
                <a:solidFill>
                  <a:srgbClr val="585858"/>
                </a:solidFill>
                <a:latin typeface="Calibri"/>
                <a:cs typeface="Calibri"/>
              </a:rPr>
              <a:t>Java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、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Scala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、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语言的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API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，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可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以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编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程进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行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海量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离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线数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据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批处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理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计算。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SimSun"/>
              <a:cs typeface="SimSun"/>
            </a:endParaRPr>
          </a:p>
          <a:p>
            <a:pPr marL="12700" marR="5080" indent="-635">
              <a:lnSpc>
                <a:spcPct val="100000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SparkSQL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基于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SparkCore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之上，提供结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构化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数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据的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处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理模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块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。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SparkSQL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支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持以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SQL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语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言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对数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据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进行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处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理，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SparkSQL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本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身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针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对离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线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计算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场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景。同 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时基于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SparkSQL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，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提供了</a:t>
            </a:r>
            <a:r>
              <a:rPr dirty="0" sz="1400" spc="-10" b="1">
                <a:solidFill>
                  <a:srgbClr val="585858"/>
                </a:solidFill>
                <a:latin typeface="Calibri"/>
                <a:cs typeface="Calibri"/>
              </a:rPr>
              <a:t>StructuredStreaming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模块，可以以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SparkSQL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为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基础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，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进行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数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据的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流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式计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算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。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SparkStreaming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以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SparkCore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为基础，提供数据的流式计算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功能。</a:t>
            </a:r>
            <a:endParaRPr sz="1400">
              <a:latin typeface="SimSun"/>
              <a:cs typeface="SimSun"/>
            </a:endParaRPr>
          </a:p>
          <a:p>
            <a:pPr marL="12700" marR="69215" indent="-635">
              <a:lnSpc>
                <a:spcPct val="200000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MLlib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以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SparkCore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为基础，进行机器学习计算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，内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置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了大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量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的机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器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学习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库和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API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算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法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等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。方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便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用户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以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分布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式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计算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的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模式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进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行机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器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学习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计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算。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GraphX</a:t>
            </a:r>
            <a:r>
              <a:rPr dirty="0" sz="1400" spc="-10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以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SparkCore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为基础，进行图计算，提供了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大量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的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图计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算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API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，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方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便用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于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以分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布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式计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算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模式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进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行图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计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算。</a:t>
            </a:r>
            <a:endParaRPr sz="1400">
              <a:latin typeface="SimSun"/>
              <a:cs typeface="SimSu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68673" y="1849373"/>
            <a:ext cx="4235183" cy="2166365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431031"/>
            <a:ext cx="12197080" cy="5431790"/>
            <a:chOff x="-4762" y="1431031"/>
            <a:chExt cx="12197080" cy="543179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111" y="1431031"/>
              <a:ext cx="5152634" cy="52097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4985" y="2089403"/>
              <a:ext cx="5190743" cy="404774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89619" y="1040434"/>
            <a:ext cx="272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搜索引擎日志分析案例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72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搜索引擎日志分析案例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945" y="1359408"/>
            <a:ext cx="5581649" cy="376247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1196" y="1359408"/>
            <a:ext cx="5581649" cy="252459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042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提交到集群运行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1696605"/>
            <a:ext cx="9725012" cy="179068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042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提交到集群运行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812" y="1314450"/>
            <a:ext cx="9267443" cy="524179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05290" y="2080460"/>
            <a:ext cx="3789679" cy="2764790"/>
            <a:chOff x="905290" y="2080460"/>
            <a:chExt cx="3789679" cy="2764790"/>
          </a:xfrm>
        </p:grpSpPr>
        <p:sp>
          <p:nvSpPr>
            <p:cNvPr id="15" name="object 15"/>
            <p:cNvSpPr/>
            <p:nvPr/>
          </p:nvSpPr>
          <p:spPr>
            <a:xfrm>
              <a:off x="3370480" y="2895799"/>
              <a:ext cx="1324610" cy="1324610"/>
            </a:xfrm>
            <a:custGeom>
              <a:avLst/>
              <a:gdLst/>
              <a:ahLst/>
              <a:cxnLst/>
              <a:rect l="l" t="t" r="r" b="b"/>
              <a:pathLst>
                <a:path w="1324610" h="1324610">
                  <a:moveTo>
                    <a:pt x="662114" y="0"/>
                  </a:moveTo>
                  <a:lnTo>
                    <a:pt x="0" y="662114"/>
                  </a:lnTo>
                  <a:lnTo>
                    <a:pt x="662114" y="1324229"/>
                  </a:lnTo>
                  <a:lnTo>
                    <a:pt x="1324228" y="662114"/>
                  </a:lnTo>
                  <a:lnTo>
                    <a:pt x="662114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77821" y="3899614"/>
              <a:ext cx="909955" cy="909955"/>
            </a:xfrm>
            <a:custGeom>
              <a:avLst/>
              <a:gdLst/>
              <a:ahLst/>
              <a:cxnLst/>
              <a:rect l="l" t="t" r="r" b="b"/>
              <a:pathLst>
                <a:path w="909954" h="909954">
                  <a:moveTo>
                    <a:pt x="454774" y="0"/>
                  </a:moveTo>
                  <a:lnTo>
                    <a:pt x="909548" y="454774"/>
                  </a:lnTo>
                  <a:lnTo>
                    <a:pt x="454774" y="909548"/>
                  </a:lnTo>
                  <a:lnTo>
                    <a:pt x="0" y="454774"/>
                  </a:lnTo>
                  <a:lnTo>
                    <a:pt x="454774" y="0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50417" y="2095140"/>
              <a:ext cx="311150" cy="311150"/>
            </a:xfrm>
            <a:custGeom>
              <a:avLst/>
              <a:gdLst/>
              <a:ahLst/>
              <a:cxnLst/>
              <a:rect l="l" t="t" r="r" b="b"/>
              <a:pathLst>
                <a:path w="311150" h="311150">
                  <a:moveTo>
                    <a:pt x="155308" y="0"/>
                  </a:moveTo>
                  <a:lnTo>
                    <a:pt x="0" y="155308"/>
                  </a:lnTo>
                  <a:lnTo>
                    <a:pt x="155308" y="310616"/>
                  </a:lnTo>
                  <a:lnTo>
                    <a:pt x="310616" y="155308"/>
                  </a:lnTo>
                  <a:lnTo>
                    <a:pt x="155308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56839" y="4145396"/>
              <a:ext cx="699770" cy="699770"/>
            </a:xfrm>
            <a:custGeom>
              <a:avLst/>
              <a:gdLst/>
              <a:ahLst/>
              <a:cxnLst/>
              <a:rect l="l" t="t" r="r" b="b"/>
              <a:pathLst>
                <a:path w="699769" h="699770">
                  <a:moveTo>
                    <a:pt x="349846" y="0"/>
                  </a:moveTo>
                  <a:lnTo>
                    <a:pt x="0" y="349846"/>
                  </a:lnTo>
                  <a:lnTo>
                    <a:pt x="349846" y="699681"/>
                  </a:lnTo>
                  <a:lnTo>
                    <a:pt x="699693" y="349846"/>
                  </a:lnTo>
                  <a:lnTo>
                    <a:pt x="349846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11640" y="2086810"/>
              <a:ext cx="511809" cy="511809"/>
            </a:xfrm>
            <a:custGeom>
              <a:avLst/>
              <a:gdLst/>
              <a:ahLst/>
              <a:cxnLst/>
              <a:rect l="l" t="t" r="r" b="b"/>
              <a:pathLst>
                <a:path w="511809" h="511810">
                  <a:moveTo>
                    <a:pt x="255727" y="0"/>
                  </a:moveTo>
                  <a:lnTo>
                    <a:pt x="511454" y="255727"/>
                  </a:lnTo>
                  <a:lnTo>
                    <a:pt x="255727" y="511454"/>
                  </a:lnTo>
                  <a:lnTo>
                    <a:pt x="0" y="255727"/>
                  </a:lnTo>
                  <a:lnTo>
                    <a:pt x="255727" y="0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36893" y="2158992"/>
              <a:ext cx="2586355" cy="2586355"/>
            </a:xfrm>
            <a:custGeom>
              <a:avLst/>
              <a:gdLst/>
              <a:ahLst/>
              <a:cxnLst/>
              <a:rect l="l" t="t" r="r" b="b"/>
              <a:pathLst>
                <a:path w="2586354" h="2586354">
                  <a:moveTo>
                    <a:pt x="1293152" y="0"/>
                  </a:moveTo>
                  <a:lnTo>
                    <a:pt x="0" y="1293152"/>
                  </a:lnTo>
                  <a:lnTo>
                    <a:pt x="1293152" y="2586316"/>
                  </a:lnTo>
                  <a:lnTo>
                    <a:pt x="2586304" y="1293152"/>
                  </a:lnTo>
                  <a:lnTo>
                    <a:pt x="129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36893" y="2158992"/>
              <a:ext cx="2586355" cy="2586355"/>
            </a:xfrm>
            <a:custGeom>
              <a:avLst/>
              <a:gdLst/>
              <a:ahLst/>
              <a:cxnLst/>
              <a:rect l="l" t="t" r="r" b="b"/>
              <a:pathLst>
                <a:path w="2586354" h="2586354">
                  <a:moveTo>
                    <a:pt x="1293152" y="0"/>
                  </a:moveTo>
                  <a:lnTo>
                    <a:pt x="2586304" y="1293152"/>
                  </a:lnTo>
                  <a:lnTo>
                    <a:pt x="1293152" y="2586316"/>
                  </a:lnTo>
                  <a:lnTo>
                    <a:pt x="0" y="1293152"/>
                  </a:lnTo>
                  <a:lnTo>
                    <a:pt x="1293152" y="0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251810" y="2874167"/>
            <a:ext cx="939800" cy="10680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>
                <a:latin typeface="Microsoft YaHei"/>
                <a:cs typeface="Microsoft YaHei"/>
              </a:rPr>
              <a:t>今日 作业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18818" y="2411835"/>
            <a:ext cx="373380" cy="373380"/>
          </a:xfrm>
          <a:custGeom>
            <a:avLst/>
            <a:gdLst/>
            <a:ahLst/>
            <a:cxnLst/>
            <a:rect l="l" t="t" r="r" b="b"/>
            <a:pathLst>
              <a:path w="373379" h="373380">
                <a:moveTo>
                  <a:pt x="186436" y="0"/>
                </a:moveTo>
                <a:lnTo>
                  <a:pt x="0" y="186436"/>
                </a:lnTo>
                <a:lnTo>
                  <a:pt x="186436" y="372872"/>
                </a:lnTo>
                <a:lnTo>
                  <a:pt x="372872" y="186436"/>
                </a:lnTo>
                <a:lnTo>
                  <a:pt x="186436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228728" y="1526540"/>
            <a:ext cx="5558790" cy="976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YaHei"/>
                <a:cs typeface="Microsoft YaHei"/>
              </a:rPr>
              <a:t>在新闻类网站中，经常要衡量一条网络新闻的页面访问量，最常见的就是</a:t>
            </a:r>
            <a:r>
              <a:rPr dirty="0" sz="1200" spc="-5">
                <a:latin typeface="Microsoft YaHei"/>
                <a:cs typeface="Microsoft YaHei"/>
              </a:rPr>
              <a:t>u</a:t>
            </a:r>
            <a:r>
              <a:rPr dirty="0" sz="1200">
                <a:latin typeface="Microsoft YaHei"/>
                <a:cs typeface="Microsoft YaHei"/>
              </a:rPr>
              <a:t>v和pv，</a:t>
            </a:r>
            <a:endParaRPr sz="1200">
              <a:latin typeface="Microsoft YaHei"/>
              <a:cs typeface="Microsoft YaHei"/>
            </a:endParaRPr>
          </a:p>
          <a:p>
            <a:pPr marL="12700" marR="744855">
              <a:lnSpc>
                <a:spcPts val="3170"/>
              </a:lnSpc>
            </a:pPr>
            <a:r>
              <a:rPr dirty="0" sz="1200">
                <a:latin typeface="Microsoft YaHei"/>
                <a:cs typeface="Microsoft YaHei"/>
              </a:rPr>
              <a:t>如果在所有新闻中找到访问最多的前几条新闻，</a:t>
            </a:r>
            <a:r>
              <a:rPr dirty="0" sz="1200" spc="-10">
                <a:latin typeface="Microsoft YaHei"/>
                <a:cs typeface="Microsoft YaHei"/>
              </a:rPr>
              <a:t>t</a:t>
            </a:r>
            <a:r>
              <a:rPr dirty="0" sz="1200" spc="-5">
                <a:latin typeface="Microsoft YaHei"/>
                <a:cs typeface="Microsoft YaHei"/>
              </a:rPr>
              <a:t>o</a:t>
            </a:r>
            <a:r>
              <a:rPr dirty="0" sz="1200">
                <a:latin typeface="Microsoft YaHei"/>
                <a:cs typeface="Microsoft YaHei"/>
              </a:rPr>
              <a:t>pN是最常见的指标。 </a:t>
            </a:r>
            <a:r>
              <a:rPr dirty="0" sz="1200">
                <a:latin typeface="Microsoft YaHei"/>
                <a:cs typeface="Microsoft YaHei"/>
              </a:rPr>
              <a:t>在课程资料中有一份数据:</a:t>
            </a:r>
            <a:r>
              <a:rPr dirty="0" sz="1200" spc="-15">
                <a:latin typeface="Microsoft YaHei"/>
                <a:cs typeface="Microsoft YaHei"/>
              </a:rPr>
              <a:t> </a:t>
            </a:r>
            <a:r>
              <a:rPr dirty="0" sz="1200" spc="-10">
                <a:latin typeface="Microsoft YaHei"/>
                <a:cs typeface="Microsoft YaHei"/>
              </a:rPr>
              <a:t>apache.log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28728" y="4708652"/>
            <a:ext cx="2672715" cy="1818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YaHei"/>
                <a:cs typeface="Microsoft YaHei"/>
              </a:rPr>
              <a:t>同学们基于此文件,</a:t>
            </a:r>
            <a:r>
              <a:rPr dirty="0" sz="1200" spc="-10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完成: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900">
              <a:latin typeface="Microsoft YaHei"/>
              <a:cs typeface="Microsoft YaHei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dirty="0" sz="1200">
                <a:latin typeface="Microsoft YaHei"/>
                <a:cs typeface="Microsoft YaHei"/>
              </a:rPr>
              <a:t>计算当前网站访问的</a:t>
            </a:r>
            <a:r>
              <a:rPr dirty="0" sz="1200" spc="-10">
                <a:latin typeface="Microsoft YaHei"/>
                <a:cs typeface="Microsoft YaHei"/>
              </a:rPr>
              <a:t> </a:t>
            </a:r>
            <a:r>
              <a:rPr dirty="0" sz="1200" spc="-5">
                <a:latin typeface="Microsoft YaHei"/>
                <a:cs typeface="Microsoft YaHei"/>
              </a:rPr>
              <a:t>PV</a:t>
            </a:r>
            <a:r>
              <a:rPr dirty="0" sz="1200">
                <a:latin typeface="Microsoft YaHei"/>
                <a:cs typeface="Microsoft YaHei"/>
              </a:rPr>
              <a:t>(被访问次数)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Font typeface="Arial MT"/>
              <a:buChar char="•"/>
            </a:pPr>
            <a:endParaRPr sz="900">
              <a:latin typeface="Microsoft YaHei"/>
              <a:cs typeface="Microsoft YaHei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dirty="0" sz="1200">
                <a:latin typeface="Microsoft YaHei"/>
                <a:cs typeface="Microsoft YaHei"/>
              </a:rPr>
              <a:t>当前访问的</a:t>
            </a:r>
            <a:r>
              <a:rPr dirty="0" sz="1200" spc="-60">
                <a:latin typeface="Microsoft YaHei"/>
                <a:cs typeface="Microsoft YaHei"/>
              </a:rPr>
              <a:t> </a:t>
            </a:r>
            <a:r>
              <a:rPr dirty="0" sz="1200" spc="-5">
                <a:latin typeface="Microsoft YaHei"/>
                <a:cs typeface="Microsoft YaHei"/>
              </a:rPr>
              <a:t>UV</a:t>
            </a:r>
            <a:r>
              <a:rPr dirty="0" sz="1200" spc="-45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(访问的用户数)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 MT"/>
              <a:buChar char="•"/>
            </a:pPr>
            <a:endParaRPr sz="900">
              <a:latin typeface="Microsoft YaHei"/>
              <a:cs typeface="Microsoft YaHei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dirty="0" sz="1200">
                <a:latin typeface="Microsoft YaHei"/>
                <a:cs typeface="Microsoft YaHei"/>
              </a:rPr>
              <a:t>有哪些I</a:t>
            </a:r>
            <a:r>
              <a:rPr dirty="0" sz="1200" spc="-5">
                <a:latin typeface="Microsoft YaHei"/>
                <a:cs typeface="Microsoft YaHei"/>
              </a:rPr>
              <a:t>P</a:t>
            </a:r>
            <a:r>
              <a:rPr dirty="0" sz="1200">
                <a:latin typeface="Microsoft YaHei"/>
                <a:cs typeface="Microsoft YaHei"/>
              </a:rPr>
              <a:t>访问了本网站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 MT"/>
              <a:buChar char="•"/>
            </a:pPr>
            <a:endParaRPr sz="900">
              <a:latin typeface="Microsoft YaHei"/>
              <a:cs typeface="Microsoft YaHei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dirty="0" sz="1200">
                <a:latin typeface="Microsoft YaHei"/>
                <a:cs typeface="Microsoft YaHei"/>
              </a:rPr>
              <a:t>哪个页面的访问量最高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3520" y="2566431"/>
            <a:ext cx="5633465" cy="206881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135505"/>
            <a:ext cx="244729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1.</a:t>
            </a:r>
            <a:r>
              <a:rPr dirty="0" sz="1600" spc="40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案例中使用的分词库是?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000" spc="-5">
                <a:latin typeface="Microsoft YaHei"/>
                <a:cs typeface="Microsoft YaHei"/>
              </a:rPr>
              <a:t>jieba</a:t>
            </a:r>
            <a:r>
              <a:rPr dirty="0" sz="1000">
                <a:latin typeface="Microsoft YaHei"/>
                <a:cs typeface="Microsoft YaHei"/>
              </a:rPr>
              <a:t>库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196" y="3007232"/>
            <a:ext cx="552132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2.</a:t>
            </a:r>
            <a:r>
              <a:rPr dirty="0" sz="1600" spc="-3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为什么要在全部的服务</a:t>
            </a:r>
            <a:r>
              <a:rPr dirty="0" sz="1600" spc="-10">
                <a:latin typeface="Microsoft YaHei"/>
                <a:cs typeface="Microsoft YaHei"/>
              </a:rPr>
              <a:t>器</a:t>
            </a:r>
            <a:r>
              <a:rPr dirty="0" sz="1600">
                <a:latin typeface="Microsoft YaHei"/>
                <a:cs typeface="Microsoft YaHei"/>
              </a:rPr>
              <a:t>安装</a:t>
            </a:r>
            <a:r>
              <a:rPr dirty="0" sz="1600" spc="-10">
                <a:latin typeface="Microsoft YaHei"/>
                <a:cs typeface="Microsoft YaHei"/>
              </a:rPr>
              <a:t>jieba</a:t>
            </a:r>
            <a:r>
              <a:rPr dirty="0" sz="1600">
                <a:latin typeface="Microsoft YaHei"/>
                <a:cs typeface="Microsoft YaHei"/>
              </a:rPr>
              <a:t>库?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200000"/>
              </a:lnSpc>
              <a:spcBef>
                <a:spcPts val="480"/>
              </a:spcBef>
            </a:pPr>
            <a:r>
              <a:rPr dirty="0" sz="1000">
                <a:latin typeface="Microsoft YaHei"/>
                <a:cs typeface="Microsoft YaHei"/>
              </a:rPr>
              <a:t>因为</a:t>
            </a:r>
            <a:r>
              <a:rPr dirty="0" sz="1000" spc="-5">
                <a:latin typeface="Microsoft YaHei"/>
                <a:cs typeface="Microsoft YaHei"/>
              </a:rPr>
              <a:t>YARN</a:t>
            </a:r>
            <a:r>
              <a:rPr dirty="0" sz="1000" spc="-10">
                <a:latin typeface="Microsoft YaHei"/>
                <a:cs typeface="Microsoft YaHei"/>
              </a:rPr>
              <a:t>是</a:t>
            </a:r>
            <a:r>
              <a:rPr dirty="0" sz="1000">
                <a:latin typeface="Microsoft YaHei"/>
                <a:cs typeface="Microsoft YaHei"/>
              </a:rPr>
              <a:t>集群</a:t>
            </a:r>
            <a:r>
              <a:rPr dirty="0" sz="1000" spc="-10">
                <a:latin typeface="Microsoft YaHei"/>
                <a:cs typeface="Microsoft YaHei"/>
              </a:rPr>
              <a:t>运</a:t>
            </a:r>
            <a:r>
              <a:rPr dirty="0" sz="1000">
                <a:latin typeface="Microsoft YaHei"/>
                <a:cs typeface="Microsoft YaHei"/>
              </a:rPr>
              <a:t>行,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Executor</a:t>
            </a:r>
            <a:r>
              <a:rPr dirty="0" sz="1000">
                <a:latin typeface="Microsoft YaHei"/>
                <a:cs typeface="Microsoft YaHei"/>
              </a:rPr>
              <a:t>可以在所有</a:t>
            </a:r>
            <a:r>
              <a:rPr dirty="0" sz="1000" spc="-10">
                <a:latin typeface="Microsoft YaHei"/>
                <a:cs typeface="Microsoft YaHei"/>
              </a:rPr>
              <a:t>服</a:t>
            </a:r>
            <a:r>
              <a:rPr dirty="0" sz="1000">
                <a:latin typeface="Microsoft YaHei"/>
                <a:cs typeface="Microsoft YaHei"/>
              </a:rPr>
              <a:t>务器</a:t>
            </a:r>
            <a:r>
              <a:rPr dirty="0" sz="1000" spc="-10">
                <a:latin typeface="Microsoft YaHei"/>
                <a:cs typeface="Microsoft YaHei"/>
              </a:rPr>
              <a:t>上</a:t>
            </a:r>
            <a:r>
              <a:rPr dirty="0" sz="1000">
                <a:latin typeface="Microsoft YaHei"/>
                <a:cs typeface="Microsoft YaHei"/>
              </a:rPr>
              <a:t>执行, 所以每个服</a:t>
            </a:r>
            <a:r>
              <a:rPr dirty="0" sz="1000" spc="-10">
                <a:latin typeface="Microsoft YaHei"/>
                <a:cs typeface="Microsoft YaHei"/>
              </a:rPr>
              <a:t>务</a:t>
            </a:r>
            <a:r>
              <a:rPr dirty="0" sz="1000">
                <a:latin typeface="Microsoft YaHei"/>
                <a:cs typeface="Microsoft YaHei"/>
              </a:rPr>
              <a:t>器都</a:t>
            </a:r>
            <a:r>
              <a:rPr dirty="0" sz="1000" spc="-10">
                <a:latin typeface="Microsoft YaHei"/>
                <a:cs typeface="Microsoft YaHei"/>
              </a:rPr>
              <a:t>需</a:t>
            </a:r>
            <a:r>
              <a:rPr dirty="0" sz="1000">
                <a:latin typeface="Microsoft YaHei"/>
                <a:cs typeface="Microsoft YaHei"/>
              </a:rPr>
              <a:t>要</a:t>
            </a:r>
            <a:r>
              <a:rPr dirty="0" sz="1000" spc="-10">
                <a:latin typeface="Microsoft YaHei"/>
                <a:cs typeface="Microsoft YaHei"/>
              </a:rPr>
              <a:t>有</a:t>
            </a:r>
            <a:r>
              <a:rPr dirty="0" sz="1000" spc="-5">
                <a:latin typeface="Microsoft YaHei"/>
                <a:cs typeface="Microsoft YaHei"/>
              </a:rPr>
              <a:t>jieba</a:t>
            </a:r>
            <a:r>
              <a:rPr dirty="0" sz="1000" spc="-10">
                <a:latin typeface="Microsoft YaHei"/>
                <a:cs typeface="Microsoft YaHei"/>
              </a:rPr>
              <a:t>库</a:t>
            </a:r>
            <a:r>
              <a:rPr dirty="0" sz="1000">
                <a:latin typeface="Microsoft YaHei"/>
                <a:cs typeface="Microsoft YaHei"/>
              </a:rPr>
              <a:t>提供支 撑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196" y="4183760"/>
            <a:ext cx="5528945" cy="1275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3.</a:t>
            </a:r>
            <a:r>
              <a:rPr dirty="0" sz="1600" spc="-3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如何尽量提高任务计算</a:t>
            </a:r>
            <a:r>
              <a:rPr dirty="0" sz="1600" spc="-10">
                <a:latin typeface="Microsoft YaHei"/>
                <a:cs typeface="Microsoft YaHei"/>
              </a:rPr>
              <a:t>的</a:t>
            </a:r>
            <a:r>
              <a:rPr dirty="0" sz="1600">
                <a:latin typeface="Microsoft YaHei"/>
                <a:cs typeface="Microsoft YaHei"/>
              </a:rPr>
              <a:t>资源?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000">
                <a:latin typeface="Microsoft YaHei"/>
                <a:cs typeface="Microsoft YaHei"/>
              </a:rPr>
              <a:t>计算</a:t>
            </a:r>
            <a:r>
              <a:rPr dirty="0" sz="1000" spc="-5">
                <a:latin typeface="Microsoft YaHei"/>
                <a:cs typeface="Microsoft YaHei"/>
              </a:rPr>
              <a:t>CPU</a:t>
            </a:r>
            <a:r>
              <a:rPr dirty="0" sz="1000">
                <a:latin typeface="Microsoft YaHei"/>
                <a:cs typeface="Microsoft YaHei"/>
              </a:rPr>
              <a:t>核心和内存量,</a:t>
            </a:r>
            <a:r>
              <a:rPr dirty="0" sz="1000" spc="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通过</a:t>
            </a:r>
            <a:r>
              <a:rPr dirty="0" sz="1000" spc="-5">
                <a:latin typeface="Microsoft YaHei"/>
                <a:cs typeface="Microsoft YaHei"/>
              </a:rPr>
              <a:t>--executor-memory</a:t>
            </a:r>
            <a:r>
              <a:rPr dirty="0" sz="1000" spc="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指定</a:t>
            </a:r>
            <a:r>
              <a:rPr dirty="0" sz="1000" spc="-5">
                <a:latin typeface="Microsoft YaHei"/>
                <a:cs typeface="Microsoft YaHei"/>
              </a:rPr>
              <a:t>executor</a:t>
            </a:r>
            <a:r>
              <a:rPr dirty="0" sz="1000">
                <a:latin typeface="Microsoft YaHei"/>
                <a:cs typeface="Microsoft YaHei"/>
              </a:rPr>
              <a:t>内存,</a:t>
            </a:r>
            <a:r>
              <a:rPr dirty="0" sz="1000" spc="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通过</a:t>
            </a:r>
            <a:r>
              <a:rPr dirty="0" sz="1000" spc="-5">
                <a:latin typeface="Microsoft YaHei"/>
                <a:cs typeface="Microsoft YaHei"/>
              </a:rPr>
              <a:t>--executor-cores</a:t>
            </a:r>
            <a:r>
              <a:rPr dirty="0" sz="1000" spc="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指定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6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Microsoft YaHei"/>
                <a:cs typeface="Microsoft YaHei"/>
              </a:rPr>
              <a:t>executor</a:t>
            </a:r>
            <a:r>
              <a:rPr dirty="0" sz="1000">
                <a:latin typeface="Microsoft YaHei"/>
                <a:cs typeface="Microsoft YaHei"/>
              </a:rPr>
              <a:t>的核心数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7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Microsoft YaHei"/>
                <a:cs typeface="Microsoft YaHei"/>
              </a:rPr>
              <a:t>通过</a:t>
            </a:r>
            <a:r>
              <a:rPr dirty="0" sz="1000" spc="-5">
                <a:latin typeface="Microsoft YaHei"/>
                <a:cs typeface="Microsoft YaHei"/>
              </a:rPr>
              <a:t>--num-executors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指定总</a:t>
            </a:r>
            <a:r>
              <a:rPr dirty="0" sz="1000" spc="-5">
                <a:latin typeface="Microsoft YaHei"/>
                <a:cs typeface="Microsoft YaHei"/>
              </a:rPr>
              <a:t>executor</a:t>
            </a:r>
            <a:r>
              <a:rPr dirty="0" sz="1000">
                <a:latin typeface="Microsoft YaHei"/>
                <a:cs typeface="Microsoft YaHei"/>
              </a:rPr>
              <a:t>数量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0208" y="2668715"/>
            <a:ext cx="284543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181735" algn="l"/>
              </a:tabLst>
            </a:pPr>
            <a:r>
              <a:rPr dirty="0" baseline="-8101" sz="3600" b="1">
                <a:solidFill>
                  <a:srgbClr val="FFFFFF"/>
                </a:solidFill>
                <a:latin typeface="Microsoft YaHei"/>
                <a:cs typeface="Microsoft YaHei"/>
              </a:rPr>
              <a:t>第五章	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共享变量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80634" y="2691288"/>
            <a:ext cx="1788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5.1</a:t>
            </a:r>
            <a:r>
              <a:rPr dirty="0" sz="1800" spc="-7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广播变量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0634" y="3294792"/>
            <a:ext cx="1788160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5.2</a:t>
            </a:r>
            <a:r>
              <a:rPr dirty="0" sz="1800" spc="-4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累加器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5.3</a:t>
            </a:r>
            <a:r>
              <a:rPr dirty="0" sz="1800" spc="-7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综合案例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356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广播变量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597" y="1391031"/>
            <a:ext cx="914081" cy="3143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482" y="1876425"/>
            <a:ext cx="5886828" cy="44862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2819" y="1390650"/>
            <a:ext cx="3790937" cy="49720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356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广播变量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597" y="1391031"/>
            <a:ext cx="914081" cy="3143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5410" y="1785890"/>
            <a:ext cx="7887938" cy="40143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963" y="5886830"/>
            <a:ext cx="7133845" cy="58102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19" y="983741"/>
            <a:ext cx="3210560" cy="510540"/>
            <a:chOff x="655319" y="983741"/>
            <a:chExt cx="321056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19" y="983741"/>
              <a:ext cx="1372361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882" y="983742"/>
              <a:ext cx="1447799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5224" y="983741"/>
              <a:ext cx="404621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3625" y="983742"/>
              <a:ext cx="761999" cy="51053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89619" y="1040434"/>
            <a:ext cx="2931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1.6</a:t>
            </a:r>
            <a:r>
              <a:rPr dirty="0" sz="1800" spc="-3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的运行模式</a:t>
            </a:r>
            <a:r>
              <a:rPr dirty="0" sz="1800" spc="-25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-</a:t>
            </a:r>
            <a:r>
              <a:rPr dirty="0" sz="1800" spc="-3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了解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5016" y="3208020"/>
            <a:ext cx="5586983" cy="167487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89305" y="1943735"/>
            <a:ext cx="6130290" cy="392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提供多种运行模式，包括：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0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本地模式（单机）</a:t>
            </a:r>
            <a:endParaRPr sz="1600">
              <a:latin typeface="Microsoft YaHei"/>
              <a:cs typeface="Microsoft YaHei"/>
            </a:endParaRPr>
          </a:p>
          <a:p>
            <a:pPr marL="374650">
              <a:lnSpc>
                <a:spcPct val="100000"/>
              </a:lnSpc>
              <a:spcBef>
                <a:spcPts val="400"/>
              </a:spcBef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本地模式就是以一个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独立的进程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，通过其内部的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多个线程来模拟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整个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S</a:t>
            </a:r>
            <a:r>
              <a:rPr dirty="0" sz="1200" spc="-20">
                <a:solidFill>
                  <a:srgbClr val="585858"/>
                </a:solidFill>
                <a:latin typeface="Microsoft YaHei"/>
                <a:cs typeface="Microsoft YaHei"/>
              </a:rPr>
              <a:t>p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a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r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k运行时环境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Standalone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模式（集群）</a:t>
            </a:r>
            <a:endParaRPr sz="1600">
              <a:latin typeface="Microsoft YaHei"/>
              <a:cs typeface="Microsoft YaHei"/>
            </a:endParaRPr>
          </a:p>
          <a:p>
            <a:pPr marL="374650">
              <a:lnSpc>
                <a:spcPct val="100000"/>
              </a:lnSpc>
              <a:spcBef>
                <a:spcPts val="400"/>
              </a:spcBef>
            </a:pP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Spark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中的各个角色以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独立进程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的形式存在，并组成</a:t>
            </a: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Spark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集群环境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Hadoop</a:t>
            </a:r>
            <a:r>
              <a:rPr dirty="0" sz="1600" spc="-40">
                <a:solidFill>
                  <a:srgbClr val="585858"/>
                </a:solidFill>
                <a:latin typeface="Microsoft YaHei"/>
                <a:cs typeface="Microsoft YaHei"/>
              </a:rPr>
              <a:t> YARN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模式（集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群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  <a:p>
            <a:pPr marL="434340">
              <a:lnSpc>
                <a:spcPct val="100000"/>
              </a:lnSpc>
              <a:spcBef>
                <a:spcPts val="400"/>
              </a:spcBef>
            </a:pP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Spark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中的各个角色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运行在</a:t>
            </a:r>
            <a:r>
              <a:rPr dirty="0" sz="1200" spc="-30" b="1">
                <a:solidFill>
                  <a:srgbClr val="FF0000"/>
                </a:solidFill>
                <a:latin typeface="Microsoft YaHei"/>
                <a:cs typeface="Microsoft YaHei"/>
              </a:rPr>
              <a:t>YARN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的容器内部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，并组成</a:t>
            </a: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Spark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集群环境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50">
              <a:latin typeface="Microsoft YaHei"/>
              <a:cs typeface="Microsoft YaHei"/>
            </a:endParaRPr>
          </a:p>
          <a:p>
            <a:pPr marL="160020" indent="-147955">
              <a:lnSpc>
                <a:spcPct val="100000"/>
              </a:lnSpc>
              <a:buChar char="-"/>
              <a:tabLst>
                <a:tab pos="160655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Kubernetes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模式（容器集群）</a:t>
            </a:r>
            <a:endParaRPr sz="1600">
              <a:latin typeface="Microsoft YaHei"/>
              <a:cs typeface="Microsoft YaHei"/>
            </a:endParaRPr>
          </a:p>
          <a:p>
            <a:pPr marL="434340">
              <a:lnSpc>
                <a:spcPct val="100000"/>
              </a:lnSpc>
              <a:spcBef>
                <a:spcPts val="400"/>
              </a:spcBef>
            </a:pP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Spark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中的各个角色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运行在</a:t>
            </a:r>
            <a:r>
              <a:rPr dirty="0" sz="1200" spc="-5" b="1">
                <a:solidFill>
                  <a:srgbClr val="FF0000"/>
                </a:solidFill>
                <a:latin typeface="Microsoft YaHei"/>
                <a:cs typeface="Microsoft YaHei"/>
              </a:rPr>
              <a:t>Kubernetes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的容器内部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，并组成</a:t>
            </a: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Spark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集群环境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50">
              <a:latin typeface="Microsoft YaHei"/>
              <a:cs typeface="Microsoft YaHei"/>
            </a:endParaRPr>
          </a:p>
          <a:p>
            <a:pPr marL="160020" indent="-147955">
              <a:lnSpc>
                <a:spcPct val="100000"/>
              </a:lnSpc>
              <a:buChar char="-"/>
              <a:tabLst>
                <a:tab pos="160655" algn="l"/>
              </a:tabLst>
            </a:pP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云服务模式（运行在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云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平台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上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......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411615"/>
            <a:ext cx="12197080" cy="5451475"/>
            <a:chOff x="-4762" y="1411615"/>
            <a:chExt cx="12197080" cy="545147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291" y="1411615"/>
              <a:ext cx="6943724" cy="1695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143" y="3145767"/>
              <a:ext cx="5855834" cy="35157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1144" y="3432132"/>
              <a:ext cx="4038212" cy="171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1146" y="3739962"/>
              <a:ext cx="2876549" cy="17174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89619" y="1040434"/>
            <a:ext cx="1356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广播变量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356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广播变量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814" y="1411579"/>
            <a:ext cx="1828705" cy="31415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2863" y="1977760"/>
            <a:ext cx="9715111" cy="220943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356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广播变量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75728" y="1306830"/>
            <a:ext cx="9987915" cy="5331460"/>
            <a:chOff x="775728" y="1306830"/>
            <a:chExt cx="9987915" cy="533146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28" y="1306830"/>
              <a:ext cx="5794996" cy="53309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8009" y="1507998"/>
              <a:ext cx="3825239" cy="4928615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127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累加器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918" y="1495805"/>
            <a:ext cx="3172184" cy="12572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127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累加器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336" y="1305305"/>
            <a:ext cx="8892527" cy="519150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127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累加器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293" y="1495799"/>
            <a:ext cx="5705474" cy="219039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127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累加器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2276" y="1773935"/>
            <a:ext cx="2600324" cy="6191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8467" y="2637197"/>
            <a:ext cx="2971412" cy="161684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777240" y="1316736"/>
            <a:ext cx="10537190" cy="5074285"/>
            <a:chOff x="777240" y="1316736"/>
            <a:chExt cx="10537190" cy="507428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240" y="1316736"/>
              <a:ext cx="1724405" cy="4000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237" y="1749287"/>
              <a:ext cx="6635943" cy="46412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1175" y="3014471"/>
              <a:ext cx="4952998" cy="237731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127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累加器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333" y="1312926"/>
            <a:ext cx="1780793" cy="3901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6383" y="1874134"/>
            <a:ext cx="9724647" cy="412395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127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累加器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333" y="1312926"/>
            <a:ext cx="1780793" cy="3901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958" y="1779269"/>
            <a:ext cx="5934074" cy="206692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356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综合案例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575" y="1287779"/>
            <a:ext cx="9829799" cy="50291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19" y="983741"/>
            <a:ext cx="3210560" cy="510540"/>
            <a:chOff x="655319" y="983741"/>
            <a:chExt cx="321056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19" y="983741"/>
              <a:ext cx="1372361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882" y="983742"/>
              <a:ext cx="1447799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5224" y="983741"/>
              <a:ext cx="404621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3625" y="983742"/>
              <a:ext cx="761999" cy="51053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89619" y="1040434"/>
            <a:ext cx="2931160" cy="835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1.7</a:t>
            </a:r>
            <a:r>
              <a:rPr dirty="0" sz="1800" spc="-3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的架构角色</a:t>
            </a:r>
            <a:r>
              <a:rPr dirty="0" sz="1800" spc="-25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-</a:t>
            </a:r>
            <a:r>
              <a:rPr dirty="0" sz="1800" spc="-3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理解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Microsoft YaHei"/>
              <a:cs typeface="Microsoft YaHei"/>
            </a:endParaRPr>
          </a:p>
          <a:p>
            <a:pPr marL="158750">
              <a:lnSpc>
                <a:spcPct val="100000"/>
              </a:lnSpc>
              <a:spcBef>
                <a:spcPts val="5"/>
              </a:spcBef>
            </a:pPr>
            <a:r>
              <a:rPr dirty="0" sz="1400" spc="-35" b="1">
                <a:solidFill>
                  <a:srgbClr val="585858"/>
                </a:solidFill>
                <a:latin typeface="Microsoft YaHei"/>
                <a:cs typeface="Microsoft YaHei"/>
              </a:rPr>
              <a:t>YARN</a:t>
            </a:r>
            <a:r>
              <a:rPr dirty="0" sz="1400" spc="-5" b="1">
                <a:solidFill>
                  <a:srgbClr val="585858"/>
                </a:solidFill>
                <a:latin typeface="Microsoft YaHei"/>
                <a:cs typeface="Microsoft YaHei"/>
              </a:rPr>
              <a:t>角色回顾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5989" y="2389546"/>
            <a:ext cx="30873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30">
                <a:solidFill>
                  <a:srgbClr val="585858"/>
                </a:solidFill>
                <a:latin typeface="Calibri"/>
                <a:cs typeface="Calibri"/>
              </a:rPr>
              <a:t>YARN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主要有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类角色，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从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个层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面去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看：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5930" y="2816189"/>
            <a:ext cx="380047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资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源管理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层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面</a:t>
            </a:r>
            <a:endParaRPr sz="1400">
              <a:latin typeface="SimSun"/>
              <a:cs typeface="SimSun"/>
            </a:endParaRPr>
          </a:p>
          <a:p>
            <a:pPr marL="184150" indent="-172085">
              <a:lnSpc>
                <a:spcPct val="100000"/>
              </a:lnSpc>
              <a:buFont typeface="Wingdings"/>
              <a:buChar char=""/>
              <a:tabLst>
                <a:tab pos="184785" algn="l"/>
              </a:tabLst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集群资源管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理者</a:t>
            </a:r>
            <a:r>
              <a:rPr dirty="0" sz="1400" spc="-10">
                <a:solidFill>
                  <a:srgbClr val="585858"/>
                </a:solidFill>
                <a:latin typeface="SimSun"/>
                <a:cs typeface="SimSun"/>
              </a:rPr>
              <a:t>（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Master</a:t>
            </a:r>
            <a:r>
              <a:rPr dirty="0" sz="1400" spc="-10">
                <a:solidFill>
                  <a:srgbClr val="585858"/>
                </a:solidFill>
                <a:latin typeface="SimSun"/>
                <a:cs typeface="SimSun"/>
              </a:rPr>
              <a:t>）：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ResourceManager</a:t>
            </a:r>
            <a:endParaRPr sz="1400">
              <a:latin typeface="Calibri"/>
              <a:cs typeface="Calibri"/>
            </a:endParaRPr>
          </a:p>
          <a:p>
            <a:pPr marL="184150" indent="-172085">
              <a:lnSpc>
                <a:spcPct val="100000"/>
              </a:lnSpc>
              <a:buFont typeface="Wingdings"/>
              <a:buChar char=""/>
              <a:tabLst>
                <a:tab pos="184785" algn="l"/>
              </a:tabLst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单机资源管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理者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（</a:t>
            </a:r>
            <a:r>
              <a:rPr dirty="0" sz="1400" spc="-70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dirty="0" sz="1400" spc="-55">
                <a:solidFill>
                  <a:srgbClr val="585858"/>
                </a:solidFill>
                <a:latin typeface="Calibri"/>
                <a:cs typeface="Calibri"/>
              </a:rPr>
              <a:t>k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er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）：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d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M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dirty="0" sz="1400" spc="-20">
                <a:solidFill>
                  <a:srgbClr val="585858"/>
                </a:solidFill>
                <a:latin typeface="Calibri"/>
                <a:cs typeface="Calibri"/>
              </a:rPr>
              <a:t>g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85858"/>
              </a:buClr>
              <a:buFont typeface="Wingdings"/>
              <a:buChar char=""/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任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务计算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层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面</a:t>
            </a:r>
            <a:endParaRPr sz="1400">
              <a:latin typeface="SimSun"/>
              <a:cs typeface="SimSun"/>
            </a:endParaRPr>
          </a:p>
          <a:p>
            <a:pPr marL="184150" indent="-172085">
              <a:lnSpc>
                <a:spcPct val="100000"/>
              </a:lnSpc>
              <a:buFont typeface="Wingdings"/>
              <a:buChar char=""/>
              <a:tabLst>
                <a:tab pos="184785" algn="l"/>
              </a:tabLst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单任务管理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者</a:t>
            </a:r>
            <a:r>
              <a:rPr dirty="0" sz="1400" spc="-10">
                <a:solidFill>
                  <a:srgbClr val="585858"/>
                </a:solidFill>
                <a:latin typeface="SimSun"/>
                <a:cs typeface="SimSun"/>
              </a:rPr>
              <a:t>（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Master</a:t>
            </a:r>
            <a:r>
              <a:rPr dirty="0" sz="1400" spc="-10">
                <a:solidFill>
                  <a:srgbClr val="585858"/>
                </a:solidFill>
                <a:latin typeface="SimSun"/>
                <a:cs typeface="SimSun"/>
              </a:rPr>
              <a:t>）：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ApplicationMaster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5989" y="4096384"/>
            <a:ext cx="38868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184150" algn="l"/>
              </a:tabLst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单任务执行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者</a:t>
            </a:r>
            <a:r>
              <a:rPr dirty="0" sz="1400" spc="-20">
                <a:solidFill>
                  <a:srgbClr val="585858"/>
                </a:solidFill>
                <a:latin typeface="SimSun"/>
                <a:cs typeface="SimSun"/>
              </a:rPr>
              <a:t>（</a:t>
            </a:r>
            <a:r>
              <a:rPr dirty="0" sz="1400" spc="-20">
                <a:solidFill>
                  <a:srgbClr val="585858"/>
                </a:solidFill>
                <a:latin typeface="Calibri"/>
                <a:cs typeface="Calibri"/>
              </a:rPr>
              <a:t>Worker</a:t>
            </a:r>
            <a:r>
              <a:rPr dirty="0" sz="1400" spc="-20">
                <a:solidFill>
                  <a:srgbClr val="585858"/>
                </a:solidFill>
                <a:latin typeface="SimSun"/>
                <a:cs typeface="SimSun"/>
              </a:rPr>
              <a:t>）：</a:t>
            </a:r>
            <a:r>
              <a:rPr dirty="0" sz="1400" spc="-20">
                <a:solidFill>
                  <a:srgbClr val="585858"/>
                </a:solidFill>
                <a:latin typeface="Calibri"/>
                <a:cs typeface="Calibri"/>
              </a:rPr>
              <a:t>Task</a:t>
            </a:r>
            <a:r>
              <a:rPr dirty="0" sz="1400" spc="-20">
                <a:solidFill>
                  <a:srgbClr val="585858"/>
                </a:solidFill>
                <a:latin typeface="SimSun"/>
                <a:cs typeface="SimSun"/>
              </a:rPr>
              <a:t>（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容器内计算框 架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的工作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角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色）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11390" y="2288287"/>
            <a:ext cx="3054350" cy="657860"/>
          </a:xfrm>
          <a:custGeom>
            <a:avLst/>
            <a:gdLst/>
            <a:ahLst/>
            <a:cxnLst/>
            <a:rect l="l" t="t" r="r" b="b"/>
            <a:pathLst>
              <a:path w="3054350" h="657860">
                <a:moveTo>
                  <a:pt x="2944495" y="0"/>
                </a:moveTo>
                <a:lnTo>
                  <a:pt x="109601" y="0"/>
                </a:lnTo>
                <a:lnTo>
                  <a:pt x="66940" y="8613"/>
                </a:lnTo>
                <a:lnTo>
                  <a:pt x="32102" y="32102"/>
                </a:lnTo>
                <a:lnTo>
                  <a:pt x="8613" y="66940"/>
                </a:lnTo>
                <a:lnTo>
                  <a:pt x="0" y="109600"/>
                </a:lnTo>
                <a:lnTo>
                  <a:pt x="0" y="548005"/>
                </a:lnTo>
                <a:lnTo>
                  <a:pt x="8613" y="590665"/>
                </a:lnTo>
                <a:lnTo>
                  <a:pt x="32102" y="625503"/>
                </a:lnTo>
                <a:lnTo>
                  <a:pt x="66940" y="648992"/>
                </a:lnTo>
                <a:lnTo>
                  <a:pt x="109601" y="657605"/>
                </a:lnTo>
                <a:lnTo>
                  <a:pt x="2944495" y="657605"/>
                </a:lnTo>
                <a:lnTo>
                  <a:pt x="2987155" y="648992"/>
                </a:lnTo>
                <a:lnTo>
                  <a:pt x="3021993" y="625503"/>
                </a:lnTo>
                <a:lnTo>
                  <a:pt x="3045482" y="590665"/>
                </a:lnTo>
                <a:lnTo>
                  <a:pt x="3054096" y="548005"/>
                </a:lnTo>
                <a:lnTo>
                  <a:pt x="3054096" y="109600"/>
                </a:lnTo>
                <a:lnTo>
                  <a:pt x="3045482" y="66940"/>
                </a:lnTo>
                <a:lnTo>
                  <a:pt x="3021993" y="32102"/>
                </a:lnTo>
                <a:lnTo>
                  <a:pt x="2987155" y="8613"/>
                </a:lnTo>
                <a:lnTo>
                  <a:pt x="2944495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982584" y="2452814"/>
            <a:ext cx="1711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ResourceManager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49696" y="3777239"/>
            <a:ext cx="2444115" cy="1742439"/>
          </a:xfrm>
          <a:custGeom>
            <a:avLst/>
            <a:gdLst/>
            <a:ahLst/>
            <a:cxnLst/>
            <a:rect l="l" t="t" r="r" b="b"/>
            <a:pathLst>
              <a:path w="2444115" h="1742439">
                <a:moveTo>
                  <a:pt x="2153412" y="0"/>
                </a:moveTo>
                <a:lnTo>
                  <a:pt x="290322" y="0"/>
                </a:lnTo>
                <a:lnTo>
                  <a:pt x="243230" y="3799"/>
                </a:lnTo>
                <a:lnTo>
                  <a:pt x="198558" y="14801"/>
                </a:lnTo>
                <a:lnTo>
                  <a:pt x="156903" y="32405"/>
                </a:lnTo>
                <a:lnTo>
                  <a:pt x="118862" y="56016"/>
                </a:lnTo>
                <a:lnTo>
                  <a:pt x="85034" y="85034"/>
                </a:lnTo>
                <a:lnTo>
                  <a:pt x="56016" y="118862"/>
                </a:lnTo>
                <a:lnTo>
                  <a:pt x="32405" y="156903"/>
                </a:lnTo>
                <a:lnTo>
                  <a:pt x="14801" y="198558"/>
                </a:lnTo>
                <a:lnTo>
                  <a:pt x="3799" y="243230"/>
                </a:lnTo>
                <a:lnTo>
                  <a:pt x="0" y="290322"/>
                </a:lnTo>
                <a:lnTo>
                  <a:pt x="0" y="1451597"/>
                </a:lnTo>
                <a:lnTo>
                  <a:pt x="3799" y="1498691"/>
                </a:lnTo>
                <a:lnTo>
                  <a:pt x="14801" y="1543366"/>
                </a:lnTo>
                <a:lnTo>
                  <a:pt x="32405" y="1585024"/>
                </a:lnTo>
                <a:lnTo>
                  <a:pt x="56016" y="1623066"/>
                </a:lnTo>
                <a:lnTo>
                  <a:pt x="85034" y="1656895"/>
                </a:lnTo>
                <a:lnTo>
                  <a:pt x="118862" y="1685915"/>
                </a:lnTo>
                <a:lnTo>
                  <a:pt x="156903" y="1709525"/>
                </a:lnTo>
                <a:lnTo>
                  <a:pt x="198558" y="1727130"/>
                </a:lnTo>
                <a:lnTo>
                  <a:pt x="243230" y="1738132"/>
                </a:lnTo>
                <a:lnTo>
                  <a:pt x="290322" y="1741932"/>
                </a:lnTo>
                <a:lnTo>
                  <a:pt x="2153412" y="1741932"/>
                </a:lnTo>
                <a:lnTo>
                  <a:pt x="2200503" y="1738132"/>
                </a:lnTo>
                <a:lnTo>
                  <a:pt x="2245175" y="1727130"/>
                </a:lnTo>
                <a:lnTo>
                  <a:pt x="2286830" y="1709525"/>
                </a:lnTo>
                <a:lnTo>
                  <a:pt x="2324871" y="1685915"/>
                </a:lnTo>
                <a:lnTo>
                  <a:pt x="2358699" y="1656895"/>
                </a:lnTo>
                <a:lnTo>
                  <a:pt x="2387717" y="1623066"/>
                </a:lnTo>
                <a:lnTo>
                  <a:pt x="2411328" y="1585024"/>
                </a:lnTo>
                <a:lnTo>
                  <a:pt x="2428932" y="1543366"/>
                </a:lnTo>
                <a:lnTo>
                  <a:pt x="2439934" y="1498691"/>
                </a:lnTo>
                <a:lnTo>
                  <a:pt x="2443734" y="1451597"/>
                </a:lnTo>
                <a:lnTo>
                  <a:pt x="2443734" y="290322"/>
                </a:lnTo>
                <a:lnTo>
                  <a:pt x="2439934" y="243230"/>
                </a:lnTo>
                <a:lnTo>
                  <a:pt x="2428932" y="198558"/>
                </a:lnTo>
                <a:lnTo>
                  <a:pt x="2411328" y="156903"/>
                </a:lnTo>
                <a:lnTo>
                  <a:pt x="2387717" y="118862"/>
                </a:lnTo>
                <a:lnTo>
                  <a:pt x="2358699" y="85034"/>
                </a:lnTo>
                <a:lnTo>
                  <a:pt x="2324871" y="56016"/>
                </a:lnTo>
                <a:lnTo>
                  <a:pt x="2286830" y="32405"/>
                </a:lnTo>
                <a:lnTo>
                  <a:pt x="2245175" y="14801"/>
                </a:lnTo>
                <a:lnTo>
                  <a:pt x="2200503" y="3799"/>
                </a:lnTo>
                <a:lnTo>
                  <a:pt x="2153412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490524" y="5086539"/>
            <a:ext cx="1362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NodeManager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433559" y="3777239"/>
            <a:ext cx="2444750" cy="1748155"/>
          </a:xfrm>
          <a:custGeom>
            <a:avLst/>
            <a:gdLst/>
            <a:ahLst/>
            <a:cxnLst/>
            <a:rect l="l" t="t" r="r" b="b"/>
            <a:pathLst>
              <a:path w="2444750" h="1748154">
                <a:moveTo>
                  <a:pt x="2153158" y="0"/>
                </a:moveTo>
                <a:lnTo>
                  <a:pt x="291338" y="0"/>
                </a:lnTo>
                <a:lnTo>
                  <a:pt x="244082" y="3812"/>
                </a:lnTo>
                <a:lnTo>
                  <a:pt x="199254" y="14851"/>
                </a:lnTo>
                <a:lnTo>
                  <a:pt x="157453" y="32517"/>
                </a:lnTo>
                <a:lnTo>
                  <a:pt x="119279" y="56209"/>
                </a:lnTo>
                <a:lnTo>
                  <a:pt x="85332" y="85328"/>
                </a:lnTo>
                <a:lnTo>
                  <a:pt x="56212" y="119274"/>
                </a:lnTo>
                <a:lnTo>
                  <a:pt x="32519" y="157448"/>
                </a:lnTo>
                <a:lnTo>
                  <a:pt x="14853" y="199249"/>
                </a:lnTo>
                <a:lnTo>
                  <a:pt x="3813" y="244079"/>
                </a:lnTo>
                <a:lnTo>
                  <a:pt x="0" y="291338"/>
                </a:lnTo>
                <a:lnTo>
                  <a:pt x="0" y="1456677"/>
                </a:lnTo>
                <a:lnTo>
                  <a:pt x="3813" y="1503936"/>
                </a:lnTo>
                <a:lnTo>
                  <a:pt x="14853" y="1548766"/>
                </a:lnTo>
                <a:lnTo>
                  <a:pt x="32519" y="1590569"/>
                </a:lnTo>
                <a:lnTo>
                  <a:pt x="56212" y="1628745"/>
                </a:lnTo>
                <a:lnTo>
                  <a:pt x="85332" y="1662693"/>
                </a:lnTo>
                <a:lnTo>
                  <a:pt x="119279" y="1691814"/>
                </a:lnTo>
                <a:lnTo>
                  <a:pt x="157453" y="1715508"/>
                </a:lnTo>
                <a:lnTo>
                  <a:pt x="199254" y="1733174"/>
                </a:lnTo>
                <a:lnTo>
                  <a:pt x="244082" y="1744214"/>
                </a:lnTo>
                <a:lnTo>
                  <a:pt x="291338" y="1748028"/>
                </a:lnTo>
                <a:lnTo>
                  <a:pt x="2153158" y="1748028"/>
                </a:lnTo>
                <a:lnTo>
                  <a:pt x="2200413" y="1744214"/>
                </a:lnTo>
                <a:lnTo>
                  <a:pt x="2245241" y="1733174"/>
                </a:lnTo>
                <a:lnTo>
                  <a:pt x="2287042" y="1715508"/>
                </a:lnTo>
                <a:lnTo>
                  <a:pt x="2325216" y="1691814"/>
                </a:lnTo>
                <a:lnTo>
                  <a:pt x="2359163" y="1662693"/>
                </a:lnTo>
                <a:lnTo>
                  <a:pt x="2388283" y="1628745"/>
                </a:lnTo>
                <a:lnTo>
                  <a:pt x="2411976" y="1590569"/>
                </a:lnTo>
                <a:lnTo>
                  <a:pt x="2429642" y="1548766"/>
                </a:lnTo>
                <a:lnTo>
                  <a:pt x="2440682" y="1503936"/>
                </a:lnTo>
                <a:lnTo>
                  <a:pt x="2444496" y="1456677"/>
                </a:lnTo>
                <a:lnTo>
                  <a:pt x="2444496" y="291338"/>
                </a:lnTo>
                <a:lnTo>
                  <a:pt x="2440682" y="244079"/>
                </a:lnTo>
                <a:lnTo>
                  <a:pt x="2429642" y="199249"/>
                </a:lnTo>
                <a:lnTo>
                  <a:pt x="2411976" y="157448"/>
                </a:lnTo>
                <a:lnTo>
                  <a:pt x="2388283" y="119274"/>
                </a:lnTo>
                <a:lnTo>
                  <a:pt x="2359163" y="85328"/>
                </a:lnTo>
                <a:lnTo>
                  <a:pt x="2325216" y="56209"/>
                </a:lnTo>
                <a:lnTo>
                  <a:pt x="2287042" y="32517"/>
                </a:lnTo>
                <a:lnTo>
                  <a:pt x="2245241" y="14851"/>
                </a:lnTo>
                <a:lnTo>
                  <a:pt x="2200413" y="3812"/>
                </a:lnTo>
                <a:lnTo>
                  <a:pt x="2153158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9974769" y="5092579"/>
            <a:ext cx="1362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NodeManager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20561" y="4034030"/>
            <a:ext cx="1083310" cy="775970"/>
          </a:xfrm>
          <a:custGeom>
            <a:avLst/>
            <a:gdLst/>
            <a:ahLst/>
            <a:cxnLst/>
            <a:rect l="l" t="t" r="r" b="b"/>
            <a:pathLst>
              <a:path w="1083309" h="775970">
                <a:moveTo>
                  <a:pt x="953516" y="0"/>
                </a:moveTo>
                <a:lnTo>
                  <a:pt x="129286" y="0"/>
                </a:lnTo>
                <a:lnTo>
                  <a:pt x="78963" y="10160"/>
                </a:lnTo>
                <a:lnTo>
                  <a:pt x="37868" y="37868"/>
                </a:lnTo>
                <a:lnTo>
                  <a:pt x="10160" y="78963"/>
                </a:lnTo>
                <a:lnTo>
                  <a:pt x="0" y="129286"/>
                </a:lnTo>
                <a:lnTo>
                  <a:pt x="0" y="646430"/>
                </a:lnTo>
                <a:lnTo>
                  <a:pt x="10160" y="696752"/>
                </a:lnTo>
                <a:lnTo>
                  <a:pt x="37868" y="737847"/>
                </a:lnTo>
                <a:lnTo>
                  <a:pt x="78963" y="765555"/>
                </a:lnTo>
                <a:lnTo>
                  <a:pt x="129286" y="775716"/>
                </a:lnTo>
                <a:lnTo>
                  <a:pt x="953516" y="775716"/>
                </a:lnTo>
                <a:lnTo>
                  <a:pt x="1003838" y="765555"/>
                </a:lnTo>
                <a:lnTo>
                  <a:pt x="1044933" y="737847"/>
                </a:lnTo>
                <a:lnTo>
                  <a:pt x="1072641" y="696752"/>
                </a:lnTo>
                <a:lnTo>
                  <a:pt x="1082802" y="646430"/>
                </a:lnTo>
                <a:lnTo>
                  <a:pt x="1082802" y="129286"/>
                </a:lnTo>
                <a:lnTo>
                  <a:pt x="1072641" y="78963"/>
                </a:lnTo>
                <a:lnTo>
                  <a:pt x="1044933" y="37868"/>
                </a:lnTo>
                <a:lnTo>
                  <a:pt x="1003838" y="10160"/>
                </a:lnTo>
                <a:lnTo>
                  <a:pt x="953516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159212" y="4247639"/>
            <a:ext cx="804545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1000" b="1">
                <a:solidFill>
                  <a:srgbClr val="FF0000"/>
                </a:solidFill>
                <a:latin typeface="Calibri"/>
                <a:cs typeface="Calibri"/>
              </a:rPr>
              <a:t>pp</a:t>
            </a:r>
            <a:r>
              <a:rPr dirty="0" sz="1000" spc="-5" b="1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dirty="0" sz="1000" b="1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dirty="0" sz="1000" spc="-5" b="1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1000" b="1">
                <a:solidFill>
                  <a:srgbClr val="FF0000"/>
                </a:solidFill>
                <a:latin typeface="Calibri"/>
                <a:cs typeface="Calibri"/>
              </a:rPr>
              <a:t>tionMa  </a:t>
            </a:r>
            <a:r>
              <a:rPr dirty="0" sz="1000" b="1">
                <a:solidFill>
                  <a:srgbClr val="FF0000"/>
                </a:solidFill>
                <a:latin typeface="Calibri"/>
                <a:cs typeface="Calibri"/>
              </a:rPr>
              <a:t>ster</a:t>
            </a:r>
            <a:endParaRPr sz="10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2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28331" y="4034030"/>
            <a:ext cx="1083310" cy="775970"/>
          </a:xfrm>
          <a:custGeom>
            <a:avLst/>
            <a:gdLst/>
            <a:ahLst/>
            <a:cxnLst/>
            <a:rect l="l" t="t" r="r" b="b"/>
            <a:pathLst>
              <a:path w="1083309" h="775970">
                <a:moveTo>
                  <a:pt x="953516" y="0"/>
                </a:moveTo>
                <a:lnTo>
                  <a:pt x="129286" y="0"/>
                </a:lnTo>
                <a:lnTo>
                  <a:pt x="78963" y="10160"/>
                </a:lnTo>
                <a:lnTo>
                  <a:pt x="37868" y="37868"/>
                </a:lnTo>
                <a:lnTo>
                  <a:pt x="10160" y="78963"/>
                </a:lnTo>
                <a:lnTo>
                  <a:pt x="0" y="129286"/>
                </a:lnTo>
                <a:lnTo>
                  <a:pt x="0" y="646430"/>
                </a:lnTo>
                <a:lnTo>
                  <a:pt x="10160" y="696752"/>
                </a:lnTo>
                <a:lnTo>
                  <a:pt x="37868" y="737847"/>
                </a:lnTo>
                <a:lnTo>
                  <a:pt x="78963" y="765555"/>
                </a:lnTo>
                <a:lnTo>
                  <a:pt x="129286" y="775716"/>
                </a:lnTo>
                <a:lnTo>
                  <a:pt x="953516" y="775716"/>
                </a:lnTo>
                <a:lnTo>
                  <a:pt x="1003838" y="765555"/>
                </a:lnTo>
                <a:lnTo>
                  <a:pt x="1044933" y="737847"/>
                </a:lnTo>
                <a:lnTo>
                  <a:pt x="1072641" y="696752"/>
                </a:lnTo>
                <a:lnTo>
                  <a:pt x="1082802" y="646430"/>
                </a:lnTo>
                <a:lnTo>
                  <a:pt x="1082802" y="129286"/>
                </a:lnTo>
                <a:lnTo>
                  <a:pt x="1072641" y="78963"/>
                </a:lnTo>
                <a:lnTo>
                  <a:pt x="1044933" y="37868"/>
                </a:lnTo>
                <a:lnTo>
                  <a:pt x="1003838" y="10160"/>
                </a:lnTo>
                <a:lnTo>
                  <a:pt x="953516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641334" y="4247639"/>
            <a:ext cx="2552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29881" y="4554703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514331" y="4034030"/>
            <a:ext cx="1083310" cy="775970"/>
          </a:xfrm>
          <a:custGeom>
            <a:avLst/>
            <a:gdLst/>
            <a:ahLst/>
            <a:cxnLst/>
            <a:rect l="l" t="t" r="r" b="b"/>
            <a:pathLst>
              <a:path w="1083309" h="775970">
                <a:moveTo>
                  <a:pt x="953516" y="0"/>
                </a:moveTo>
                <a:lnTo>
                  <a:pt x="129286" y="0"/>
                </a:lnTo>
                <a:lnTo>
                  <a:pt x="78963" y="10160"/>
                </a:lnTo>
                <a:lnTo>
                  <a:pt x="37868" y="37868"/>
                </a:lnTo>
                <a:lnTo>
                  <a:pt x="10160" y="78963"/>
                </a:lnTo>
                <a:lnTo>
                  <a:pt x="0" y="129286"/>
                </a:lnTo>
                <a:lnTo>
                  <a:pt x="0" y="646430"/>
                </a:lnTo>
                <a:lnTo>
                  <a:pt x="10160" y="696752"/>
                </a:lnTo>
                <a:lnTo>
                  <a:pt x="37868" y="737847"/>
                </a:lnTo>
                <a:lnTo>
                  <a:pt x="78963" y="765555"/>
                </a:lnTo>
                <a:lnTo>
                  <a:pt x="129286" y="775716"/>
                </a:lnTo>
                <a:lnTo>
                  <a:pt x="953516" y="775716"/>
                </a:lnTo>
                <a:lnTo>
                  <a:pt x="1003838" y="765555"/>
                </a:lnTo>
                <a:lnTo>
                  <a:pt x="1044933" y="737847"/>
                </a:lnTo>
                <a:lnTo>
                  <a:pt x="1072641" y="696752"/>
                </a:lnTo>
                <a:lnTo>
                  <a:pt x="1082802" y="646430"/>
                </a:lnTo>
                <a:lnTo>
                  <a:pt x="1082802" y="129286"/>
                </a:lnTo>
                <a:lnTo>
                  <a:pt x="1072641" y="78963"/>
                </a:lnTo>
                <a:lnTo>
                  <a:pt x="1044933" y="37868"/>
                </a:lnTo>
                <a:lnTo>
                  <a:pt x="1003838" y="10160"/>
                </a:lnTo>
                <a:lnTo>
                  <a:pt x="953516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927334" y="4247639"/>
            <a:ext cx="2552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915881" y="4554703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722102" y="4034030"/>
            <a:ext cx="1083310" cy="775970"/>
          </a:xfrm>
          <a:custGeom>
            <a:avLst/>
            <a:gdLst/>
            <a:ahLst/>
            <a:cxnLst/>
            <a:rect l="l" t="t" r="r" b="b"/>
            <a:pathLst>
              <a:path w="1083309" h="775970">
                <a:moveTo>
                  <a:pt x="953516" y="0"/>
                </a:moveTo>
                <a:lnTo>
                  <a:pt x="129286" y="0"/>
                </a:lnTo>
                <a:lnTo>
                  <a:pt x="78963" y="10160"/>
                </a:lnTo>
                <a:lnTo>
                  <a:pt x="37868" y="37868"/>
                </a:lnTo>
                <a:lnTo>
                  <a:pt x="10160" y="78963"/>
                </a:lnTo>
                <a:lnTo>
                  <a:pt x="0" y="129286"/>
                </a:lnTo>
                <a:lnTo>
                  <a:pt x="0" y="646430"/>
                </a:lnTo>
                <a:lnTo>
                  <a:pt x="10160" y="696752"/>
                </a:lnTo>
                <a:lnTo>
                  <a:pt x="37868" y="737847"/>
                </a:lnTo>
                <a:lnTo>
                  <a:pt x="78963" y="765555"/>
                </a:lnTo>
                <a:lnTo>
                  <a:pt x="129286" y="775716"/>
                </a:lnTo>
                <a:lnTo>
                  <a:pt x="953516" y="775716"/>
                </a:lnTo>
                <a:lnTo>
                  <a:pt x="1003838" y="765555"/>
                </a:lnTo>
                <a:lnTo>
                  <a:pt x="1044933" y="737847"/>
                </a:lnTo>
                <a:lnTo>
                  <a:pt x="1072641" y="696752"/>
                </a:lnTo>
                <a:lnTo>
                  <a:pt x="1082802" y="646430"/>
                </a:lnTo>
                <a:lnTo>
                  <a:pt x="1082802" y="129286"/>
                </a:lnTo>
                <a:lnTo>
                  <a:pt x="1072641" y="78963"/>
                </a:lnTo>
                <a:lnTo>
                  <a:pt x="1044933" y="37868"/>
                </a:lnTo>
                <a:lnTo>
                  <a:pt x="1003838" y="10160"/>
                </a:lnTo>
                <a:lnTo>
                  <a:pt x="953516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1135106" y="4247639"/>
            <a:ext cx="2552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23652" y="4554703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517445" y="2936424"/>
            <a:ext cx="4754880" cy="2066289"/>
            <a:chOff x="6517445" y="2936424"/>
            <a:chExt cx="4754880" cy="2066289"/>
          </a:xfrm>
        </p:grpSpPr>
        <p:sp>
          <p:nvSpPr>
            <p:cNvPr id="41" name="object 41"/>
            <p:cNvSpPr/>
            <p:nvPr/>
          </p:nvSpPr>
          <p:spPr>
            <a:xfrm>
              <a:off x="7172324" y="2951886"/>
              <a:ext cx="1656080" cy="826135"/>
            </a:xfrm>
            <a:custGeom>
              <a:avLst/>
              <a:gdLst/>
              <a:ahLst/>
              <a:cxnLst/>
              <a:rect l="l" t="t" r="r" b="b"/>
              <a:pathLst>
                <a:path w="1656079" h="826135">
                  <a:moveTo>
                    <a:pt x="0" y="825601"/>
                  </a:moveTo>
                  <a:lnTo>
                    <a:pt x="1655622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739921" y="2946116"/>
              <a:ext cx="88265" cy="80010"/>
            </a:xfrm>
            <a:custGeom>
              <a:avLst/>
              <a:gdLst/>
              <a:ahLst/>
              <a:cxnLst/>
              <a:rect l="l" t="t" r="r" b="b"/>
              <a:pathLst>
                <a:path w="88265" h="80010">
                  <a:moveTo>
                    <a:pt x="39674" y="79552"/>
                  </a:moveTo>
                  <a:lnTo>
                    <a:pt x="88023" y="5765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850248" y="2951505"/>
              <a:ext cx="1805939" cy="826135"/>
            </a:xfrm>
            <a:custGeom>
              <a:avLst/>
              <a:gdLst/>
              <a:ahLst/>
              <a:cxnLst/>
              <a:rect l="l" t="t" r="r" b="b"/>
              <a:pathLst>
                <a:path w="1805940" h="826135">
                  <a:moveTo>
                    <a:pt x="1805939" y="8259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850257" y="2942774"/>
              <a:ext cx="88265" cy="81280"/>
            </a:xfrm>
            <a:custGeom>
              <a:avLst/>
              <a:gdLst/>
              <a:ahLst/>
              <a:cxnLst/>
              <a:rect l="l" t="t" r="r" b="b"/>
              <a:pathLst>
                <a:path w="88265" h="81280">
                  <a:moveTo>
                    <a:pt x="50800" y="80848"/>
                  </a:moveTo>
                  <a:lnTo>
                    <a:pt x="0" y="8724"/>
                  </a:lnTo>
                  <a:lnTo>
                    <a:pt x="87782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131659" y="4421885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 h="0">
                  <a:moveTo>
                    <a:pt x="96799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131649" y="4371874"/>
              <a:ext cx="85725" cy="100330"/>
            </a:xfrm>
            <a:custGeom>
              <a:avLst/>
              <a:gdLst/>
              <a:ahLst/>
              <a:cxnLst/>
              <a:rect l="l" t="t" r="r" b="b"/>
              <a:pathLst>
                <a:path w="85725" h="100329">
                  <a:moveTo>
                    <a:pt x="85725" y="0"/>
                  </a:moveTo>
                  <a:lnTo>
                    <a:pt x="0" y="50012"/>
                  </a:lnTo>
                  <a:lnTo>
                    <a:pt x="85725" y="100012"/>
                  </a:lnTo>
                </a:path>
              </a:pathLst>
            </a:custGeom>
            <a:ln w="28575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565150" y="4422266"/>
              <a:ext cx="2948940" cy="574040"/>
            </a:xfrm>
            <a:custGeom>
              <a:avLst/>
              <a:gdLst/>
              <a:ahLst/>
              <a:cxnLst/>
              <a:rect l="l" t="t" r="r" b="b"/>
              <a:pathLst>
                <a:path w="2948940" h="574039">
                  <a:moveTo>
                    <a:pt x="2948927" y="0"/>
                  </a:moveTo>
                  <a:lnTo>
                    <a:pt x="2888825" y="1304"/>
                  </a:lnTo>
                  <a:lnTo>
                    <a:pt x="2829094" y="5118"/>
                  </a:lnTo>
                  <a:lnTo>
                    <a:pt x="2770106" y="11294"/>
                  </a:lnTo>
                  <a:lnTo>
                    <a:pt x="2712232" y="19685"/>
                  </a:lnTo>
                  <a:lnTo>
                    <a:pt x="2655843" y="30143"/>
                  </a:lnTo>
                  <a:lnTo>
                    <a:pt x="2601312" y="42521"/>
                  </a:lnTo>
                  <a:lnTo>
                    <a:pt x="2549009" y="56670"/>
                  </a:lnTo>
                  <a:lnTo>
                    <a:pt x="2499305" y="72444"/>
                  </a:lnTo>
                  <a:lnTo>
                    <a:pt x="2452573" y="89693"/>
                  </a:lnTo>
                  <a:lnTo>
                    <a:pt x="2409183" y="108272"/>
                  </a:lnTo>
                  <a:lnTo>
                    <a:pt x="2369507" y="128031"/>
                  </a:lnTo>
                  <a:lnTo>
                    <a:pt x="2333916" y="148825"/>
                  </a:lnTo>
                  <a:lnTo>
                    <a:pt x="2276475" y="192921"/>
                  </a:lnTo>
                  <a:lnTo>
                    <a:pt x="2239832" y="239380"/>
                  </a:lnTo>
                  <a:lnTo>
                    <a:pt x="2226957" y="287019"/>
                  </a:lnTo>
                  <a:lnTo>
                    <a:pt x="2224317" y="304232"/>
                  </a:lnTo>
                  <a:lnTo>
                    <a:pt x="2203835" y="338435"/>
                  </a:lnTo>
                  <a:lnTo>
                    <a:pt x="2164514" y="371977"/>
                  </a:lnTo>
                  <a:lnTo>
                    <a:pt x="2108065" y="404418"/>
                  </a:lnTo>
                  <a:lnTo>
                    <a:pt x="2036201" y="435315"/>
                  </a:lnTo>
                  <a:lnTo>
                    <a:pt x="1995024" y="450047"/>
                  </a:lnTo>
                  <a:lnTo>
                    <a:pt x="1950635" y="464228"/>
                  </a:lnTo>
                  <a:lnTo>
                    <a:pt x="1903249" y="477803"/>
                  </a:lnTo>
                  <a:lnTo>
                    <a:pt x="1853080" y="490716"/>
                  </a:lnTo>
                  <a:lnTo>
                    <a:pt x="1800342" y="502914"/>
                  </a:lnTo>
                  <a:lnTo>
                    <a:pt x="1745249" y="514339"/>
                  </a:lnTo>
                  <a:lnTo>
                    <a:pt x="1688014" y="524938"/>
                  </a:lnTo>
                  <a:lnTo>
                    <a:pt x="1628853" y="534656"/>
                  </a:lnTo>
                  <a:lnTo>
                    <a:pt x="1567979" y="543436"/>
                  </a:lnTo>
                  <a:lnTo>
                    <a:pt x="1505606" y="551225"/>
                  </a:lnTo>
                  <a:lnTo>
                    <a:pt x="1441948" y="557966"/>
                  </a:lnTo>
                  <a:lnTo>
                    <a:pt x="1377220" y="563606"/>
                  </a:lnTo>
                  <a:lnTo>
                    <a:pt x="1311636" y="568088"/>
                  </a:lnTo>
                  <a:lnTo>
                    <a:pt x="1245409" y="571358"/>
                  </a:lnTo>
                  <a:lnTo>
                    <a:pt x="1178754" y="573360"/>
                  </a:lnTo>
                  <a:lnTo>
                    <a:pt x="1111884" y="574039"/>
                  </a:lnTo>
                  <a:lnTo>
                    <a:pt x="1042402" y="573562"/>
                  </a:lnTo>
                  <a:lnTo>
                    <a:pt x="973160" y="572158"/>
                  </a:lnTo>
                  <a:lnTo>
                    <a:pt x="904398" y="569866"/>
                  </a:lnTo>
                  <a:lnTo>
                    <a:pt x="836357" y="566728"/>
                  </a:lnTo>
                  <a:lnTo>
                    <a:pt x="769276" y="562783"/>
                  </a:lnTo>
                  <a:lnTo>
                    <a:pt x="703397" y="558071"/>
                  </a:lnTo>
                  <a:lnTo>
                    <a:pt x="638959" y="552633"/>
                  </a:lnTo>
                  <a:lnTo>
                    <a:pt x="576203" y="546509"/>
                  </a:lnTo>
                  <a:lnTo>
                    <a:pt x="515369" y="539740"/>
                  </a:lnTo>
                  <a:lnTo>
                    <a:pt x="456696" y="532364"/>
                  </a:lnTo>
                  <a:lnTo>
                    <a:pt x="400426" y="524423"/>
                  </a:lnTo>
                  <a:lnTo>
                    <a:pt x="346798" y="515957"/>
                  </a:lnTo>
                  <a:lnTo>
                    <a:pt x="296053" y="507006"/>
                  </a:lnTo>
                  <a:lnTo>
                    <a:pt x="248431" y="497610"/>
                  </a:lnTo>
                  <a:lnTo>
                    <a:pt x="204172" y="487810"/>
                  </a:lnTo>
                  <a:lnTo>
                    <a:pt x="163516" y="477645"/>
                  </a:lnTo>
                  <a:lnTo>
                    <a:pt x="126704" y="467156"/>
                  </a:lnTo>
                  <a:lnTo>
                    <a:pt x="65572" y="445367"/>
                  </a:lnTo>
                  <a:lnTo>
                    <a:pt x="22696" y="422764"/>
                  </a:lnTo>
                  <a:lnTo>
                    <a:pt x="8705" y="411258"/>
                  </a:lnTo>
                  <a:lnTo>
                    <a:pt x="0" y="399668"/>
                  </a:lnTo>
                </a:path>
              </a:pathLst>
            </a:custGeom>
            <a:ln w="12700">
              <a:solidFill>
                <a:srgbClr val="B7000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541207" y="4821788"/>
              <a:ext cx="86360" cy="85090"/>
            </a:xfrm>
            <a:custGeom>
              <a:avLst/>
              <a:gdLst/>
              <a:ahLst/>
              <a:cxnLst/>
              <a:rect l="l" t="t" r="r" b="b"/>
              <a:pathLst>
                <a:path w="86359" h="85089">
                  <a:moveTo>
                    <a:pt x="86055" y="62610"/>
                  </a:moveTo>
                  <a:lnTo>
                    <a:pt x="23914" y="0"/>
                  </a:lnTo>
                  <a:lnTo>
                    <a:pt x="0" y="84912"/>
                  </a:lnTo>
                </a:path>
              </a:pathLst>
            </a:custGeom>
            <a:ln w="12700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564844" y="3349942"/>
              <a:ext cx="4701540" cy="686435"/>
            </a:xfrm>
            <a:custGeom>
              <a:avLst/>
              <a:gdLst/>
              <a:ahLst/>
              <a:cxnLst/>
              <a:rect l="l" t="t" r="r" b="b"/>
              <a:pathLst>
                <a:path w="4701540" h="686435">
                  <a:moveTo>
                    <a:pt x="4700943" y="686117"/>
                  </a:moveTo>
                  <a:lnTo>
                    <a:pt x="4696165" y="648016"/>
                  </a:lnTo>
                  <a:lnTo>
                    <a:pt x="4682072" y="610020"/>
                  </a:lnTo>
                  <a:lnTo>
                    <a:pt x="4659022" y="572233"/>
                  </a:lnTo>
                  <a:lnTo>
                    <a:pt x="4627373" y="534760"/>
                  </a:lnTo>
                  <a:lnTo>
                    <a:pt x="4587483" y="497705"/>
                  </a:lnTo>
                  <a:lnTo>
                    <a:pt x="4539710" y="461173"/>
                  </a:lnTo>
                  <a:lnTo>
                    <a:pt x="4484413" y="425269"/>
                  </a:lnTo>
                  <a:lnTo>
                    <a:pt x="4421951" y="390097"/>
                  </a:lnTo>
                  <a:lnTo>
                    <a:pt x="4352680" y="355761"/>
                  </a:lnTo>
                  <a:lnTo>
                    <a:pt x="4315604" y="338940"/>
                  </a:lnTo>
                  <a:lnTo>
                    <a:pt x="4276961" y="322367"/>
                  </a:lnTo>
                  <a:lnTo>
                    <a:pt x="4236795" y="306055"/>
                  </a:lnTo>
                  <a:lnTo>
                    <a:pt x="4195150" y="290018"/>
                  </a:lnTo>
                  <a:lnTo>
                    <a:pt x="4152073" y="274269"/>
                  </a:lnTo>
                  <a:lnTo>
                    <a:pt x="4107607" y="258820"/>
                  </a:lnTo>
                  <a:lnTo>
                    <a:pt x="4061798" y="243685"/>
                  </a:lnTo>
                  <a:lnTo>
                    <a:pt x="4014689" y="228877"/>
                  </a:lnTo>
                  <a:lnTo>
                    <a:pt x="3966327" y="214409"/>
                  </a:lnTo>
                  <a:lnTo>
                    <a:pt x="3916755" y="200293"/>
                  </a:lnTo>
                  <a:lnTo>
                    <a:pt x="3866019" y="186544"/>
                  </a:lnTo>
                  <a:lnTo>
                    <a:pt x="3814164" y="173174"/>
                  </a:lnTo>
                  <a:lnTo>
                    <a:pt x="3761233" y="160196"/>
                  </a:lnTo>
                  <a:lnTo>
                    <a:pt x="3707273" y="147623"/>
                  </a:lnTo>
                  <a:lnTo>
                    <a:pt x="3652327" y="135468"/>
                  </a:lnTo>
                  <a:lnTo>
                    <a:pt x="3596440" y="123745"/>
                  </a:lnTo>
                  <a:lnTo>
                    <a:pt x="3539658" y="112466"/>
                  </a:lnTo>
                  <a:lnTo>
                    <a:pt x="3482025" y="101645"/>
                  </a:lnTo>
                  <a:lnTo>
                    <a:pt x="3423586" y="91294"/>
                  </a:lnTo>
                  <a:lnTo>
                    <a:pt x="3364385" y="81427"/>
                  </a:lnTo>
                  <a:lnTo>
                    <a:pt x="3304468" y="72057"/>
                  </a:lnTo>
                  <a:lnTo>
                    <a:pt x="3243878" y="63197"/>
                  </a:lnTo>
                  <a:lnTo>
                    <a:pt x="3182662" y="54859"/>
                  </a:lnTo>
                  <a:lnTo>
                    <a:pt x="3120864" y="47058"/>
                  </a:lnTo>
                  <a:lnTo>
                    <a:pt x="3058528" y="39805"/>
                  </a:lnTo>
                  <a:lnTo>
                    <a:pt x="2995700" y="33114"/>
                  </a:lnTo>
                  <a:lnTo>
                    <a:pt x="2932424" y="26999"/>
                  </a:lnTo>
                  <a:lnTo>
                    <a:pt x="2868744" y="21472"/>
                  </a:lnTo>
                  <a:lnTo>
                    <a:pt x="2804706" y="16546"/>
                  </a:lnTo>
                  <a:lnTo>
                    <a:pt x="2740355" y="12235"/>
                  </a:lnTo>
                  <a:lnTo>
                    <a:pt x="2675735" y="8551"/>
                  </a:lnTo>
                  <a:lnTo>
                    <a:pt x="2610892" y="5507"/>
                  </a:lnTo>
                  <a:lnTo>
                    <a:pt x="2545869" y="3117"/>
                  </a:lnTo>
                  <a:lnTo>
                    <a:pt x="2480711" y="1394"/>
                  </a:lnTo>
                  <a:lnTo>
                    <a:pt x="2415464" y="350"/>
                  </a:lnTo>
                  <a:lnTo>
                    <a:pt x="2350173" y="0"/>
                  </a:lnTo>
                  <a:lnTo>
                    <a:pt x="2284514" y="353"/>
                  </a:lnTo>
                  <a:lnTo>
                    <a:pt x="2218900" y="1403"/>
                  </a:lnTo>
                  <a:lnTo>
                    <a:pt x="2153378" y="3137"/>
                  </a:lnTo>
                  <a:lnTo>
                    <a:pt x="2087993" y="5543"/>
                  </a:lnTo>
                  <a:lnTo>
                    <a:pt x="2022789" y="8606"/>
                  </a:lnTo>
                  <a:lnTo>
                    <a:pt x="1957814" y="12313"/>
                  </a:lnTo>
                  <a:lnTo>
                    <a:pt x="1893111" y="16651"/>
                  </a:lnTo>
                  <a:lnTo>
                    <a:pt x="1828728" y="21608"/>
                  </a:lnTo>
                  <a:lnTo>
                    <a:pt x="1764709" y="27169"/>
                  </a:lnTo>
                  <a:lnTo>
                    <a:pt x="1701099" y="33321"/>
                  </a:lnTo>
                  <a:lnTo>
                    <a:pt x="1637946" y="40052"/>
                  </a:lnTo>
                  <a:lnTo>
                    <a:pt x="1575293" y="47347"/>
                  </a:lnTo>
                  <a:lnTo>
                    <a:pt x="1513187" y="55195"/>
                  </a:lnTo>
                  <a:lnTo>
                    <a:pt x="1451673" y="63581"/>
                  </a:lnTo>
                  <a:lnTo>
                    <a:pt x="1390796" y="72492"/>
                  </a:lnTo>
                  <a:lnTo>
                    <a:pt x="1330603" y="81915"/>
                  </a:lnTo>
                  <a:lnTo>
                    <a:pt x="1271139" y="91837"/>
                  </a:lnTo>
                  <a:lnTo>
                    <a:pt x="1212448" y="102245"/>
                  </a:lnTo>
                  <a:lnTo>
                    <a:pt x="1154578" y="113125"/>
                  </a:lnTo>
                  <a:lnTo>
                    <a:pt x="1097573" y="124464"/>
                  </a:lnTo>
                  <a:lnTo>
                    <a:pt x="1041479" y="136249"/>
                  </a:lnTo>
                  <a:lnTo>
                    <a:pt x="986342" y="148467"/>
                  </a:lnTo>
                  <a:lnTo>
                    <a:pt x="932206" y="161104"/>
                  </a:lnTo>
                  <a:lnTo>
                    <a:pt x="879118" y="174148"/>
                  </a:lnTo>
                  <a:lnTo>
                    <a:pt x="827124" y="187584"/>
                  </a:lnTo>
                  <a:lnTo>
                    <a:pt x="776268" y="201400"/>
                  </a:lnTo>
                  <a:lnTo>
                    <a:pt x="726596" y="215582"/>
                  </a:lnTo>
                  <a:lnTo>
                    <a:pt x="678154" y="230118"/>
                  </a:lnTo>
                  <a:lnTo>
                    <a:pt x="630987" y="244994"/>
                  </a:lnTo>
                  <a:lnTo>
                    <a:pt x="585141" y="260197"/>
                  </a:lnTo>
                  <a:lnTo>
                    <a:pt x="540661" y="275713"/>
                  </a:lnTo>
                  <a:lnTo>
                    <a:pt x="497594" y="291529"/>
                  </a:lnTo>
                  <a:lnTo>
                    <a:pt x="455984" y="307633"/>
                  </a:lnTo>
                  <a:lnTo>
                    <a:pt x="415877" y="324011"/>
                  </a:lnTo>
                  <a:lnTo>
                    <a:pt x="377318" y="340649"/>
                  </a:lnTo>
                  <a:lnTo>
                    <a:pt x="340354" y="357534"/>
                  </a:lnTo>
                  <a:lnTo>
                    <a:pt x="305029" y="374654"/>
                  </a:lnTo>
                  <a:lnTo>
                    <a:pt x="239481" y="409543"/>
                  </a:lnTo>
                  <a:lnTo>
                    <a:pt x="181039" y="445210"/>
                  </a:lnTo>
                  <a:lnTo>
                    <a:pt x="130066" y="481549"/>
                  </a:lnTo>
                  <a:lnTo>
                    <a:pt x="86927" y="518454"/>
                  </a:lnTo>
                  <a:lnTo>
                    <a:pt x="51986" y="555820"/>
                  </a:lnTo>
                  <a:lnTo>
                    <a:pt x="25609" y="593540"/>
                  </a:lnTo>
                  <a:lnTo>
                    <a:pt x="8158" y="631508"/>
                  </a:lnTo>
                  <a:lnTo>
                    <a:pt x="2895" y="650553"/>
                  </a:lnTo>
                  <a:lnTo>
                    <a:pt x="0" y="669620"/>
                  </a:lnTo>
                </a:path>
              </a:pathLst>
            </a:custGeom>
            <a:ln w="12700">
              <a:solidFill>
                <a:srgbClr val="B7000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523795" y="3942220"/>
              <a:ext cx="88900" cy="78105"/>
            </a:xfrm>
            <a:custGeom>
              <a:avLst/>
              <a:gdLst/>
              <a:ahLst/>
              <a:cxnLst/>
              <a:rect l="l" t="t" r="r" b="b"/>
              <a:pathLst>
                <a:path w="88900" h="78104">
                  <a:moveTo>
                    <a:pt x="0" y="0"/>
                  </a:moveTo>
                  <a:lnTo>
                    <a:pt x="41008" y="78104"/>
                  </a:lnTo>
                  <a:lnTo>
                    <a:pt x="88811" y="3962"/>
                  </a:lnTo>
                </a:path>
              </a:pathLst>
            </a:custGeom>
            <a:ln w="12700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356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综合案例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336" y="1300733"/>
            <a:ext cx="609599" cy="3619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336" y="1743455"/>
            <a:ext cx="4400537" cy="454075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5805" y="1743455"/>
            <a:ext cx="6331457" cy="4539995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3043808"/>
            <a:ext cx="531177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1.</a:t>
            </a:r>
            <a:r>
              <a:rPr dirty="0" sz="1600" spc="-4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广播变量解决了什么问</a:t>
            </a:r>
            <a:r>
              <a:rPr dirty="0" sz="1600" spc="-10">
                <a:latin typeface="Microsoft YaHei"/>
                <a:cs typeface="Microsoft YaHei"/>
              </a:rPr>
              <a:t>题</a:t>
            </a:r>
            <a:r>
              <a:rPr dirty="0" sz="1600">
                <a:latin typeface="Microsoft YaHei"/>
                <a:cs typeface="Microsoft YaHei"/>
              </a:rPr>
              <a:t>?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000">
                <a:latin typeface="Microsoft YaHei"/>
                <a:cs typeface="Microsoft YaHei"/>
              </a:rPr>
              <a:t>分布式集合</a:t>
            </a:r>
            <a:r>
              <a:rPr dirty="0" sz="1000" spc="-5">
                <a:latin typeface="Microsoft YaHei"/>
                <a:cs typeface="Microsoft YaHei"/>
              </a:rPr>
              <a:t>RDD</a:t>
            </a:r>
            <a:r>
              <a:rPr dirty="0" sz="1000">
                <a:latin typeface="Microsoft YaHei"/>
                <a:cs typeface="Microsoft YaHei"/>
              </a:rPr>
              <a:t>和本地集</a:t>
            </a:r>
            <a:r>
              <a:rPr dirty="0" sz="1000" spc="-10">
                <a:latin typeface="Microsoft YaHei"/>
                <a:cs typeface="Microsoft YaHei"/>
              </a:rPr>
              <a:t>合</a:t>
            </a:r>
            <a:r>
              <a:rPr dirty="0" sz="1000">
                <a:latin typeface="Microsoft YaHei"/>
                <a:cs typeface="Microsoft YaHei"/>
              </a:rPr>
              <a:t>进行</a:t>
            </a:r>
            <a:r>
              <a:rPr dirty="0" sz="1000" spc="-10">
                <a:latin typeface="Microsoft YaHei"/>
                <a:cs typeface="Microsoft YaHei"/>
              </a:rPr>
              <a:t>关</a:t>
            </a:r>
            <a:r>
              <a:rPr dirty="0" sz="1000">
                <a:latin typeface="Microsoft YaHei"/>
                <a:cs typeface="Microsoft YaHei"/>
              </a:rPr>
              <a:t>联使</a:t>
            </a:r>
            <a:r>
              <a:rPr dirty="0" sz="1000" spc="-10">
                <a:latin typeface="Microsoft YaHei"/>
                <a:cs typeface="Microsoft YaHei"/>
              </a:rPr>
              <a:t>用</a:t>
            </a:r>
            <a:r>
              <a:rPr dirty="0" sz="1000">
                <a:latin typeface="Microsoft YaHei"/>
                <a:cs typeface="Microsoft YaHei"/>
              </a:rPr>
              <a:t>的时</a:t>
            </a:r>
            <a:r>
              <a:rPr dirty="0" sz="1000" spc="-10">
                <a:latin typeface="Microsoft YaHei"/>
                <a:cs typeface="Microsoft YaHei"/>
              </a:rPr>
              <a:t>候</a:t>
            </a:r>
            <a:r>
              <a:rPr dirty="0" sz="1000">
                <a:latin typeface="Microsoft YaHei"/>
                <a:cs typeface="Microsoft YaHei"/>
              </a:rPr>
              <a:t>,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降低内存占用以及减</a:t>
            </a:r>
            <a:r>
              <a:rPr dirty="0" sz="1000" spc="-10">
                <a:latin typeface="Microsoft YaHei"/>
                <a:cs typeface="Microsoft YaHei"/>
              </a:rPr>
              <a:t>少</a:t>
            </a:r>
            <a:r>
              <a:rPr dirty="0" sz="1000">
                <a:latin typeface="Microsoft YaHei"/>
                <a:cs typeface="Microsoft YaHei"/>
              </a:rPr>
              <a:t>网络</a:t>
            </a:r>
            <a:r>
              <a:rPr dirty="0" sz="1000" spc="-5">
                <a:latin typeface="Microsoft YaHei"/>
                <a:cs typeface="Microsoft YaHei"/>
              </a:rPr>
              <a:t>IO</a:t>
            </a:r>
            <a:r>
              <a:rPr dirty="0" sz="1000">
                <a:latin typeface="Microsoft YaHei"/>
                <a:cs typeface="Microsoft YaHei"/>
              </a:rPr>
              <a:t>传输,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提高性能.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915536"/>
            <a:ext cx="238696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2.</a:t>
            </a:r>
            <a:r>
              <a:rPr dirty="0" sz="1600" spc="-6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累加器解决了什么问题?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000">
                <a:latin typeface="Microsoft YaHei"/>
                <a:cs typeface="Microsoft YaHei"/>
              </a:rPr>
              <a:t>分布式代码执行中,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进行全局累加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0208" y="2668715"/>
            <a:ext cx="595376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181735" algn="l"/>
              </a:tabLst>
            </a:pPr>
            <a:r>
              <a:rPr dirty="0" baseline="-8101" sz="3600" b="1">
                <a:solidFill>
                  <a:srgbClr val="FFFFFF"/>
                </a:solidFill>
                <a:latin typeface="Microsoft YaHei"/>
                <a:cs typeface="Microsoft YaHei"/>
              </a:rPr>
              <a:t>第六章	</a:t>
            </a:r>
            <a:r>
              <a:rPr dirty="0" sz="3200" spc="-1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32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内核调度(重点理解)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956047" y="1728977"/>
            <a:ext cx="1641475" cy="510540"/>
            <a:chOff x="4956047" y="1728977"/>
            <a:chExt cx="1641475" cy="5105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6047" y="1748028"/>
              <a:ext cx="509777" cy="4747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3341" y="1728977"/>
              <a:ext cx="1194053" cy="51053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080634" y="1786032"/>
            <a:ext cx="1372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6.1</a:t>
            </a:r>
            <a:r>
              <a:rPr dirty="0" sz="1800" spc="-75">
                <a:latin typeface="Microsoft YaHei"/>
                <a:cs typeface="Microsoft YaHei"/>
              </a:rPr>
              <a:t> </a:t>
            </a:r>
            <a:r>
              <a:rPr dirty="0" sz="1800" spc="-20">
                <a:latin typeface="Microsoft YaHei"/>
                <a:cs typeface="Microsoft YaHei"/>
              </a:rPr>
              <a:t>DAG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56047" y="2332482"/>
            <a:ext cx="3927475" cy="510540"/>
            <a:chOff x="4956047" y="2332482"/>
            <a:chExt cx="3927475" cy="51054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6047" y="2351532"/>
              <a:ext cx="509777" cy="4747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3341" y="2332482"/>
              <a:ext cx="1194053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2595" y="2332482"/>
              <a:ext cx="2590798" cy="51053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080634" y="2389536"/>
            <a:ext cx="3658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6.2</a:t>
            </a:r>
            <a:r>
              <a:rPr dirty="0" sz="1800" spc="-75">
                <a:latin typeface="Microsoft YaHei"/>
                <a:cs typeface="Microsoft YaHei"/>
              </a:rPr>
              <a:t> </a:t>
            </a:r>
            <a:r>
              <a:rPr dirty="0" sz="1800" spc="-20">
                <a:latin typeface="Microsoft YaHei"/>
                <a:cs typeface="Microsoft YaHei"/>
              </a:rPr>
              <a:t>DAG</a:t>
            </a:r>
            <a:r>
              <a:rPr dirty="0" sz="1800">
                <a:latin typeface="Microsoft YaHei"/>
                <a:cs typeface="Microsoft YaHei"/>
              </a:rPr>
              <a:t>的宽窄依赖和阶段划分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56047" y="2935985"/>
            <a:ext cx="2514600" cy="510540"/>
            <a:chOff x="4956047" y="2935985"/>
            <a:chExt cx="2514600" cy="51054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6047" y="2955035"/>
              <a:ext cx="509777" cy="4747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3341" y="2935985"/>
              <a:ext cx="695705" cy="5105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4247" y="2935985"/>
              <a:ext cx="1676399" cy="51053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080634" y="2993040"/>
            <a:ext cx="2245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6.3</a:t>
            </a:r>
            <a:r>
              <a:rPr dirty="0" sz="1800" spc="-7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内存迭代计算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56047" y="3539490"/>
            <a:ext cx="2442210" cy="510540"/>
            <a:chOff x="4956047" y="3539490"/>
            <a:chExt cx="2442210" cy="510540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6047" y="3558540"/>
              <a:ext cx="509777" cy="4747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3341" y="3539490"/>
              <a:ext cx="1309115" cy="5105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7657" y="3539490"/>
              <a:ext cx="990598" cy="510539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956047" y="4142994"/>
            <a:ext cx="2670810" cy="510540"/>
            <a:chOff x="4956047" y="4142994"/>
            <a:chExt cx="2670810" cy="51054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6047" y="4162043"/>
              <a:ext cx="509777" cy="4747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03341" y="4142994"/>
              <a:ext cx="1309115" cy="5105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07657" y="4142994"/>
              <a:ext cx="1219198" cy="510539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956047" y="4746497"/>
            <a:ext cx="3820160" cy="510540"/>
            <a:chOff x="4956047" y="4746497"/>
            <a:chExt cx="3820160" cy="510540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6047" y="4765547"/>
              <a:ext cx="509777" cy="4747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3341" y="4746497"/>
              <a:ext cx="695705" cy="5105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94247" y="4746497"/>
              <a:ext cx="761999" cy="5105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19266" y="4746497"/>
              <a:ext cx="403859" cy="5105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86143" y="4746497"/>
              <a:ext cx="918209" cy="5105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99553" y="4746497"/>
              <a:ext cx="1676399" cy="51053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080634" y="3596544"/>
            <a:ext cx="3550920" cy="1506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6.4</a:t>
            </a:r>
            <a:r>
              <a:rPr dirty="0" sz="1800" spc="-40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并行度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6.5</a:t>
            </a:r>
            <a:r>
              <a:rPr dirty="0" sz="1800" spc="-40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任务调度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6.6</a:t>
            </a:r>
            <a:r>
              <a:rPr dirty="0" sz="1800" spc="-2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拓展</a:t>
            </a:r>
            <a:r>
              <a:rPr dirty="0" sz="1800" spc="-2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-</a:t>
            </a:r>
            <a:r>
              <a:rPr dirty="0" sz="1800" spc="-20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概念名词大全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3745229"/>
            <a:ext cx="12197080" cy="3117850"/>
            <a:chOff x="-4762" y="3745229"/>
            <a:chExt cx="12197080" cy="311785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7330" y="3745229"/>
              <a:ext cx="8577833" cy="288340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10474960" cy="2501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6.1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DAG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的核心是根据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来实现的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，Spark</a:t>
            </a:r>
            <a:r>
              <a:rPr dirty="0" sz="16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Scheduler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则为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核心实现的重要一环，其作用就是任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调度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的任务调度就是如何组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任务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去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处理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中每个分区的数据，根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的依赖关系构建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DAG，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DAG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划分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Stage，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将每个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中的任务发到指定节点运行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的任务调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度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原理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可以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理规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划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资源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利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用，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到尽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能用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少的 资源高效地完成任务计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算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以词频统计</a:t>
            </a:r>
            <a:r>
              <a:rPr dirty="0" sz="1600" spc="-45">
                <a:solidFill>
                  <a:srgbClr val="252525"/>
                </a:solidFill>
                <a:latin typeface="Microsoft YaHei"/>
                <a:cs typeface="Microsoft YaHei"/>
              </a:rPr>
              <a:t>W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dC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u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nt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程序为例，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G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图：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962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DAG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15" y="1398654"/>
            <a:ext cx="8743569" cy="47247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189" y="6237732"/>
            <a:ext cx="2266582" cy="2190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3693" y="3661414"/>
            <a:ext cx="2194558" cy="280542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962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DAG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386" y="1898142"/>
            <a:ext cx="5324100" cy="6000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991" y="2608105"/>
            <a:ext cx="10587451" cy="231463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8409" y="5399151"/>
            <a:ext cx="6382129" cy="1714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5913" y="1412036"/>
            <a:ext cx="1257288" cy="314604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962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DAG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7338" y="1457706"/>
            <a:ext cx="7105650" cy="4238625"/>
            <a:chOff x="807338" y="1457706"/>
            <a:chExt cx="7105650" cy="42386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338" y="1505330"/>
              <a:ext cx="7105649" cy="41909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6548" y="1457706"/>
              <a:ext cx="1352549" cy="428243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962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DAG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293" y="1831085"/>
            <a:ext cx="9715499" cy="19625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048" y="1302258"/>
            <a:ext cx="1162049" cy="409955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962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DAG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5048" y="1302258"/>
            <a:ext cx="11266170" cy="4611370"/>
            <a:chOff x="765048" y="1302258"/>
            <a:chExt cx="11266170" cy="461137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474" y="1680766"/>
              <a:ext cx="11263381" cy="42325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048" y="1302258"/>
              <a:ext cx="1162049" cy="40995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7601" y="6278498"/>
            <a:ext cx="2524124" cy="190499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19" y="983741"/>
            <a:ext cx="3210560" cy="510540"/>
            <a:chOff x="655319" y="983741"/>
            <a:chExt cx="321056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19" y="983741"/>
              <a:ext cx="1372361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882" y="983742"/>
              <a:ext cx="1447799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5224" y="983741"/>
              <a:ext cx="404621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3625" y="983742"/>
              <a:ext cx="761999" cy="51053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89619" y="1040434"/>
            <a:ext cx="2931160" cy="835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1.7</a:t>
            </a:r>
            <a:r>
              <a:rPr dirty="0" sz="1800" spc="-3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的架构角色</a:t>
            </a:r>
            <a:r>
              <a:rPr dirty="0" sz="1800" spc="-25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-</a:t>
            </a:r>
            <a:r>
              <a:rPr dirty="0" sz="1800" spc="-3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理解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Microsoft YaHei"/>
              <a:cs typeface="Microsoft YaHei"/>
            </a:endParaRPr>
          </a:p>
          <a:p>
            <a:pPr marL="158750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solidFill>
                  <a:srgbClr val="585858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 b="1">
                <a:solidFill>
                  <a:srgbClr val="585858"/>
                </a:solidFill>
                <a:latin typeface="Microsoft YaHei"/>
                <a:cs typeface="Microsoft YaHei"/>
              </a:rPr>
              <a:t>运行角色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21395" y="2752344"/>
            <a:ext cx="2678430" cy="576580"/>
          </a:xfrm>
          <a:custGeom>
            <a:avLst/>
            <a:gdLst/>
            <a:ahLst/>
            <a:cxnLst/>
            <a:rect l="l" t="t" r="r" b="b"/>
            <a:pathLst>
              <a:path w="2678429" h="576579">
                <a:moveTo>
                  <a:pt x="2582418" y="0"/>
                </a:moveTo>
                <a:lnTo>
                  <a:pt x="96012" y="0"/>
                </a:lnTo>
                <a:lnTo>
                  <a:pt x="58641" y="7545"/>
                </a:lnTo>
                <a:lnTo>
                  <a:pt x="28122" y="28122"/>
                </a:lnTo>
                <a:lnTo>
                  <a:pt x="7545" y="58641"/>
                </a:lnTo>
                <a:lnTo>
                  <a:pt x="0" y="96012"/>
                </a:lnTo>
                <a:lnTo>
                  <a:pt x="0" y="480059"/>
                </a:lnTo>
                <a:lnTo>
                  <a:pt x="7545" y="517430"/>
                </a:lnTo>
                <a:lnTo>
                  <a:pt x="28122" y="547949"/>
                </a:lnTo>
                <a:lnTo>
                  <a:pt x="58641" y="568526"/>
                </a:lnTo>
                <a:lnTo>
                  <a:pt x="96012" y="576072"/>
                </a:lnTo>
                <a:lnTo>
                  <a:pt x="2582418" y="576072"/>
                </a:lnTo>
                <a:lnTo>
                  <a:pt x="2619788" y="568526"/>
                </a:lnTo>
                <a:lnTo>
                  <a:pt x="2650307" y="547949"/>
                </a:lnTo>
                <a:lnTo>
                  <a:pt x="2670884" y="517430"/>
                </a:lnTo>
                <a:lnTo>
                  <a:pt x="2678430" y="480059"/>
                </a:lnTo>
                <a:lnTo>
                  <a:pt x="2678430" y="96012"/>
                </a:lnTo>
                <a:lnTo>
                  <a:pt x="2670884" y="58641"/>
                </a:lnTo>
                <a:lnTo>
                  <a:pt x="2650307" y="28122"/>
                </a:lnTo>
                <a:lnTo>
                  <a:pt x="2619788" y="7545"/>
                </a:lnTo>
                <a:lnTo>
                  <a:pt x="258241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117901" y="2875997"/>
            <a:ext cx="685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26580" y="4057655"/>
            <a:ext cx="2143760" cy="1527810"/>
          </a:xfrm>
          <a:custGeom>
            <a:avLst/>
            <a:gdLst/>
            <a:ahLst/>
            <a:cxnLst/>
            <a:rect l="l" t="t" r="r" b="b"/>
            <a:pathLst>
              <a:path w="2143759" h="1527810">
                <a:moveTo>
                  <a:pt x="1888870" y="0"/>
                </a:moveTo>
                <a:lnTo>
                  <a:pt x="254635" y="0"/>
                </a:lnTo>
                <a:lnTo>
                  <a:pt x="208865" y="4102"/>
                </a:lnTo>
                <a:lnTo>
                  <a:pt x="165786" y="15929"/>
                </a:lnTo>
                <a:lnTo>
                  <a:pt x="126117" y="34763"/>
                </a:lnTo>
                <a:lnTo>
                  <a:pt x="90578" y="59884"/>
                </a:lnTo>
                <a:lnTo>
                  <a:pt x="59888" y="90573"/>
                </a:lnTo>
                <a:lnTo>
                  <a:pt x="34766" y="126111"/>
                </a:lnTo>
                <a:lnTo>
                  <a:pt x="15931" y="165781"/>
                </a:lnTo>
                <a:lnTo>
                  <a:pt x="4102" y="208861"/>
                </a:lnTo>
                <a:lnTo>
                  <a:pt x="0" y="254634"/>
                </a:lnTo>
                <a:lnTo>
                  <a:pt x="0" y="1273162"/>
                </a:lnTo>
                <a:lnTo>
                  <a:pt x="4102" y="1318936"/>
                </a:lnTo>
                <a:lnTo>
                  <a:pt x="15931" y="1362017"/>
                </a:lnTo>
                <a:lnTo>
                  <a:pt x="34766" y="1401688"/>
                </a:lnTo>
                <a:lnTo>
                  <a:pt x="59888" y="1437229"/>
                </a:lnTo>
                <a:lnTo>
                  <a:pt x="90578" y="1467920"/>
                </a:lnTo>
                <a:lnTo>
                  <a:pt x="126117" y="1493043"/>
                </a:lnTo>
                <a:lnTo>
                  <a:pt x="165786" y="1511878"/>
                </a:lnTo>
                <a:lnTo>
                  <a:pt x="208865" y="1523707"/>
                </a:lnTo>
                <a:lnTo>
                  <a:pt x="254635" y="1527809"/>
                </a:lnTo>
                <a:lnTo>
                  <a:pt x="1888870" y="1527809"/>
                </a:lnTo>
                <a:lnTo>
                  <a:pt x="1934640" y="1523707"/>
                </a:lnTo>
                <a:lnTo>
                  <a:pt x="1977719" y="1511878"/>
                </a:lnTo>
                <a:lnTo>
                  <a:pt x="2017388" y="1493043"/>
                </a:lnTo>
                <a:lnTo>
                  <a:pt x="2052927" y="1467920"/>
                </a:lnTo>
                <a:lnTo>
                  <a:pt x="2083617" y="1437229"/>
                </a:lnTo>
                <a:lnTo>
                  <a:pt x="2108739" y="1401688"/>
                </a:lnTo>
                <a:lnTo>
                  <a:pt x="2127574" y="1362017"/>
                </a:lnTo>
                <a:lnTo>
                  <a:pt x="2139403" y="1318936"/>
                </a:lnTo>
                <a:lnTo>
                  <a:pt x="2143506" y="1273162"/>
                </a:lnTo>
                <a:lnTo>
                  <a:pt x="2143506" y="254634"/>
                </a:lnTo>
                <a:lnTo>
                  <a:pt x="2139403" y="208861"/>
                </a:lnTo>
                <a:lnTo>
                  <a:pt x="2127574" y="165781"/>
                </a:lnTo>
                <a:lnTo>
                  <a:pt x="2108739" y="126111"/>
                </a:lnTo>
                <a:lnTo>
                  <a:pt x="2083617" y="90573"/>
                </a:lnTo>
                <a:lnTo>
                  <a:pt x="2052927" y="59884"/>
                </a:lnTo>
                <a:lnTo>
                  <a:pt x="2017388" y="34763"/>
                </a:lnTo>
                <a:lnTo>
                  <a:pt x="1977719" y="15929"/>
                </a:lnTo>
                <a:lnTo>
                  <a:pt x="1934640" y="4102"/>
                </a:lnTo>
                <a:lnTo>
                  <a:pt x="1888870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643893" y="5163725"/>
            <a:ext cx="708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982200" y="4057653"/>
            <a:ext cx="2143760" cy="1533525"/>
          </a:xfrm>
          <a:custGeom>
            <a:avLst/>
            <a:gdLst/>
            <a:ahLst/>
            <a:cxnLst/>
            <a:rect l="l" t="t" r="r" b="b"/>
            <a:pathLst>
              <a:path w="2143759" h="1533525">
                <a:moveTo>
                  <a:pt x="1887982" y="0"/>
                </a:moveTo>
                <a:lnTo>
                  <a:pt x="255524" y="0"/>
                </a:lnTo>
                <a:lnTo>
                  <a:pt x="209593" y="4116"/>
                </a:lnTo>
                <a:lnTo>
                  <a:pt x="166363" y="15986"/>
                </a:lnTo>
                <a:lnTo>
                  <a:pt x="126555" y="34886"/>
                </a:lnTo>
                <a:lnTo>
                  <a:pt x="90892" y="60095"/>
                </a:lnTo>
                <a:lnTo>
                  <a:pt x="60095" y="90892"/>
                </a:lnTo>
                <a:lnTo>
                  <a:pt x="34886" y="126555"/>
                </a:lnTo>
                <a:lnTo>
                  <a:pt x="15986" y="166363"/>
                </a:lnTo>
                <a:lnTo>
                  <a:pt x="4116" y="209593"/>
                </a:lnTo>
                <a:lnTo>
                  <a:pt x="0" y="255524"/>
                </a:lnTo>
                <a:lnTo>
                  <a:pt x="0" y="1277607"/>
                </a:lnTo>
                <a:lnTo>
                  <a:pt x="4116" y="1323538"/>
                </a:lnTo>
                <a:lnTo>
                  <a:pt x="15986" y="1366769"/>
                </a:lnTo>
                <a:lnTo>
                  <a:pt x="34886" y="1406578"/>
                </a:lnTo>
                <a:lnTo>
                  <a:pt x="60095" y="1442243"/>
                </a:lnTo>
                <a:lnTo>
                  <a:pt x="90892" y="1473042"/>
                </a:lnTo>
                <a:lnTo>
                  <a:pt x="126555" y="1498254"/>
                </a:lnTo>
                <a:lnTo>
                  <a:pt x="166363" y="1517156"/>
                </a:lnTo>
                <a:lnTo>
                  <a:pt x="209593" y="1529026"/>
                </a:lnTo>
                <a:lnTo>
                  <a:pt x="255524" y="1533144"/>
                </a:lnTo>
                <a:lnTo>
                  <a:pt x="1887982" y="1533144"/>
                </a:lnTo>
                <a:lnTo>
                  <a:pt x="1933912" y="1529026"/>
                </a:lnTo>
                <a:lnTo>
                  <a:pt x="1977142" y="1517156"/>
                </a:lnTo>
                <a:lnTo>
                  <a:pt x="2016950" y="1498254"/>
                </a:lnTo>
                <a:lnTo>
                  <a:pt x="2052613" y="1473042"/>
                </a:lnTo>
                <a:lnTo>
                  <a:pt x="2083410" y="1442243"/>
                </a:lnTo>
                <a:lnTo>
                  <a:pt x="2108619" y="1406578"/>
                </a:lnTo>
                <a:lnTo>
                  <a:pt x="2127519" y="1366769"/>
                </a:lnTo>
                <a:lnTo>
                  <a:pt x="2139389" y="1323538"/>
                </a:lnTo>
                <a:lnTo>
                  <a:pt x="2143506" y="1277607"/>
                </a:lnTo>
                <a:lnTo>
                  <a:pt x="2143506" y="255524"/>
                </a:lnTo>
                <a:lnTo>
                  <a:pt x="2139389" y="209593"/>
                </a:lnTo>
                <a:lnTo>
                  <a:pt x="2127519" y="166363"/>
                </a:lnTo>
                <a:lnTo>
                  <a:pt x="2108619" y="126555"/>
                </a:lnTo>
                <a:lnTo>
                  <a:pt x="2083410" y="90892"/>
                </a:lnTo>
                <a:lnTo>
                  <a:pt x="2052613" y="60095"/>
                </a:lnTo>
                <a:lnTo>
                  <a:pt x="2016950" y="34886"/>
                </a:lnTo>
                <a:lnTo>
                  <a:pt x="1977142" y="15986"/>
                </a:lnTo>
                <a:lnTo>
                  <a:pt x="1933912" y="4116"/>
                </a:lnTo>
                <a:lnTo>
                  <a:pt x="1887982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699653" y="5169023"/>
            <a:ext cx="708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89064" y="4283203"/>
            <a:ext cx="949960" cy="680720"/>
          </a:xfrm>
          <a:custGeom>
            <a:avLst/>
            <a:gdLst/>
            <a:ahLst/>
            <a:cxnLst/>
            <a:rect l="l" t="t" r="r" b="b"/>
            <a:pathLst>
              <a:path w="949959" h="680720">
                <a:moveTo>
                  <a:pt x="836041" y="0"/>
                </a:moveTo>
                <a:lnTo>
                  <a:pt x="113411" y="0"/>
                </a:lnTo>
                <a:lnTo>
                  <a:pt x="69265" y="8912"/>
                </a:lnTo>
                <a:lnTo>
                  <a:pt x="33216" y="33216"/>
                </a:lnTo>
                <a:lnTo>
                  <a:pt x="8912" y="69265"/>
                </a:lnTo>
                <a:lnTo>
                  <a:pt x="0" y="113411"/>
                </a:lnTo>
                <a:lnTo>
                  <a:pt x="0" y="567055"/>
                </a:lnTo>
                <a:lnTo>
                  <a:pt x="8912" y="611200"/>
                </a:lnTo>
                <a:lnTo>
                  <a:pt x="33216" y="647249"/>
                </a:lnTo>
                <a:lnTo>
                  <a:pt x="69265" y="671553"/>
                </a:lnTo>
                <a:lnTo>
                  <a:pt x="113411" y="680466"/>
                </a:lnTo>
                <a:lnTo>
                  <a:pt x="836041" y="680466"/>
                </a:lnTo>
                <a:lnTo>
                  <a:pt x="880186" y="671553"/>
                </a:lnTo>
                <a:lnTo>
                  <a:pt x="916235" y="647249"/>
                </a:lnTo>
                <a:lnTo>
                  <a:pt x="940539" y="611200"/>
                </a:lnTo>
                <a:lnTo>
                  <a:pt x="949452" y="567055"/>
                </a:lnTo>
                <a:lnTo>
                  <a:pt x="949452" y="113411"/>
                </a:lnTo>
                <a:lnTo>
                  <a:pt x="940539" y="69265"/>
                </a:lnTo>
                <a:lnTo>
                  <a:pt x="916235" y="33216"/>
                </a:lnTo>
                <a:lnTo>
                  <a:pt x="880186" y="8912"/>
                </a:lnTo>
                <a:lnTo>
                  <a:pt x="836041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288458" y="4406162"/>
            <a:ext cx="35115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0000"/>
                </a:solidFill>
                <a:latin typeface="Calibri"/>
                <a:cs typeface="Calibri"/>
              </a:rPr>
              <a:t>Driver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24217" y="4713226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048243" y="4283203"/>
            <a:ext cx="949960" cy="680720"/>
          </a:xfrm>
          <a:custGeom>
            <a:avLst/>
            <a:gdLst/>
            <a:ahLst/>
            <a:cxnLst/>
            <a:rect l="l" t="t" r="r" b="b"/>
            <a:pathLst>
              <a:path w="949959" h="680720">
                <a:moveTo>
                  <a:pt x="836041" y="0"/>
                </a:moveTo>
                <a:lnTo>
                  <a:pt x="113411" y="0"/>
                </a:lnTo>
                <a:lnTo>
                  <a:pt x="69265" y="8912"/>
                </a:lnTo>
                <a:lnTo>
                  <a:pt x="33216" y="33216"/>
                </a:lnTo>
                <a:lnTo>
                  <a:pt x="8912" y="69265"/>
                </a:lnTo>
                <a:lnTo>
                  <a:pt x="0" y="113411"/>
                </a:lnTo>
                <a:lnTo>
                  <a:pt x="0" y="567055"/>
                </a:lnTo>
                <a:lnTo>
                  <a:pt x="8912" y="611200"/>
                </a:lnTo>
                <a:lnTo>
                  <a:pt x="33216" y="647249"/>
                </a:lnTo>
                <a:lnTo>
                  <a:pt x="69265" y="671553"/>
                </a:lnTo>
                <a:lnTo>
                  <a:pt x="113411" y="680466"/>
                </a:lnTo>
                <a:lnTo>
                  <a:pt x="836041" y="680466"/>
                </a:lnTo>
                <a:lnTo>
                  <a:pt x="880186" y="671553"/>
                </a:lnTo>
                <a:lnTo>
                  <a:pt x="916235" y="647249"/>
                </a:lnTo>
                <a:lnTo>
                  <a:pt x="940539" y="611200"/>
                </a:lnTo>
                <a:lnTo>
                  <a:pt x="949452" y="567055"/>
                </a:lnTo>
                <a:lnTo>
                  <a:pt x="949452" y="113411"/>
                </a:lnTo>
                <a:lnTo>
                  <a:pt x="940539" y="69265"/>
                </a:lnTo>
                <a:lnTo>
                  <a:pt x="916235" y="33216"/>
                </a:lnTo>
                <a:lnTo>
                  <a:pt x="880186" y="8912"/>
                </a:lnTo>
                <a:lnTo>
                  <a:pt x="836041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282136" y="4406162"/>
            <a:ext cx="4813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83430" y="4713226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053066" y="4283203"/>
            <a:ext cx="949960" cy="680720"/>
          </a:xfrm>
          <a:custGeom>
            <a:avLst/>
            <a:gdLst/>
            <a:ahLst/>
            <a:cxnLst/>
            <a:rect l="l" t="t" r="r" b="b"/>
            <a:pathLst>
              <a:path w="949959" h="680720">
                <a:moveTo>
                  <a:pt x="836041" y="0"/>
                </a:moveTo>
                <a:lnTo>
                  <a:pt x="113411" y="0"/>
                </a:lnTo>
                <a:lnTo>
                  <a:pt x="69265" y="8912"/>
                </a:lnTo>
                <a:lnTo>
                  <a:pt x="33216" y="33216"/>
                </a:lnTo>
                <a:lnTo>
                  <a:pt x="8912" y="69265"/>
                </a:lnTo>
                <a:lnTo>
                  <a:pt x="0" y="113411"/>
                </a:lnTo>
                <a:lnTo>
                  <a:pt x="0" y="567055"/>
                </a:lnTo>
                <a:lnTo>
                  <a:pt x="8912" y="611200"/>
                </a:lnTo>
                <a:lnTo>
                  <a:pt x="33216" y="647249"/>
                </a:lnTo>
                <a:lnTo>
                  <a:pt x="69265" y="671553"/>
                </a:lnTo>
                <a:lnTo>
                  <a:pt x="113411" y="680466"/>
                </a:lnTo>
                <a:lnTo>
                  <a:pt x="836041" y="680466"/>
                </a:lnTo>
                <a:lnTo>
                  <a:pt x="880186" y="671553"/>
                </a:lnTo>
                <a:lnTo>
                  <a:pt x="916235" y="647249"/>
                </a:lnTo>
                <a:lnTo>
                  <a:pt x="940539" y="611200"/>
                </a:lnTo>
                <a:lnTo>
                  <a:pt x="949452" y="567055"/>
                </a:lnTo>
                <a:lnTo>
                  <a:pt x="949452" y="113411"/>
                </a:lnTo>
                <a:lnTo>
                  <a:pt x="940539" y="69265"/>
                </a:lnTo>
                <a:lnTo>
                  <a:pt x="916235" y="33216"/>
                </a:lnTo>
                <a:lnTo>
                  <a:pt x="880186" y="8912"/>
                </a:lnTo>
                <a:lnTo>
                  <a:pt x="836041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0287007" y="4406162"/>
            <a:ext cx="4813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88301" y="4713226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112245" y="4283203"/>
            <a:ext cx="949960" cy="680720"/>
          </a:xfrm>
          <a:custGeom>
            <a:avLst/>
            <a:gdLst/>
            <a:ahLst/>
            <a:cxnLst/>
            <a:rect l="l" t="t" r="r" b="b"/>
            <a:pathLst>
              <a:path w="949959" h="680720">
                <a:moveTo>
                  <a:pt x="836041" y="0"/>
                </a:moveTo>
                <a:lnTo>
                  <a:pt x="113411" y="0"/>
                </a:lnTo>
                <a:lnTo>
                  <a:pt x="69265" y="8912"/>
                </a:lnTo>
                <a:lnTo>
                  <a:pt x="33216" y="33216"/>
                </a:lnTo>
                <a:lnTo>
                  <a:pt x="8912" y="69265"/>
                </a:lnTo>
                <a:lnTo>
                  <a:pt x="0" y="113411"/>
                </a:lnTo>
                <a:lnTo>
                  <a:pt x="0" y="567055"/>
                </a:lnTo>
                <a:lnTo>
                  <a:pt x="8912" y="611200"/>
                </a:lnTo>
                <a:lnTo>
                  <a:pt x="33216" y="647249"/>
                </a:lnTo>
                <a:lnTo>
                  <a:pt x="69265" y="671553"/>
                </a:lnTo>
                <a:lnTo>
                  <a:pt x="113411" y="680466"/>
                </a:lnTo>
                <a:lnTo>
                  <a:pt x="836041" y="680466"/>
                </a:lnTo>
                <a:lnTo>
                  <a:pt x="880186" y="671553"/>
                </a:lnTo>
                <a:lnTo>
                  <a:pt x="916235" y="647249"/>
                </a:lnTo>
                <a:lnTo>
                  <a:pt x="940539" y="611200"/>
                </a:lnTo>
                <a:lnTo>
                  <a:pt x="949452" y="567055"/>
                </a:lnTo>
                <a:lnTo>
                  <a:pt x="949452" y="113411"/>
                </a:lnTo>
                <a:lnTo>
                  <a:pt x="940539" y="69265"/>
                </a:lnTo>
                <a:lnTo>
                  <a:pt x="916235" y="33216"/>
                </a:lnTo>
                <a:lnTo>
                  <a:pt x="880186" y="8912"/>
                </a:lnTo>
                <a:lnTo>
                  <a:pt x="836041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346248" y="4406162"/>
            <a:ext cx="4813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47543" y="4713226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19201" y="3318963"/>
            <a:ext cx="4176395" cy="1815464"/>
            <a:chOff x="7419201" y="3318963"/>
            <a:chExt cx="4176395" cy="1815464"/>
          </a:xfrm>
        </p:grpSpPr>
        <p:sp>
          <p:nvSpPr>
            <p:cNvPr id="39" name="object 39"/>
            <p:cNvSpPr/>
            <p:nvPr/>
          </p:nvSpPr>
          <p:spPr>
            <a:xfrm>
              <a:off x="7999094" y="3334410"/>
              <a:ext cx="1450975" cy="723900"/>
            </a:xfrm>
            <a:custGeom>
              <a:avLst/>
              <a:gdLst/>
              <a:ahLst/>
              <a:cxnLst/>
              <a:rect l="l" t="t" r="r" b="b"/>
              <a:pathLst>
                <a:path w="1450975" h="723900">
                  <a:moveTo>
                    <a:pt x="0" y="723493"/>
                  </a:moveTo>
                  <a:lnTo>
                    <a:pt x="1450632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361707" y="3328644"/>
              <a:ext cx="88265" cy="80010"/>
            </a:xfrm>
            <a:custGeom>
              <a:avLst/>
              <a:gdLst/>
              <a:ahLst/>
              <a:cxnLst/>
              <a:rect l="l" t="t" r="r" b="b"/>
              <a:pathLst>
                <a:path w="88265" h="80010">
                  <a:moveTo>
                    <a:pt x="39674" y="79552"/>
                  </a:moveTo>
                  <a:lnTo>
                    <a:pt x="88023" y="5765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472038" y="3334029"/>
              <a:ext cx="1583055" cy="723900"/>
            </a:xfrm>
            <a:custGeom>
              <a:avLst/>
              <a:gdLst/>
              <a:ahLst/>
              <a:cxnLst/>
              <a:rect l="l" t="t" r="r" b="b"/>
              <a:pathLst>
                <a:path w="1583054" h="723900">
                  <a:moveTo>
                    <a:pt x="1582445" y="72387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472044" y="3325313"/>
              <a:ext cx="88265" cy="81280"/>
            </a:xfrm>
            <a:custGeom>
              <a:avLst/>
              <a:gdLst/>
              <a:ahLst/>
              <a:cxnLst/>
              <a:rect l="l" t="t" r="r" b="b"/>
              <a:pathLst>
                <a:path w="88265" h="81279">
                  <a:moveTo>
                    <a:pt x="50800" y="80835"/>
                  </a:moveTo>
                  <a:lnTo>
                    <a:pt x="0" y="8712"/>
                  </a:lnTo>
                  <a:lnTo>
                    <a:pt x="87782" y="0"/>
                  </a:lnTo>
                </a:path>
              </a:pathLst>
            </a:custGeom>
            <a:ln w="1269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966806" y="4623815"/>
              <a:ext cx="81915" cy="0"/>
            </a:xfrm>
            <a:custGeom>
              <a:avLst/>
              <a:gdLst/>
              <a:ahLst/>
              <a:cxnLst/>
              <a:rect l="l" t="t" r="r" b="b"/>
              <a:pathLst>
                <a:path w="81915" h="0">
                  <a:moveTo>
                    <a:pt x="81419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966802" y="4573804"/>
              <a:ext cx="85725" cy="100330"/>
            </a:xfrm>
            <a:custGeom>
              <a:avLst/>
              <a:gdLst/>
              <a:ahLst/>
              <a:cxnLst/>
              <a:rect l="l" t="t" r="r" b="b"/>
              <a:pathLst>
                <a:path w="85725" h="100329">
                  <a:moveTo>
                    <a:pt x="85725" y="0"/>
                  </a:moveTo>
                  <a:lnTo>
                    <a:pt x="0" y="50012"/>
                  </a:lnTo>
                  <a:lnTo>
                    <a:pt x="85725" y="100012"/>
                  </a:lnTo>
                </a:path>
              </a:pathLst>
            </a:custGeom>
            <a:ln w="28575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467773" y="4624196"/>
              <a:ext cx="2585720" cy="503555"/>
            </a:xfrm>
            <a:custGeom>
              <a:avLst/>
              <a:gdLst/>
              <a:ahLst/>
              <a:cxnLst/>
              <a:rect l="l" t="t" r="r" b="b"/>
              <a:pathLst>
                <a:path w="2585720" h="503554">
                  <a:moveTo>
                    <a:pt x="2585466" y="0"/>
                  </a:moveTo>
                  <a:lnTo>
                    <a:pt x="2522240" y="1641"/>
                  </a:lnTo>
                  <a:lnTo>
                    <a:pt x="2459577" y="6415"/>
                  </a:lnTo>
                  <a:lnTo>
                    <a:pt x="2398041" y="14098"/>
                  </a:lnTo>
                  <a:lnTo>
                    <a:pt x="2338193" y="24467"/>
                  </a:lnTo>
                  <a:lnTo>
                    <a:pt x="2280596" y="37298"/>
                  </a:lnTo>
                  <a:lnTo>
                    <a:pt x="2225814" y="52367"/>
                  </a:lnTo>
                  <a:lnTo>
                    <a:pt x="2174409" y="69449"/>
                  </a:lnTo>
                  <a:lnTo>
                    <a:pt x="2126944" y="88322"/>
                  </a:lnTo>
                  <a:lnTo>
                    <a:pt x="2083982" y="108762"/>
                  </a:lnTo>
                  <a:lnTo>
                    <a:pt x="2046085" y="130544"/>
                  </a:lnTo>
                  <a:lnTo>
                    <a:pt x="2013817" y="153445"/>
                  </a:lnTo>
                  <a:lnTo>
                    <a:pt x="1968416" y="201710"/>
                  </a:lnTo>
                  <a:lnTo>
                    <a:pt x="1952282" y="251764"/>
                  </a:lnTo>
                  <a:lnTo>
                    <a:pt x="1949297" y="268917"/>
                  </a:lnTo>
                  <a:lnTo>
                    <a:pt x="1926244" y="302938"/>
                  </a:lnTo>
                  <a:lnTo>
                    <a:pt x="1882251" y="336109"/>
                  </a:lnTo>
                  <a:lnTo>
                    <a:pt x="1819522" y="367861"/>
                  </a:lnTo>
                  <a:lnTo>
                    <a:pt x="1781820" y="383028"/>
                  </a:lnTo>
                  <a:lnTo>
                    <a:pt x="1740261" y="397628"/>
                  </a:lnTo>
                  <a:lnTo>
                    <a:pt x="1695121" y="411589"/>
                  </a:lnTo>
                  <a:lnTo>
                    <a:pt x="1646674" y="424841"/>
                  </a:lnTo>
                  <a:lnTo>
                    <a:pt x="1595196" y="437313"/>
                  </a:lnTo>
                  <a:lnTo>
                    <a:pt x="1540963" y="448934"/>
                  </a:lnTo>
                  <a:lnTo>
                    <a:pt x="1484250" y="459633"/>
                  </a:lnTo>
                  <a:lnTo>
                    <a:pt x="1425333" y="469339"/>
                  </a:lnTo>
                  <a:lnTo>
                    <a:pt x="1364487" y="477981"/>
                  </a:lnTo>
                  <a:lnTo>
                    <a:pt x="1301989" y="485488"/>
                  </a:lnTo>
                  <a:lnTo>
                    <a:pt x="1238113" y="491789"/>
                  </a:lnTo>
                  <a:lnTo>
                    <a:pt x="1173134" y="496813"/>
                  </a:lnTo>
                  <a:lnTo>
                    <a:pt x="1107330" y="500490"/>
                  </a:lnTo>
                  <a:lnTo>
                    <a:pt x="1040974" y="502748"/>
                  </a:lnTo>
                  <a:lnTo>
                    <a:pt x="974344" y="503516"/>
                  </a:lnTo>
                  <a:lnTo>
                    <a:pt x="904717" y="502971"/>
                  </a:lnTo>
                  <a:lnTo>
                    <a:pt x="835404" y="501370"/>
                  </a:lnTo>
                  <a:lnTo>
                    <a:pt x="766721" y="498766"/>
                  </a:lnTo>
                  <a:lnTo>
                    <a:pt x="698981" y="495211"/>
                  </a:lnTo>
                  <a:lnTo>
                    <a:pt x="632498" y="490759"/>
                  </a:lnTo>
                  <a:lnTo>
                    <a:pt x="567588" y="485462"/>
                  </a:lnTo>
                  <a:lnTo>
                    <a:pt x="504564" y="479372"/>
                  </a:lnTo>
                  <a:lnTo>
                    <a:pt x="443741" y="472542"/>
                  </a:lnTo>
                  <a:lnTo>
                    <a:pt x="385434" y="465025"/>
                  </a:lnTo>
                  <a:lnTo>
                    <a:pt x="329957" y="456874"/>
                  </a:lnTo>
                  <a:lnTo>
                    <a:pt x="277623" y="448141"/>
                  </a:lnTo>
                  <a:lnTo>
                    <a:pt x="228749" y="438878"/>
                  </a:lnTo>
                  <a:lnTo>
                    <a:pt x="183648" y="429139"/>
                  </a:lnTo>
                  <a:lnTo>
                    <a:pt x="142634" y="418976"/>
                  </a:lnTo>
                  <a:lnTo>
                    <a:pt x="74127" y="397589"/>
                  </a:lnTo>
                  <a:lnTo>
                    <a:pt x="25744" y="375138"/>
                  </a:lnTo>
                  <a:lnTo>
                    <a:pt x="9885" y="363645"/>
                  </a:lnTo>
                  <a:lnTo>
                    <a:pt x="0" y="352044"/>
                  </a:lnTo>
                </a:path>
              </a:pathLst>
            </a:custGeom>
            <a:ln w="12699">
              <a:solidFill>
                <a:srgbClr val="B7000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446557" y="4976032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293" y="60566"/>
                  </a:moveTo>
                  <a:lnTo>
                    <a:pt x="21158" y="0"/>
                  </a:lnTo>
                  <a:lnTo>
                    <a:pt x="0" y="85636"/>
                  </a:lnTo>
                </a:path>
              </a:pathLst>
            </a:custGeom>
            <a:ln w="12700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466296" y="3683003"/>
              <a:ext cx="4123054" cy="601980"/>
            </a:xfrm>
            <a:custGeom>
              <a:avLst/>
              <a:gdLst/>
              <a:ahLst/>
              <a:cxnLst/>
              <a:rect l="l" t="t" r="r" b="b"/>
              <a:pathLst>
                <a:path w="4123054" h="601979">
                  <a:moveTo>
                    <a:pt x="4122750" y="601840"/>
                  </a:moveTo>
                  <a:lnTo>
                    <a:pt x="4117229" y="563448"/>
                  </a:lnTo>
                  <a:lnTo>
                    <a:pt x="4100986" y="525196"/>
                  </a:lnTo>
                  <a:lnTo>
                    <a:pt x="4074496" y="487222"/>
                  </a:lnTo>
                  <a:lnTo>
                    <a:pt x="4038236" y="449665"/>
                  </a:lnTo>
                  <a:lnTo>
                    <a:pt x="3992683" y="412664"/>
                  </a:lnTo>
                  <a:lnTo>
                    <a:pt x="3938313" y="376359"/>
                  </a:lnTo>
                  <a:lnTo>
                    <a:pt x="3875603" y="340888"/>
                  </a:lnTo>
                  <a:lnTo>
                    <a:pt x="3841269" y="323510"/>
                  </a:lnTo>
                  <a:lnTo>
                    <a:pt x="3805029" y="306392"/>
                  </a:lnTo>
                  <a:lnTo>
                    <a:pt x="3766942" y="289552"/>
                  </a:lnTo>
                  <a:lnTo>
                    <a:pt x="3727068" y="273008"/>
                  </a:lnTo>
                  <a:lnTo>
                    <a:pt x="3685466" y="256777"/>
                  </a:lnTo>
                  <a:lnTo>
                    <a:pt x="3642197" y="240876"/>
                  </a:lnTo>
                  <a:lnTo>
                    <a:pt x="3597319" y="225323"/>
                  </a:lnTo>
                  <a:lnTo>
                    <a:pt x="3550892" y="210136"/>
                  </a:lnTo>
                  <a:lnTo>
                    <a:pt x="3502975" y="195331"/>
                  </a:lnTo>
                  <a:lnTo>
                    <a:pt x="3453629" y="180925"/>
                  </a:lnTo>
                  <a:lnTo>
                    <a:pt x="3402913" y="166938"/>
                  </a:lnTo>
                  <a:lnTo>
                    <a:pt x="3350886" y="153385"/>
                  </a:lnTo>
                  <a:lnTo>
                    <a:pt x="3297608" y="140284"/>
                  </a:lnTo>
                  <a:lnTo>
                    <a:pt x="3243138" y="127653"/>
                  </a:lnTo>
                  <a:lnTo>
                    <a:pt x="3187537" y="115508"/>
                  </a:lnTo>
                  <a:lnTo>
                    <a:pt x="3130863" y="103868"/>
                  </a:lnTo>
                  <a:lnTo>
                    <a:pt x="3073177" y="92750"/>
                  </a:lnTo>
                  <a:lnTo>
                    <a:pt x="3014537" y="82170"/>
                  </a:lnTo>
                  <a:lnTo>
                    <a:pt x="2955004" y="72148"/>
                  </a:lnTo>
                  <a:lnTo>
                    <a:pt x="2894637" y="62699"/>
                  </a:lnTo>
                  <a:lnTo>
                    <a:pt x="2833495" y="53841"/>
                  </a:lnTo>
                  <a:lnTo>
                    <a:pt x="2771638" y="45592"/>
                  </a:lnTo>
                  <a:lnTo>
                    <a:pt x="2709126" y="37969"/>
                  </a:lnTo>
                  <a:lnTo>
                    <a:pt x="2646019" y="30990"/>
                  </a:lnTo>
                  <a:lnTo>
                    <a:pt x="2582375" y="24671"/>
                  </a:lnTo>
                  <a:lnTo>
                    <a:pt x="2518254" y="19031"/>
                  </a:lnTo>
                  <a:lnTo>
                    <a:pt x="2453717" y="14086"/>
                  </a:lnTo>
                  <a:lnTo>
                    <a:pt x="2388822" y="9854"/>
                  </a:lnTo>
                  <a:lnTo>
                    <a:pt x="2323629" y="6353"/>
                  </a:lnTo>
                  <a:lnTo>
                    <a:pt x="2258198" y="3599"/>
                  </a:lnTo>
                  <a:lnTo>
                    <a:pt x="2192588" y="1611"/>
                  </a:lnTo>
                  <a:lnTo>
                    <a:pt x="2126859" y="405"/>
                  </a:lnTo>
                  <a:lnTo>
                    <a:pt x="2061070" y="0"/>
                  </a:lnTo>
                  <a:lnTo>
                    <a:pt x="1996202" y="392"/>
                  </a:lnTo>
                  <a:lnTo>
                    <a:pt x="1931392" y="1559"/>
                  </a:lnTo>
                  <a:lnTo>
                    <a:pt x="1866696" y="3484"/>
                  </a:lnTo>
                  <a:lnTo>
                    <a:pt x="1802171" y="6150"/>
                  </a:lnTo>
                  <a:lnTo>
                    <a:pt x="1737874" y="9541"/>
                  </a:lnTo>
                  <a:lnTo>
                    <a:pt x="1673864" y="13639"/>
                  </a:lnTo>
                  <a:lnTo>
                    <a:pt x="1610195" y="18429"/>
                  </a:lnTo>
                  <a:lnTo>
                    <a:pt x="1546927" y="23894"/>
                  </a:lnTo>
                  <a:lnTo>
                    <a:pt x="1484115" y="30017"/>
                  </a:lnTo>
                  <a:lnTo>
                    <a:pt x="1421817" y="36781"/>
                  </a:lnTo>
                  <a:lnTo>
                    <a:pt x="1360091" y="44171"/>
                  </a:lnTo>
                  <a:lnTo>
                    <a:pt x="1298992" y="52169"/>
                  </a:lnTo>
                  <a:lnTo>
                    <a:pt x="1238579" y="60758"/>
                  </a:lnTo>
                  <a:lnTo>
                    <a:pt x="1178908" y="69923"/>
                  </a:lnTo>
                  <a:lnTo>
                    <a:pt x="1120037" y="79647"/>
                  </a:lnTo>
                  <a:lnTo>
                    <a:pt x="1062022" y="89913"/>
                  </a:lnTo>
                  <a:lnTo>
                    <a:pt x="1004921" y="100704"/>
                  </a:lnTo>
                  <a:lnTo>
                    <a:pt x="948791" y="112004"/>
                  </a:lnTo>
                  <a:lnTo>
                    <a:pt x="893688" y="123796"/>
                  </a:lnTo>
                  <a:lnTo>
                    <a:pt x="839671" y="136064"/>
                  </a:lnTo>
                  <a:lnTo>
                    <a:pt x="786795" y="148791"/>
                  </a:lnTo>
                  <a:lnTo>
                    <a:pt x="735119" y="161960"/>
                  </a:lnTo>
                  <a:lnTo>
                    <a:pt x="684700" y="175556"/>
                  </a:lnTo>
                  <a:lnTo>
                    <a:pt x="635593" y="189561"/>
                  </a:lnTo>
                  <a:lnTo>
                    <a:pt x="587858" y="203958"/>
                  </a:lnTo>
                  <a:lnTo>
                    <a:pt x="541550" y="218731"/>
                  </a:lnTo>
                  <a:lnTo>
                    <a:pt x="496726" y="233865"/>
                  </a:lnTo>
                  <a:lnTo>
                    <a:pt x="453445" y="249341"/>
                  </a:lnTo>
                  <a:lnTo>
                    <a:pt x="411762" y="265143"/>
                  </a:lnTo>
                  <a:lnTo>
                    <a:pt x="371736" y="281255"/>
                  </a:lnTo>
                  <a:lnTo>
                    <a:pt x="333422" y="297660"/>
                  </a:lnTo>
                  <a:lnTo>
                    <a:pt x="296879" y="314342"/>
                  </a:lnTo>
                  <a:lnTo>
                    <a:pt x="262164" y="331284"/>
                  </a:lnTo>
                  <a:lnTo>
                    <a:pt x="198443" y="365881"/>
                  </a:lnTo>
                  <a:lnTo>
                    <a:pt x="142717" y="401319"/>
                  </a:lnTo>
                  <a:lnTo>
                    <a:pt x="95443" y="437464"/>
                  </a:lnTo>
                  <a:lnTo>
                    <a:pt x="57077" y="474185"/>
                  </a:lnTo>
                  <a:lnTo>
                    <a:pt x="28077" y="511349"/>
                  </a:lnTo>
                  <a:lnTo>
                    <a:pt x="8899" y="548822"/>
                  </a:lnTo>
                  <a:lnTo>
                    <a:pt x="3136" y="567634"/>
                  </a:lnTo>
                  <a:lnTo>
                    <a:pt x="0" y="586473"/>
                  </a:lnTo>
                </a:path>
              </a:pathLst>
            </a:custGeom>
            <a:ln w="12700">
              <a:solidFill>
                <a:srgbClr val="B7000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425551" y="4191256"/>
              <a:ext cx="88900" cy="78740"/>
            </a:xfrm>
            <a:custGeom>
              <a:avLst/>
              <a:gdLst/>
              <a:ahLst/>
              <a:cxnLst/>
              <a:rect l="l" t="t" r="r" b="b"/>
              <a:pathLst>
                <a:path w="88900" h="78739">
                  <a:moveTo>
                    <a:pt x="0" y="0"/>
                  </a:moveTo>
                  <a:lnTo>
                    <a:pt x="40741" y="78244"/>
                  </a:lnTo>
                  <a:lnTo>
                    <a:pt x="88798" y="4267"/>
                  </a:lnTo>
                </a:path>
              </a:pathLst>
            </a:custGeom>
            <a:ln w="12700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/>
          <p:nvPr/>
        </p:nvSpPr>
        <p:spPr>
          <a:xfrm>
            <a:off x="1706879" y="2762250"/>
            <a:ext cx="2670175" cy="574675"/>
          </a:xfrm>
          <a:custGeom>
            <a:avLst/>
            <a:gdLst/>
            <a:ahLst/>
            <a:cxnLst/>
            <a:rect l="l" t="t" r="r" b="b"/>
            <a:pathLst>
              <a:path w="2670175" h="574675">
                <a:moveTo>
                  <a:pt x="2574290" y="0"/>
                </a:moveTo>
                <a:lnTo>
                  <a:pt x="95758" y="0"/>
                </a:lnTo>
                <a:lnTo>
                  <a:pt x="58485" y="7525"/>
                </a:lnTo>
                <a:lnTo>
                  <a:pt x="28047" y="28047"/>
                </a:lnTo>
                <a:lnTo>
                  <a:pt x="7525" y="58485"/>
                </a:lnTo>
                <a:lnTo>
                  <a:pt x="0" y="95758"/>
                </a:lnTo>
                <a:lnTo>
                  <a:pt x="0" y="478790"/>
                </a:lnTo>
                <a:lnTo>
                  <a:pt x="7525" y="516062"/>
                </a:lnTo>
                <a:lnTo>
                  <a:pt x="28047" y="546500"/>
                </a:lnTo>
                <a:lnTo>
                  <a:pt x="58485" y="567022"/>
                </a:lnTo>
                <a:lnTo>
                  <a:pt x="95758" y="574548"/>
                </a:lnTo>
                <a:lnTo>
                  <a:pt x="2574290" y="574548"/>
                </a:lnTo>
                <a:lnTo>
                  <a:pt x="2611562" y="567022"/>
                </a:lnTo>
                <a:lnTo>
                  <a:pt x="2642000" y="546500"/>
                </a:lnTo>
                <a:lnTo>
                  <a:pt x="2662522" y="516062"/>
                </a:lnTo>
                <a:lnTo>
                  <a:pt x="2670048" y="478790"/>
                </a:lnTo>
                <a:lnTo>
                  <a:pt x="2670048" y="95758"/>
                </a:lnTo>
                <a:lnTo>
                  <a:pt x="2662522" y="58485"/>
                </a:lnTo>
                <a:lnTo>
                  <a:pt x="2642000" y="28047"/>
                </a:lnTo>
                <a:lnTo>
                  <a:pt x="2611562" y="7525"/>
                </a:lnTo>
                <a:lnTo>
                  <a:pt x="257429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2186552" y="2885189"/>
            <a:ext cx="1711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ResourceManager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16636" y="4063747"/>
            <a:ext cx="2136140" cy="1522730"/>
          </a:xfrm>
          <a:custGeom>
            <a:avLst/>
            <a:gdLst/>
            <a:ahLst/>
            <a:cxnLst/>
            <a:rect l="l" t="t" r="r" b="b"/>
            <a:pathLst>
              <a:path w="2136140" h="1522729">
                <a:moveTo>
                  <a:pt x="1882152" y="0"/>
                </a:moveTo>
                <a:lnTo>
                  <a:pt x="253733" y="0"/>
                </a:lnTo>
                <a:lnTo>
                  <a:pt x="208124" y="4088"/>
                </a:lnTo>
                <a:lnTo>
                  <a:pt x="165198" y="15874"/>
                </a:lnTo>
                <a:lnTo>
                  <a:pt x="125669" y="34642"/>
                </a:lnTo>
                <a:lnTo>
                  <a:pt x="90256" y="59675"/>
                </a:lnTo>
                <a:lnTo>
                  <a:pt x="59675" y="90256"/>
                </a:lnTo>
                <a:lnTo>
                  <a:pt x="34642" y="125669"/>
                </a:lnTo>
                <a:lnTo>
                  <a:pt x="15874" y="165198"/>
                </a:lnTo>
                <a:lnTo>
                  <a:pt x="4088" y="208124"/>
                </a:lnTo>
                <a:lnTo>
                  <a:pt x="0" y="253733"/>
                </a:lnTo>
                <a:lnTo>
                  <a:pt x="0" y="1268641"/>
                </a:lnTo>
                <a:lnTo>
                  <a:pt x="4088" y="1314249"/>
                </a:lnTo>
                <a:lnTo>
                  <a:pt x="15874" y="1357176"/>
                </a:lnTo>
                <a:lnTo>
                  <a:pt x="34642" y="1396704"/>
                </a:lnTo>
                <a:lnTo>
                  <a:pt x="59675" y="1432117"/>
                </a:lnTo>
                <a:lnTo>
                  <a:pt x="90256" y="1462699"/>
                </a:lnTo>
                <a:lnTo>
                  <a:pt x="125669" y="1487732"/>
                </a:lnTo>
                <a:lnTo>
                  <a:pt x="165198" y="1506500"/>
                </a:lnTo>
                <a:lnTo>
                  <a:pt x="208124" y="1518286"/>
                </a:lnTo>
                <a:lnTo>
                  <a:pt x="253733" y="1522374"/>
                </a:lnTo>
                <a:lnTo>
                  <a:pt x="1882152" y="1522374"/>
                </a:lnTo>
                <a:lnTo>
                  <a:pt x="1927761" y="1518286"/>
                </a:lnTo>
                <a:lnTo>
                  <a:pt x="1970687" y="1506500"/>
                </a:lnTo>
                <a:lnTo>
                  <a:pt x="2010216" y="1487732"/>
                </a:lnTo>
                <a:lnTo>
                  <a:pt x="2045629" y="1462699"/>
                </a:lnTo>
                <a:lnTo>
                  <a:pt x="2076210" y="1432117"/>
                </a:lnTo>
                <a:lnTo>
                  <a:pt x="2101243" y="1396704"/>
                </a:lnTo>
                <a:lnTo>
                  <a:pt x="2120011" y="1357176"/>
                </a:lnTo>
                <a:lnTo>
                  <a:pt x="2131797" y="1314249"/>
                </a:lnTo>
                <a:lnTo>
                  <a:pt x="2135886" y="1268641"/>
                </a:lnTo>
                <a:lnTo>
                  <a:pt x="2135886" y="253733"/>
                </a:lnTo>
                <a:lnTo>
                  <a:pt x="2131797" y="208124"/>
                </a:lnTo>
                <a:lnTo>
                  <a:pt x="2120011" y="165198"/>
                </a:lnTo>
                <a:lnTo>
                  <a:pt x="2101243" y="125669"/>
                </a:lnTo>
                <a:lnTo>
                  <a:pt x="2076210" y="90256"/>
                </a:lnTo>
                <a:lnTo>
                  <a:pt x="2045629" y="59675"/>
                </a:lnTo>
                <a:lnTo>
                  <a:pt x="2010216" y="34642"/>
                </a:lnTo>
                <a:lnTo>
                  <a:pt x="1970687" y="15874"/>
                </a:lnTo>
                <a:lnTo>
                  <a:pt x="1927761" y="4088"/>
                </a:lnTo>
                <a:lnTo>
                  <a:pt x="1882152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903263" y="5164627"/>
            <a:ext cx="1362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NodeManager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61588" y="4063751"/>
            <a:ext cx="2136775" cy="1527810"/>
          </a:xfrm>
          <a:custGeom>
            <a:avLst/>
            <a:gdLst/>
            <a:ahLst/>
            <a:cxnLst/>
            <a:rect l="l" t="t" r="r" b="b"/>
            <a:pathLst>
              <a:path w="2136775" h="1527810">
                <a:moveTo>
                  <a:pt x="1882013" y="0"/>
                </a:moveTo>
                <a:lnTo>
                  <a:pt x="254635" y="0"/>
                </a:lnTo>
                <a:lnTo>
                  <a:pt x="208865" y="4102"/>
                </a:lnTo>
                <a:lnTo>
                  <a:pt x="165786" y="15929"/>
                </a:lnTo>
                <a:lnTo>
                  <a:pt x="126117" y="34763"/>
                </a:lnTo>
                <a:lnTo>
                  <a:pt x="90578" y="59884"/>
                </a:lnTo>
                <a:lnTo>
                  <a:pt x="59888" y="90573"/>
                </a:lnTo>
                <a:lnTo>
                  <a:pt x="34766" y="126111"/>
                </a:lnTo>
                <a:lnTo>
                  <a:pt x="15931" y="165781"/>
                </a:lnTo>
                <a:lnTo>
                  <a:pt x="4102" y="208861"/>
                </a:lnTo>
                <a:lnTo>
                  <a:pt x="0" y="254635"/>
                </a:lnTo>
                <a:lnTo>
                  <a:pt x="0" y="1273162"/>
                </a:lnTo>
                <a:lnTo>
                  <a:pt x="4102" y="1318936"/>
                </a:lnTo>
                <a:lnTo>
                  <a:pt x="15931" y="1362017"/>
                </a:lnTo>
                <a:lnTo>
                  <a:pt x="34766" y="1401688"/>
                </a:lnTo>
                <a:lnTo>
                  <a:pt x="59888" y="1437229"/>
                </a:lnTo>
                <a:lnTo>
                  <a:pt x="90578" y="1467920"/>
                </a:lnTo>
                <a:lnTo>
                  <a:pt x="126117" y="1493043"/>
                </a:lnTo>
                <a:lnTo>
                  <a:pt x="165786" y="1511878"/>
                </a:lnTo>
                <a:lnTo>
                  <a:pt x="208865" y="1523707"/>
                </a:lnTo>
                <a:lnTo>
                  <a:pt x="254635" y="1527810"/>
                </a:lnTo>
                <a:lnTo>
                  <a:pt x="1882013" y="1527810"/>
                </a:lnTo>
                <a:lnTo>
                  <a:pt x="1927782" y="1523707"/>
                </a:lnTo>
                <a:lnTo>
                  <a:pt x="1970861" y="1511878"/>
                </a:lnTo>
                <a:lnTo>
                  <a:pt x="2010530" y="1493043"/>
                </a:lnTo>
                <a:lnTo>
                  <a:pt x="2046069" y="1467920"/>
                </a:lnTo>
                <a:lnTo>
                  <a:pt x="2076759" y="1437229"/>
                </a:lnTo>
                <a:lnTo>
                  <a:pt x="2101881" y="1401688"/>
                </a:lnTo>
                <a:lnTo>
                  <a:pt x="2120716" y="1362017"/>
                </a:lnTo>
                <a:lnTo>
                  <a:pt x="2132545" y="1318936"/>
                </a:lnTo>
                <a:lnTo>
                  <a:pt x="2136648" y="1273162"/>
                </a:lnTo>
                <a:lnTo>
                  <a:pt x="2136648" y="254635"/>
                </a:lnTo>
                <a:lnTo>
                  <a:pt x="2132545" y="208861"/>
                </a:lnTo>
                <a:lnTo>
                  <a:pt x="2120716" y="165781"/>
                </a:lnTo>
                <a:lnTo>
                  <a:pt x="2101881" y="126111"/>
                </a:lnTo>
                <a:lnTo>
                  <a:pt x="2076759" y="90573"/>
                </a:lnTo>
                <a:lnTo>
                  <a:pt x="2046069" y="59884"/>
                </a:lnTo>
                <a:lnTo>
                  <a:pt x="2010530" y="34763"/>
                </a:lnTo>
                <a:lnTo>
                  <a:pt x="1970861" y="15929"/>
                </a:lnTo>
                <a:lnTo>
                  <a:pt x="1927782" y="4102"/>
                </a:lnTo>
                <a:lnTo>
                  <a:pt x="1882013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3948945" y="5169906"/>
            <a:ext cx="1362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NodeManager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8358" y="4288538"/>
            <a:ext cx="946785" cy="677545"/>
          </a:xfrm>
          <a:custGeom>
            <a:avLst/>
            <a:gdLst/>
            <a:ahLst/>
            <a:cxnLst/>
            <a:rect l="l" t="t" r="r" b="b"/>
            <a:pathLst>
              <a:path w="946785" h="677545">
                <a:moveTo>
                  <a:pt x="833501" y="0"/>
                </a:moveTo>
                <a:lnTo>
                  <a:pt x="112903" y="0"/>
                </a:lnTo>
                <a:lnTo>
                  <a:pt x="68955" y="8872"/>
                </a:lnTo>
                <a:lnTo>
                  <a:pt x="33067" y="33067"/>
                </a:lnTo>
                <a:lnTo>
                  <a:pt x="8872" y="68955"/>
                </a:lnTo>
                <a:lnTo>
                  <a:pt x="0" y="112902"/>
                </a:lnTo>
                <a:lnTo>
                  <a:pt x="0" y="564514"/>
                </a:lnTo>
                <a:lnTo>
                  <a:pt x="8872" y="608462"/>
                </a:lnTo>
                <a:lnTo>
                  <a:pt x="33067" y="644350"/>
                </a:lnTo>
                <a:lnTo>
                  <a:pt x="68955" y="668545"/>
                </a:lnTo>
                <a:lnTo>
                  <a:pt x="112903" y="677417"/>
                </a:lnTo>
                <a:lnTo>
                  <a:pt x="833501" y="677417"/>
                </a:lnTo>
                <a:lnTo>
                  <a:pt x="877448" y="668545"/>
                </a:lnTo>
                <a:lnTo>
                  <a:pt x="913336" y="644350"/>
                </a:lnTo>
                <a:lnTo>
                  <a:pt x="937531" y="608462"/>
                </a:lnTo>
                <a:lnTo>
                  <a:pt x="946404" y="564514"/>
                </a:lnTo>
                <a:lnTo>
                  <a:pt x="946404" y="112902"/>
                </a:lnTo>
                <a:lnTo>
                  <a:pt x="937531" y="68955"/>
                </a:lnTo>
                <a:lnTo>
                  <a:pt x="913336" y="33067"/>
                </a:lnTo>
                <a:lnTo>
                  <a:pt x="877448" y="8872"/>
                </a:lnTo>
                <a:lnTo>
                  <a:pt x="833501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36216" y="4409013"/>
            <a:ext cx="630555" cy="485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5730" marR="5080" indent="-113664">
              <a:lnSpc>
                <a:spcPct val="100800"/>
              </a:lnSpc>
              <a:spcBef>
                <a:spcPts val="90"/>
              </a:spcBef>
            </a:pPr>
            <a:r>
              <a:rPr dirty="0" sz="1000" spc="-5" b="1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1000" b="1">
                <a:solidFill>
                  <a:srgbClr val="FF0000"/>
                </a:solidFill>
                <a:latin typeface="Calibri"/>
                <a:cs typeface="Calibri"/>
              </a:rPr>
              <a:t>pp</a:t>
            </a:r>
            <a:r>
              <a:rPr dirty="0" sz="1000" spc="-5" b="1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dirty="0" sz="1000" b="1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dirty="0" sz="1000" spc="-5" b="1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1000" b="1">
                <a:solidFill>
                  <a:srgbClr val="FF0000"/>
                </a:solidFill>
                <a:latin typeface="Calibri"/>
                <a:cs typeface="Calibri"/>
              </a:rPr>
              <a:t>tion  </a:t>
            </a:r>
            <a:r>
              <a:rPr dirty="0" sz="1000" b="1">
                <a:solidFill>
                  <a:srgbClr val="FF0000"/>
                </a:solidFill>
                <a:latin typeface="Calibri"/>
                <a:cs typeface="Calibri"/>
              </a:rPr>
              <a:t>Master </a:t>
            </a:r>
            <a:r>
              <a:rPr dirty="0" sz="1000" spc="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634489" y="4288538"/>
            <a:ext cx="946785" cy="677545"/>
          </a:xfrm>
          <a:custGeom>
            <a:avLst/>
            <a:gdLst/>
            <a:ahLst/>
            <a:cxnLst/>
            <a:rect l="l" t="t" r="r" b="b"/>
            <a:pathLst>
              <a:path w="946785" h="677545">
                <a:moveTo>
                  <a:pt x="833501" y="0"/>
                </a:moveTo>
                <a:lnTo>
                  <a:pt x="112903" y="0"/>
                </a:lnTo>
                <a:lnTo>
                  <a:pt x="68955" y="8872"/>
                </a:lnTo>
                <a:lnTo>
                  <a:pt x="33067" y="33067"/>
                </a:lnTo>
                <a:lnTo>
                  <a:pt x="8872" y="68955"/>
                </a:lnTo>
                <a:lnTo>
                  <a:pt x="0" y="112902"/>
                </a:lnTo>
                <a:lnTo>
                  <a:pt x="0" y="564514"/>
                </a:lnTo>
                <a:lnTo>
                  <a:pt x="8872" y="608462"/>
                </a:lnTo>
                <a:lnTo>
                  <a:pt x="33067" y="644350"/>
                </a:lnTo>
                <a:lnTo>
                  <a:pt x="68955" y="668545"/>
                </a:lnTo>
                <a:lnTo>
                  <a:pt x="112903" y="677417"/>
                </a:lnTo>
                <a:lnTo>
                  <a:pt x="833501" y="677417"/>
                </a:lnTo>
                <a:lnTo>
                  <a:pt x="877448" y="668545"/>
                </a:lnTo>
                <a:lnTo>
                  <a:pt x="913336" y="644350"/>
                </a:lnTo>
                <a:lnTo>
                  <a:pt x="937531" y="608462"/>
                </a:lnTo>
                <a:lnTo>
                  <a:pt x="946404" y="564514"/>
                </a:lnTo>
                <a:lnTo>
                  <a:pt x="946404" y="112902"/>
                </a:lnTo>
                <a:lnTo>
                  <a:pt x="937531" y="68955"/>
                </a:lnTo>
                <a:lnTo>
                  <a:pt x="913336" y="33067"/>
                </a:lnTo>
                <a:lnTo>
                  <a:pt x="877448" y="8872"/>
                </a:lnTo>
                <a:lnTo>
                  <a:pt x="833501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1979416" y="4409013"/>
            <a:ext cx="2552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967963" y="4716077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632453" y="4288538"/>
            <a:ext cx="946785" cy="677545"/>
          </a:xfrm>
          <a:custGeom>
            <a:avLst/>
            <a:gdLst/>
            <a:ahLst/>
            <a:cxnLst/>
            <a:rect l="l" t="t" r="r" b="b"/>
            <a:pathLst>
              <a:path w="946785" h="677545">
                <a:moveTo>
                  <a:pt x="833501" y="0"/>
                </a:moveTo>
                <a:lnTo>
                  <a:pt x="112903" y="0"/>
                </a:lnTo>
                <a:lnTo>
                  <a:pt x="68955" y="8872"/>
                </a:lnTo>
                <a:lnTo>
                  <a:pt x="33067" y="33067"/>
                </a:lnTo>
                <a:lnTo>
                  <a:pt x="8872" y="68955"/>
                </a:lnTo>
                <a:lnTo>
                  <a:pt x="0" y="112902"/>
                </a:lnTo>
                <a:lnTo>
                  <a:pt x="0" y="564514"/>
                </a:lnTo>
                <a:lnTo>
                  <a:pt x="8872" y="608462"/>
                </a:lnTo>
                <a:lnTo>
                  <a:pt x="33067" y="644350"/>
                </a:lnTo>
                <a:lnTo>
                  <a:pt x="68955" y="668545"/>
                </a:lnTo>
                <a:lnTo>
                  <a:pt x="112903" y="677417"/>
                </a:lnTo>
                <a:lnTo>
                  <a:pt x="833501" y="677417"/>
                </a:lnTo>
                <a:lnTo>
                  <a:pt x="877448" y="668545"/>
                </a:lnTo>
                <a:lnTo>
                  <a:pt x="913336" y="644350"/>
                </a:lnTo>
                <a:lnTo>
                  <a:pt x="937531" y="608462"/>
                </a:lnTo>
                <a:lnTo>
                  <a:pt x="946404" y="564514"/>
                </a:lnTo>
                <a:lnTo>
                  <a:pt x="946404" y="112902"/>
                </a:lnTo>
                <a:lnTo>
                  <a:pt x="937531" y="68955"/>
                </a:lnTo>
                <a:lnTo>
                  <a:pt x="913336" y="33067"/>
                </a:lnTo>
                <a:lnTo>
                  <a:pt x="877448" y="8872"/>
                </a:lnTo>
                <a:lnTo>
                  <a:pt x="833501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977676" y="4409013"/>
            <a:ext cx="2552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66223" y="4716077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687823" y="4288538"/>
            <a:ext cx="946785" cy="677545"/>
          </a:xfrm>
          <a:custGeom>
            <a:avLst/>
            <a:gdLst/>
            <a:ahLst/>
            <a:cxnLst/>
            <a:rect l="l" t="t" r="r" b="b"/>
            <a:pathLst>
              <a:path w="946785" h="677545">
                <a:moveTo>
                  <a:pt x="833501" y="0"/>
                </a:moveTo>
                <a:lnTo>
                  <a:pt x="112903" y="0"/>
                </a:lnTo>
                <a:lnTo>
                  <a:pt x="68955" y="8872"/>
                </a:lnTo>
                <a:lnTo>
                  <a:pt x="33067" y="33067"/>
                </a:lnTo>
                <a:lnTo>
                  <a:pt x="8872" y="68955"/>
                </a:lnTo>
                <a:lnTo>
                  <a:pt x="0" y="112902"/>
                </a:lnTo>
                <a:lnTo>
                  <a:pt x="0" y="564514"/>
                </a:lnTo>
                <a:lnTo>
                  <a:pt x="8872" y="608462"/>
                </a:lnTo>
                <a:lnTo>
                  <a:pt x="33067" y="644350"/>
                </a:lnTo>
                <a:lnTo>
                  <a:pt x="68955" y="668545"/>
                </a:lnTo>
                <a:lnTo>
                  <a:pt x="112903" y="677417"/>
                </a:lnTo>
                <a:lnTo>
                  <a:pt x="833501" y="677417"/>
                </a:lnTo>
                <a:lnTo>
                  <a:pt x="877448" y="668545"/>
                </a:lnTo>
                <a:lnTo>
                  <a:pt x="913336" y="644350"/>
                </a:lnTo>
                <a:lnTo>
                  <a:pt x="937531" y="608462"/>
                </a:lnTo>
                <a:lnTo>
                  <a:pt x="946404" y="564514"/>
                </a:lnTo>
                <a:lnTo>
                  <a:pt x="946404" y="112902"/>
                </a:lnTo>
                <a:lnTo>
                  <a:pt x="937531" y="68955"/>
                </a:lnTo>
                <a:lnTo>
                  <a:pt x="913336" y="33067"/>
                </a:lnTo>
                <a:lnTo>
                  <a:pt x="877448" y="8872"/>
                </a:lnTo>
                <a:lnTo>
                  <a:pt x="833501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033424" y="4409013"/>
            <a:ext cx="2552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021970" y="4716077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007280" y="3327332"/>
            <a:ext cx="4162425" cy="1809114"/>
            <a:chOff x="1007280" y="3327332"/>
            <a:chExt cx="4162425" cy="1809114"/>
          </a:xfrm>
        </p:grpSpPr>
        <p:sp>
          <p:nvSpPr>
            <p:cNvPr id="67" name="object 67"/>
            <p:cNvSpPr/>
            <p:nvPr/>
          </p:nvSpPr>
          <p:spPr>
            <a:xfrm>
              <a:off x="1585341" y="3342784"/>
              <a:ext cx="1445895" cy="721360"/>
            </a:xfrm>
            <a:custGeom>
              <a:avLst/>
              <a:gdLst/>
              <a:ahLst/>
              <a:cxnLst/>
              <a:rect l="l" t="t" r="r" b="b"/>
              <a:pathLst>
                <a:path w="1445895" h="721360">
                  <a:moveTo>
                    <a:pt x="0" y="721055"/>
                  </a:moveTo>
                  <a:lnTo>
                    <a:pt x="1445818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943131" y="3337025"/>
              <a:ext cx="88265" cy="80010"/>
            </a:xfrm>
            <a:custGeom>
              <a:avLst/>
              <a:gdLst/>
              <a:ahLst/>
              <a:cxnLst/>
              <a:rect l="l" t="t" r="r" b="b"/>
              <a:pathLst>
                <a:path w="88264" h="80010">
                  <a:moveTo>
                    <a:pt x="39674" y="79552"/>
                  </a:moveTo>
                  <a:lnTo>
                    <a:pt x="88023" y="5765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053713" y="3342403"/>
              <a:ext cx="1577340" cy="721995"/>
            </a:xfrm>
            <a:custGeom>
              <a:avLst/>
              <a:gdLst/>
              <a:ahLst/>
              <a:cxnLst/>
              <a:rect l="l" t="t" r="r" b="b"/>
              <a:pathLst>
                <a:path w="1577339" h="721995">
                  <a:moveTo>
                    <a:pt x="1577187" y="72143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053718" y="3333682"/>
              <a:ext cx="88265" cy="81280"/>
            </a:xfrm>
            <a:custGeom>
              <a:avLst/>
              <a:gdLst/>
              <a:ahLst/>
              <a:cxnLst/>
              <a:rect l="l" t="t" r="r" b="b"/>
              <a:pathLst>
                <a:path w="88264" h="81279">
                  <a:moveTo>
                    <a:pt x="50800" y="80848"/>
                  </a:moveTo>
                  <a:lnTo>
                    <a:pt x="0" y="8724"/>
                  </a:lnTo>
                  <a:lnTo>
                    <a:pt x="87782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553047" y="4627625"/>
              <a:ext cx="81280" cy="0"/>
            </a:xfrm>
            <a:custGeom>
              <a:avLst/>
              <a:gdLst/>
              <a:ahLst/>
              <a:cxnLst/>
              <a:rect l="l" t="t" r="r" b="b"/>
              <a:pathLst>
                <a:path w="81280" h="0">
                  <a:moveTo>
                    <a:pt x="81064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553048" y="4577614"/>
              <a:ext cx="85725" cy="100330"/>
            </a:xfrm>
            <a:custGeom>
              <a:avLst/>
              <a:gdLst/>
              <a:ahLst/>
              <a:cxnLst/>
              <a:rect l="l" t="t" r="r" b="b"/>
              <a:pathLst>
                <a:path w="85725" h="100329">
                  <a:moveTo>
                    <a:pt x="85725" y="0"/>
                  </a:moveTo>
                  <a:lnTo>
                    <a:pt x="0" y="50012"/>
                  </a:lnTo>
                  <a:lnTo>
                    <a:pt x="85725" y="100012"/>
                  </a:lnTo>
                </a:path>
              </a:pathLst>
            </a:custGeom>
            <a:ln w="28575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055540" y="4628006"/>
              <a:ext cx="2577465" cy="502284"/>
            </a:xfrm>
            <a:custGeom>
              <a:avLst/>
              <a:gdLst/>
              <a:ahLst/>
              <a:cxnLst/>
              <a:rect l="l" t="t" r="r" b="b"/>
              <a:pathLst>
                <a:path w="2577465" h="502285">
                  <a:moveTo>
                    <a:pt x="2576931" y="0"/>
                  </a:moveTo>
                  <a:lnTo>
                    <a:pt x="2513916" y="1635"/>
                  </a:lnTo>
                  <a:lnTo>
                    <a:pt x="2451461" y="6393"/>
                  </a:lnTo>
                  <a:lnTo>
                    <a:pt x="2390128" y="14050"/>
                  </a:lnTo>
                  <a:lnTo>
                    <a:pt x="2330477" y="24384"/>
                  </a:lnTo>
                  <a:lnTo>
                    <a:pt x="2273070" y="37171"/>
                  </a:lnTo>
                  <a:lnTo>
                    <a:pt x="2218468" y="52188"/>
                  </a:lnTo>
                  <a:lnTo>
                    <a:pt x="2167232" y="69212"/>
                  </a:lnTo>
                  <a:lnTo>
                    <a:pt x="2119923" y="88021"/>
                  </a:lnTo>
                  <a:lnTo>
                    <a:pt x="2077101" y="108392"/>
                  </a:lnTo>
                  <a:lnTo>
                    <a:pt x="2039328" y="130100"/>
                  </a:lnTo>
                  <a:lnTo>
                    <a:pt x="2007165" y="152924"/>
                  </a:lnTo>
                  <a:lnTo>
                    <a:pt x="1961912" y="201026"/>
                  </a:lnTo>
                  <a:lnTo>
                    <a:pt x="1945830" y="250913"/>
                  </a:lnTo>
                  <a:lnTo>
                    <a:pt x="1942855" y="268010"/>
                  </a:lnTo>
                  <a:lnTo>
                    <a:pt x="1919879" y="301921"/>
                  </a:lnTo>
                  <a:lnTo>
                    <a:pt x="1876032" y="334982"/>
                  </a:lnTo>
                  <a:lnTo>
                    <a:pt x="1813511" y="366629"/>
                  </a:lnTo>
                  <a:lnTo>
                    <a:pt x="1775934" y="381746"/>
                  </a:lnTo>
                  <a:lnTo>
                    <a:pt x="1734513" y="396297"/>
                  </a:lnTo>
                  <a:lnTo>
                    <a:pt x="1689522" y="410211"/>
                  </a:lnTo>
                  <a:lnTo>
                    <a:pt x="1641235" y="423419"/>
                  </a:lnTo>
                  <a:lnTo>
                    <a:pt x="1589927" y="435849"/>
                  </a:lnTo>
                  <a:lnTo>
                    <a:pt x="1535873" y="447431"/>
                  </a:lnTo>
                  <a:lnTo>
                    <a:pt x="1479348" y="458093"/>
                  </a:lnTo>
                  <a:lnTo>
                    <a:pt x="1420625" y="467766"/>
                  </a:lnTo>
                  <a:lnTo>
                    <a:pt x="1359980" y="476379"/>
                  </a:lnTo>
                  <a:lnTo>
                    <a:pt x="1297687" y="483860"/>
                  </a:lnTo>
                  <a:lnTo>
                    <a:pt x="1234021" y="490140"/>
                  </a:lnTo>
                  <a:lnTo>
                    <a:pt x="1169257" y="495147"/>
                  </a:lnTo>
                  <a:lnTo>
                    <a:pt x="1103668" y="498811"/>
                  </a:lnTo>
                  <a:lnTo>
                    <a:pt x="1037530" y="501061"/>
                  </a:lnTo>
                  <a:lnTo>
                    <a:pt x="971118" y="501827"/>
                  </a:lnTo>
                  <a:lnTo>
                    <a:pt x="901721" y="501284"/>
                  </a:lnTo>
                  <a:lnTo>
                    <a:pt x="832638" y="499688"/>
                  </a:lnTo>
                  <a:lnTo>
                    <a:pt x="764182" y="497092"/>
                  </a:lnTo>
                  <a:lnTo>
                    <a:pt x="696666" y="493549"/>
                  </a:lnTo>
                  <a:lnTo>
                    <a:pt x="630403" y="489112"/>
                  </a:lnTo>
                  <a:lnTo>
                    <a:pt x="565708" y="483832"/>
                  </a:lnTo>
                  <a:lnTo>
                    <a:pt x="502892" y="477762"/>
                  </a:lnTo>
                  <a:lnTo>
                    <a:pt x="442271" y="470955"/>
                  </a:lnTo>
                  <a:lnTo>
                    <a:pt x="384157" y="463463"/>
                  </a:lnTo>
                  <a:lnTo>
                    <a:pt x="328863" y="455339"/>
                  </a:lnTo>
                  <a:lnTo>
                    <a:pt x="276703" y="446635"/>
                  </a:lnTo>
                  <a:lnTo>
                    <a:pt x="227990" y="437403"/>
                  </a:lnTo>
                  <a:lnTo>
                    <a:pt x="183038" y="427697"/>
                  </a:lnTo>
                  <a:lnTo>
                    <a:pt x="142161" y="417568"/>
                  </a:lnTo>
                  <a:lnTo>
                    <a:pt x="73881" y="396253"/>
                  </a:lnTo>
                  <a:lnTo>
                    <a:pt x="25658" y="373878"/>
                  </a:lnTo>
                  <a:lnTo>
                    <a:pt x="9852" y="362424"/>
                  </a:lnTo>
                  <a:lnTo>
                    <a:pt x="0" y="350862"/>
                  </a:lnTo>
                </a:path>
              </a:pathLst>
            </a:custGeom>
            <a:ln w="12700">
              <a:solidFill>
                <a:srgbClr val="B7000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034327" y="497869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293" y="60579"/>
                  </a:moveTo>
                  <a:lnTo>
                    <a:pt x="21158" y="0"/>
                  </a:lnTo>
                  <a:lnTo>
                    <a:pt x="0" y="85648"/>
                  </a:lnTo>
                </a:path>
              </a:pathLst>
            </a:custGeom>
            <a:ln w="12699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054159" y="3690271"/>
              <a:ext cx="4109085" cy="600075"/>
            </a:xfrm>
            <a:custGeom>
              <a:avLst/>
              <a:gdLst/>
              <a:ahLst/>
              <a:cxnLst/>
              <a:rect l="l" t="t" r="r" b="b"/>
              <a:pathLst>
                <a:path w="4109085" h="600075">
                  <a:moveTo>
                    <a:pt x="4109059" y="599897"/>
                  </a:moveTo>
                  <a:lnTo>
                    <a:pt x="4103557" y="561629"/>
                  </a:lnTo>
                  <a:lnTo>
                    <a:pt x="4087367" y="523499"/>
                  </a:lnTo>
                  <a:lnTo>
                    <a:pt x="4060964" y="485647"/>
                  </a:lnTo>
                  <a:lnTo>
                    <a:pt x="4024824" y="448211"/>
                  </a:lnTo>
                  <a:lnTo>
                    <a:pt x="3979420" y="411329"/>
                  </a:lnTo>
                  <a:lnTo>
                    <a:pt x="3925229" y="375141"/>
                  </a:lnTo>
                  <a:lnTo>
                    <a:pt x="3862726" y="339785"/>
                  </a:lnTo>
                  <a:lnTo>
                    <a:pt x="3828505" y="322462"/>
                  </a:lnTo>
                  <a:lnTo>
                    <a:pt x="3792384" y="305400"/>
                  </a:lnTo>
                  <a:lnTo>
                    <a:pt x="3754423" y="288614"/>
                  </a:lnTo>
                  <a:lnTo>
                    <a:pt x="3714680" y="272124"/>
                  </a:lnTo>
                  <a:lnTo>
                    <a:pt x="3673216" y="255945"/>
                  </a:lnTo>
                  <a:lnTo>
                    <a:pt x="3630089" y="240096"/>
                  </a:lnTo>
                  <a:lnTo>
                    <a:pt x="3585359" y="224593"/>
                  </a:lnTo>
                  <a:lnTo>
                    <a:pt x="3539085" y="209455"/>
                  </a:lnTo>
                  <a:lnTo>
                    <a:pt x="3491326" y="194698"/>
                  </a:lnTo>
                  <a:lnTo>
                    <a:pt x="3442143" y="180339"/>
                  </a:lnTo>
                  <a:lnTo>
                    <a:pt x="3391594" y="166397"/>
                  </a:lnTo>
                  <a:lnTo>
                    <a:pt x="3339739" y="152887"/>
                  </a:lnTo>
                  <a:lnTo>
                    <a:pt x="3286636" y="139829"/>
                  </a:lnTo>
                  <a:lnTo>
                    <a:pt x="3232347" y="127239"/>
                  </a:lnTo>
                  <a:lnTo>
                    <a:pt x="3176929" y="115133"/>
                  </a:lnTo>
                  <a:lnTo>
                    <a:pt x="3120442" y="103531"/>
                  </a:lnTo>
                  <a:lnTo>
                    <a:pt x="3062946" y="92449"/>
                  </a:lnTo>
                  <a:lnTo>
                    <a:pt x="3004500" y="81904"/>
                  </a:lnTo>
                  <a:lnTo>
                    <a:pt x="2945163" y="71913"/>
                  </a:lnTo>
                  <a:lnTo>
                    <a:pt x="2884996" y="62495"/>
                  </a:lnTo>
                  <a:lnTo>
                    <a:pt x="2824056" y="53666"/>
                  </a:lnTo>
                  <a:lnTo>
                    <a:pt x="2762404" y="45444"/>
                  </a:lnTo>
                  <a:lnTo>
                    <a:pt x="2700098" y="37846"/>
                  </a:lnTo>
                  <a:lnTo>
                    <a:pt x="2637199" y="30889"/>
                  </a:lnTo>
                  <a:lnTo>
                    <a:pt x="2573766" y="24591"/>
                  </a:lnTo>
                  <a:lnTo>
                    <a:pt x="2509857" y="18969"/>
                  </a:lnTo>
                  <a:lnTo>
                    <a:pt x="2445533" y="14040"/>
                  </a:lnTo>
                  <a:lnTo>
                    <a:pt x="2380853" y="9822"/>
                  </a:lnTo>
                  <a:lnTo>
                    <a:pt x="2315876" y="6332"/>
                  </a:lnTo>
                  <a:lnTo>
                    <a:pt x="2250661" y="3588"/>
                  </a:lnTo>
                  <a:lnTo>
                    <a:pt x="2185269" y="1606"/>
                  </a:lnTo>
                  <a:lnTo>
                    <a:pt x="2119757" y="404"/>
                  </a:lnTo>
                  <a:lnTo>
                    <a:pt x="2054186" y="0"/>
                  </a:lnTo>
                  <a:lnTo>
                    <a:pt x="1988194" y="407"/>
                  </a:lnTo>
                  <a:lnTo>
                    <a:pt x="1922262" y="1619"/>
                  </a:lnTo>
                  <a:lnTo>
                    <a:pt x="1856452" y="3617"/>
                  </a:lnTo>
                  <a:lnTo>
                    <a:pt x="1790822" y="6383"/>
                  </a:lnTo>
                  <a:lnTo>
                    <a:pt x="1725436" y="9900"/>
                  </a:lnTo>
                  <a:lnTo>
                    <a:pt x="1660351" y="14151"/>
                  </a:lnTo>
                  <a:lnTo>
                    <a:pt x="1595630" y="19118"/>
                  </a:lnTo>
                  <a:lnTo>
                    <a:pt x="1531333" y="24783"/>
                  </a:lnTo>
                  <a:lnTo>
                    <a:pt x="1467520" y="31129"/>
                  </a:lnTo>
                  <a:lnTo>
                    <a:pt x="1404251" y="38137"/>
                  </a:lnTo>
                  <a:lnTo>
                    <a:pt x="1341588" y="45791"/>
                  </a:lnTo>
                  <a:lnTo>
                    <a:pt x="1279591" y="54074"/>
                  </a:lnTo>
                  <a:lnTo>
                    <a:pt x="1218320" y="62966"/>
                  </a:lnTo>
                  <a:lnTo>
                    <a:pt x="1157836" y="72451"/>
                  </a:lnTo>
                  <a:lnTo>
                    <a:pt x="1098199" y="82512"/>
                  </a:lnTo>
                  <a:lnTo>
                    <a:pt x="1039471" y="93129"/>
                  </a:lnTo>
                  <a:lnTo>
                    <a:pt x="981710" y="104287"/>
                  </a:lnTo>
                  <a:lnTo>
                    <a:pt x="924979" y="115968"/>
                  </a:lnTo>
                  <a:lnTo>
                    <a:pt x="869337" y="128153"/>
                  </a:lnTo>
                  <a:lnTo>
                    <a:pt x="814845" y="140825"/>
                  </a:lnTo>
                  <a:lnTo>
                    <a:pt x="761564" y="153967"/>
                  </a:lnTo>
                  <a:lnTo>
                    <a:pt x="709554" y="167561"/>
                  </a:lnTo>
                  <a:lnTo>
                    <a:pt x="658876" y="181589"/>
                  </a:lnTo>
                  <a:lnTo>
                    <a:pt x="609589" y="196034"/>
                  </a:lnTo>
                  <a:lnTo>
                    <a:pt x="561755" y="210878"/>
                  </a:lnTo>
                  <a:lnTo>
                    <a:pt x="515435" y="226105"/>
                  </a:lnTo>
                  <a:lnTo>
                    <a:pt x="470688" y="241695"/>
                  </a:lnTo>
                  <a:lnTo>
                    <a:pt x="427575" y="257631"/>
                  </a:lnTo>
                  <a:lnTo>
                    <a:pt x="386157" y="273897"/>
                  </a:lnTo>
                  <a:lnTo>
                    <a:pt x="346495" y="290474"/>
                  </a:lnTo>
                  <a:lnTo>
                    <a:pt x="308648" y="307345"/>
                  </a:lnTo>
                  <a:lnTo>
                    <a:pt x="272677" y="324491"/>
                  </a:lnTo>
                  <a:lnTo>
                    <a:pt x="238644" y="341897"/>
                  </a:lnTo>
                  <a:lnTo>
                    <a:pt x="176629" y="377413"/>
                  </a:lnTo>
                  <a:lnTo>
                    <a:pt x="123088" y="413752"/>
                  </a:lnTo>
                  <a:lnTo>
                    <a:pt x="78505" y="450773"/>
                  </a:lnTo>
                  <a:lnTo>
                    <a:pt x="43364" y="488337"/>
                  </a:lnTo>
                  <a:lnTo>
                    <a:pt x="18150" y="526301"/>
                  </a:lnTo>
                  <a:lnTo>
                    <a:pt x="3346" y="564526"/>
                  </a:lnTo>
                  <a:lnTo>
                    <a:pt x="0" y="583691"/>
                  </a:lnTo>
                </a:path>
              </a:pathLst>
            </a:custGeom>
            <a:ln w="12699">
              <a:solidFill>
                <a:srgbClr val="B7000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013630" y="4196454"/>
              <a:ext cx="88900" cy="78740"/>
            </a:xfrm>
            <a:custGeom>
              <a:avLst/>
              <a:gdLst/>
              <a:ahLst/>
              <a:cxnLst/>
              <a:rect l="l" t="t" r="r" b="b"/>
              <a:pathLst>
                <a:path w="88900" h="78739">
                  <a:moveTo>
                    <a:pt x="0" y="0"/>
                  </a:moveTo>
                  <a:lnTo>
                    <a:pt x="40474" y="78384"/>
                  </a:lnTo>
                  <a:lnTo>
                    <a:pt x="88785" y="4559"/>
                  </a:lnTo>
                </a:path>
              </a:pathLst>
            </a:custGeom>
            <a:ln w="12700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/>
          <p:nvPr/>
        </p:nvSpPr>
        <p:spPr>
          <a:xfrm>
            <a:off x="5920740" y="4063746"/>
            <a:ext cx="795655" cy="318770"/>
          </a:xfrm>
          <a:custGeom>
            <a:avLst/>
            <a:gdLst/>
            <a:ahLst/>
            <a:cxnLst/>
            <a:rect l="l" t="t" r="r" b="b"/>
            <a:pathLst>
              <a:path w="795654" h="318770">
                <a:moveTo>
                  <a:pt x="636270" y="0"/>
                </a:moveTo>
                <a:lnTo>
                  <a:pt x="636270" y="79628"/>
                </a:lnTo>
                <a:lnTo>
                  <a:pt x="0" y="79628"/>
                </a:lnTo>
                <a:lnTo>
                  <a:pt x="0" y="238886"/>
                </a:lnTo>
                <a:lnTo>
                  <a:pt x="636270" y="238886"/>
                </a:lnTo>
                <a:lnTo>
                  <a:pt x="636270" y="318515"/>
                </a:lnTo>
                <a:lnTo>
                  <a:pt x="795528" y="159257"/>
                </a:lnTo>
                <a:lnTo>
                  <a:pt x="63627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71372" y="983742"/>
            <a:ext cx="3112135" cy="510540"/>
            <a:chOff x="1071372" y="983742"/>
            <a:chExt cx="3112135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372" y="983742"/>
              <a:ext cx="826007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580" y="983742"/>
              <a:ext cx="2590799" cy="51053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89619" y="1040434"/>
            <a:ext cx="3248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20" b="1">
                <a:latin typeface="Microsoft YaHei"/>
                <a:cs typeface="Microsoft YaHei"/>
              </a:rPr>
              <a:t>DAG</a:t>
            </a:r>
            <a:r>
              <a:rPr dirty="0" sz="1800" b="1">
                <a:latin typeface="Microsoft YaHei"/>
                <a:cs typeface="Microsoft YaHei"/>
              </a:rPr>
              <a:t>的宽窄依赖和阶段划分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480" y="1457705"/>
            <a:ext cx="4486655" cy="2771393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71372" y="983742"/>
            <a:ext cx="3112135" cy="510540"/>
            <a:chOff x="1071372" y="983742"/>
            <a:chExt cx="3112135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372" y="983742"/>
              <a:ext cx="826007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580" y="983742"/>
              <a:ext cx="2590799" cy="51053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89619" y="1040434"/>
            <a:ext cx="3248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20" b="1">
                <a:latin typeface="Microsoft YaHei"/>
                <a:cs typeface="Microsoft YaHei"/>
              </a:rPr>
              <a:t>DAG</a:t>
            </a:r>
            <a:r>
              <a:rPr dirty="0" sz="1800" b="1">
                <a:latin typeface="Microsoft YaHei"/>
                <a:cs typeface="Microsoft YaHei"/>
              </a:rPr>
              <a:t>的宽窄依赖和阶段划分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9993" y="2468887"/>
            <a:ext cx="3190500" cy="172438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" y="1457705"/>
            <a:ext cx="781049" cy="3901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99584" y="2239517"/>
            <a:ext cx="3190874" cy="27527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04638" y="2221074"/>
            <a:ext cx="2515839" cy="2743354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71372" y="983742"/>
            <a:ext cx="3112135" cy="510540"/>
            <a:chOff x="1071372" y="983742"/>
            <a:chExt cx="3112135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372" y="983742"/>
              <a:ext cx="826007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580" y="983742"/>
              <a:ext cx="2590799" cy="51053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89619" y="1040434"/>
            <a:ext cx="3248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20" b="1">
                <a:latin typeface="Microsoft YaHei"/>
                <a:cs typeface="Microsoft YaHei"/>
              </a:rPr>
              <a:t>DAG</a:t>
            </a:r>
            <a:r>
              <a:rPr dirty="0" sz="1800" b="1">
                <a:latin typeface="Microsoft YaHei"/>
                <a:cs typeface="Microsoft YaHei"/>
              </a:rPr>
              <a:t>的宽窄依赖和阶段划分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0945" y="1313688"/>
            <a:ext cx="828293" cy="4190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620" y="1907285"/>
            <a:ext cx="3190874" cy="27527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25501" y="2480718"/>
            <a:ext cx="3019782" cy="196248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1345" y="2487929"/>
            <a:ext cx="3656689" cy="208204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71372" y="983742"/>
            <a:ext cx="3112135" cy="510540"/>
            <a:chOff x="1071372" y="983742"/>
            <a:chExt cx="3112135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372" y="983742"/>
              <a:ext cx="826007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580" y="983742"/>
              <a:ext cx="2590799" cy="51053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89619" y="1040434"/>
            <a:ext cx="3248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20" b="1">
                <a:latin typeface="Microsoft YaHei"/>
                <a:cs typeface="Microsoft YaHei"/>
              </a:rPr>
              <a:t>DAG</a:t>
            </a:r>
            <a:r>
              <a:rPr dirty="0" sz="1800" b="1">
                <a:latin typeface="Microsoft YaHei"/>
                <a:cs typeface="Microsoft YaHei"/>
              </a:rPr>
              <a:t>的宽窄依赖和阶段划分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0945" y="1334261"/>
            <a:ext cx="4591050" cy="1080135"/>
            <a:chOff x="710945" y="1334261"/>
            <a:chExt cx="4591050" cy="108013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945" y="1334261"/>
              <a:ext cx="1047749" cy="4190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042" y="1795249"/>
              <a:ext cx="4552575" cy="618765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6" y="2542794"/>
            <a:ext cx="10339577" cy="274015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9044" y="5602223"/>
            <a:ext cx="4457524" cy="619124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3828013"/>
            <a:ext cx="12197080" cy="3035300"/>
            <a:chOff x="-4762" y="3828013"/>
            <a:chExt cx="12197080" cy="303530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228" y="3828013"/>
              <a:ext cx="8099528" cy="279220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内存迭代计算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644" y="1584365"/>
            <a:ext cx="7862973" cy="208283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内存迭代计算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200" y="1495805"/>
            <a:ext cx="9715499" cy="290512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内存迭代计算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769" y="1379982"/>
            <a:ext cx="9705596" cy="33527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48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6.4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并行度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100" y="1409319"/>
            <a:ext cx="4362449" cy="185737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48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6.4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并行度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776" y="1389503"/>
            <a:ext cx="6295636" cy="399060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48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6.4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并行度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337" y="1325117"/>
            <a:ext cx="9791699" cy="443864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19" y="983741"/>
            <a:ext cx="3210560" cy="510540"/>
            <a:chOff x="655319" y="983741"/>
            <a:chExt cx="321056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19" y="983741"/>
              <a:ext cx="1372361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882" y="983742"/>
              <a:ext cx="1447799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5224" y="983741"/>
              <a:ext cx="404621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3625" y="983742"/>
              <a:ext cx="761999" cy="51053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89619" y="1040434"/>
            <a:ext cx="2931160" cy="835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1.7</a:t>
            </a:r>
            <a:r>
              <a:rPr dirty="0" sz="1800" spc="-3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的架构角色</a:t>
            </a:r>
            <a:r>
              <a:rPr dirty="0" sz="1800" spc="-25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-</a:t>
            </a:r>
            <a:r>
              <a:rPr dirty="0" sz="1800" spc="-3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理解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Microsoft YaHei"/>
              <a:cs typeface="Microsoft YaHei"/>
            </a:endParaRPr>
          </a:p>
          <a:p>
            <a:pPr marL="158750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solidFill>
                  <a:srgbClr val="585858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 b="1">
                <a:solidFill>
                  <a:srgbClr val="585858"/>
                </a:solidFill>
                <a:latin typeface="Microsoft YaHei"/>
                <a:cs typeface="Microsoft YaHei"/>
              </a:rPr>
              <a:t>运行角色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0083" y="2093913"/>
            <a:ext cx="9718675" cy="3220085"/>
            <a:chOff x="920083" y="2093913"/>
            <a:chExt cx="9718675" cy="322008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083" y="2093913"/>
              <a:ext cx="6291194" cy="321980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882128" y="2670811"/>
              <a:ext cx="2756535" cy="593090"/>
            </a:xfrm>
            <a:custGeom>
              <a:avLst/>
              <a:gdLst/>
              <a:ahLst/>
              <a:cxnLst/>
              <a:rect l="l" t="t" r="r" b="b"/>
              <a:pathLst>
                <a:path w="2756534" h="593089">
                  <a:moveTo>
                    <a:pt x="2657348" y="0"/>
                  </a:moveTo>
                  <a:lnTo>
                    <a:pt x="98806" y="0"/>
                  </a:lnTo>
                  <a:lnTo>
                    <a:pt x="60345" y="7764"/>
                  </a:lnTo>
                  <a:lnTo>
                    <a:pt x="28938" y="28938"/>
                  </a:lnTo>
                  <a:lnTo>
                    <a:pt x="7764" y="60345"/>
                  </a:lnTo>
                  <a:lnTo>
                    <a:pt x="0" y="98805"/>
                  </a:lnTo>
                  <a:lnTo>
                    <a:pt x="0" y="494029"/>
                  </a:lnTo>
                  <a:lnTo>
                    <a:pt x="7764" y="532490"/>
                  </a:lnTo>
                  <a:lnTo>
                    <a:pt x="28938" y="563897"/>
                  </a:lnTo>
                  <a:lnTo>
                    <a:pt x="60345" y="585071"/>
                  </a:lnTo>
                  <a:lnTo>
                    <a:pt x="98806" y="592835"/>
                  </a:lnTo>
                  <a:lnTo>
                    <a:pt x="2657348" y="592835"/>
                  </a:lnTo>
                  <a:lnTo>
                    <a:pt x="2695808" y="585071"/>
                  </a:lnTo>
                  <a:lnTo>
                    <a:pt x="2727215" y="563897"/>
                  </a:lnTo>
                  <a:lnTo>
                    <a:pt x="2748389" y="532490"/>
                  </a:lnTo>
                  <a:lnTo>
                    <a:pt x="2756154" y="494029"/>
                  </a:lnTo>
                  <a:lnTo>
                    <a:pt x="2756154" y="98805"/>
                  </a:lnTo>
                  <a:lnTo>
                    <a:pt x="2748389" y="60345"/>
                  </a:lnTo>
                  <a:lnTo>
                    <a:pt x="2727215" y="28938"/>
                  </a:lnTo>
                  <a:lnTo>
                    <a:pt x="2695808" y="7764"/>
                  </a:lnTo>
                  <a:lnTo>
                    <a:pt x="2657348" y="0"/>
                  </a:lnTo>
                  <a:close/>
                </a:path>
              </a:pathLst>
            </a:custGeom>
            <a:solidFill>
              <a:srgbClr val="8EB4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8917585" y="2802971"/>
            <a:ext cx="685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53783" y="4013460"/>
            <a:ext cx="2204720" cy="1572260"/>
          </a:xfrm>
          <a:custGeom>
            <a:avLst/>
            <a:gdLst/>
            <a:ahLst/>
            <a:cxnLst/>
            <a:rect l="l" t="t" r="r" b="b"/>
            <a:pathLst>
              <a:path w="2204720" h="1572260">
                <a:moveTo>
                  <a:pt x="1942464" y="0"/>
                </a:moveTo>
                <a:lnTo>
                  <a:pt x="262001" y="0"/>
                </a:lnTo>
                <a:lnTo>
                  <a:pt x="214908" y="4221"/>
                </a:lnTo>
                <a:lnTo>
                  <a:pt x="170583" y="16390"/>
                </a:lnTo>
                <a:lnTo>
                  <a:pt x="129767" y="35769"/>
                </a:lnTo>
                <a:lnTo>
                  <a:pt x="93200" y="61617"/>
                </a:lnTo>
                <a:lnTo>
                  <a:pt x="61622" y="93195"/>
                </a:lnTo>
                <a:lnTo>
                  <a:pt x="35772" y="129762"/>
                </a:lnTo>
                <a:lnTo>
                  <a:pt x="16392" y="170578"/>
                </a:lnTo>
                <a:lnTo>
                  <a:pt x="4221" y="214904"/>
                </a:lnTo>
                <a:lnTo>
                  <a:pt x="0" y="262001"/>
                </a:lnTo>
                <a:lnTo>
                  <a:pt x="0" y="1309992"/>
                </a:lnTo>
                <a:lnTo>
                  <a:pt x="4221" y="1357088"/>
                </a:lnTo>
                <a:lnTo>
                  <a:pt x="16392" y="1401416"/>
                </a:lnTo>
                <a:lnTo>
                  <a:pt x="35772" y="1442234"/>
                </a:lnTo>
                <a:lnTo>
                  <a:pt x="61622" y="1478803"/>
                </a:lnTo>
                <a:lnTo>
                  <a:pt x="93200" y="1510382"/>
                </a:lnTo>
                <a:lnTo>
                  <a:pt x="129767" y="1536232"/>
                </a:lnTo>
                <a:lnTo>
                  <a:pt x="170583" y="1555613"/>
                </a:lnTo>
                <a:lnTo>
                  <a:pt x="214908" y="1567784"/>
                </a:lnTo>
                <a:lnTo>
                  <a:pt x="262001" y="1572006"/>
                </a:lnTo>
                <a:lnTo>
                  <a:pt x="1942464" y="1572006"/>
                </a:lnTo>
                <a:lnTo>
                  <a:pt x="1989557" y="1567784"/>
                </a:lnTo>
                <a:lnTo>
                  <a:pt x="2033882" y="1555613"/>
                </a:lnTo>
                <a:lnTo>
                  <a:pt x="2074698" y="1536232"/>
                </a:lnTo>
                <a:lnTo>
                  <a:pt x="2111265" y="1510382"/>
                </a:lnTo>
                <a:lnTo>
                  <a:pt x="2142843" y="1478803"/>
                </a:lnTo>
                <a:lnTo>
                  <a:pt x="2168693" y="1442234"/>
                </a:lnTo>
                <a:lnTo>
                  <a:pt x="2188073" y="1401416"/>
                </a:lnTo>
                <a:lnTo>
                  <a:pt x="2200244" y="1357088"/>
                </a:lnTo>
                <a:lnTo>
                  <a:pt x="2204466" y="1309992"/>
                </a:lnTo>
                <a:lnTo>
                  <a:pt x="2204466" y="262001"/>
                </a:lnTo>
                <a:lnTo>
                  <a:pt x="2200244" y="214904"/>
                </a:lnTo>
                <a:lnTo>
                  <a:pt x="2188073" y="170578"/>
                </a:lnTo>
                <a:lnTo>
                  <a:pt x="2168693" y="129762"/>
                </a:lnTo>
                <a:lnTo>
                  <a:pt x="2142843" y="93195"/>
                </a:lnTo>
                <a:lnTo>
                  <a:pt x="2111265" y="61617"/>
                </a:lnTo>
                <a:lnTo>
                  <a:pt x="2074698" y="35769"/>
                </a:lnTo>
                <a:lnTo>
                  <a:pt x="2033882" y="16390"/>
                </a:lnTo>
                <a:lnTo>
                  <a:pt x="1989557" y="4221"/>
                </a:lnTo>
                <a:lnTo>
                  <a:pt x="1942464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401227" y="5161446"/>
            <a:ext cx="708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797033" y="4013460"/>
            <a:ext cx="2205355" cy="1577340"/>
          </a:xfrm>
          <a:custGeom>
            <a:avLst/>
            <a:gdLst/>
            <a:ahLst/>
            <a:cxnLst/>
            <a:rect l="l" t="t" r="r" b="b"/>
            <a:pathLst>
              <a:path w="2205354" h="1577339">
                <a:moveTo>
                  <a:pt x="1942338" y="0"/>
                </a:moveTo>
                <a:lnTo>
                  <a:pt x="262890" y="0"/>
                </a:lnTo>
                <a:lnTo>
                  <a:pt x="215636" y="4235"/>
                </a:lnTo>
                <a:lnTo>
                  <a:pt x="171160" y="16446"/>
                </a:lnTo>
                <a:lnTo>
                  <a:pt x="130206" y="35890"/>
                </a:lnTo>
                <a:lnTo>
                  <a:pt x="93514" y="61825"/>
                </a:lnTo>
                <a:lnTo>
                  <a:pt x="61829" y="93509"/>
                </a:lnTo>
                <a:lnTo>
                  <a:pt x="35893" y="130200"/>
                </a:lnTo>
                <a:lnTo>
                  <a:pt x="16447" y="171155"/>
                </a:lnTo>
                <a:lnTo>
                  <a:pt x="4235" y="215632"/>
                </a:lnTo>
                <a:lnTo>
                  <a:pt x="0" y="262890"/>
                </a:lnTo>
                <a:lnTo>
                  <a:pt x="0" y="1314437"/>
                </a:lnTo>
                <a:lnTo>
                  <a:pt x="4235" y="1361694"/>
                </a:lnTo>
                <a:lnTo>
                  <a:pt x="16447" y="1406173"/>
                </a:lnTo>
                <a:lnTo>
                  <a:pt x="35893" y="1447130"/>
                </a:lnTo>
                <a:lnTo>
                  <a:pt x="61829" y="1483822"/>
                </a:lnTo>
                <a:lnTo>
                  <a:pt x="93514" y="1515509"/>
                </a:lnTo>
                <a:lnTo>
                  <a:pt x="130206" y="1541446"/>
                </a:lnTo>
                <a:lnTo>
                  <a:pt x="171160" y="1560892"/>
                </a:lnTo>
                <a:lnTo>
                  <a:pt x="215636" y="1573104"/>
                </a:lnTo>
                <a:lnTo>
                  <a:pt x="262890" y="1577340"/>
                </a:lnTo>
                <a:lnTo>
                  <a:pt x="1942338" y="1577340"/>
                </a:lnTo>
                <a:lnTo>
                  <a:pt x="1989591" y="1573104"/>
                </a:lnTo>
                <a:lnTo>
                  <a:pt x="2034067" y="1560892"/>
                </a:lnTo>
                <a:lnTo>
                  <a:pt x="2075021" y="1541446"/>
                </a:lnTo>
                <a:lnTo>
                  <a:pt x="2111713" y="1515509"/>
                </a:lnTo>
                <a:lnTo>
                  <a:pt x="2143398" y="1483822"/>
                </a:lnTo>
                <a:lnTo>
                  <a:pt x="2169334" y="1447130"/>
                </a:lnTo>
                <a:lnTo>
                  <a:pt x="2188780" y="1406173"/>
                </a:lnTo>
                <a:lnTo>
                  <a:pt x="2200992" y="1361694"/>
                </a:lnTo>
                <a:lnTo>
                  <a:pt x="2205228" y="1314437"/>
                </a:lnTo>
                <a:lnTo>
                  <a:pt x="2205228" y="262890"/>
                </a:lnTo>
                <a:lnTo>
                  <a:pt x="2200992" y="215632"/>
                </a:lnTo>
                <a:lnTo>
                  <a:pt x="2188780" y="171155"/>
                </a:lnTo>
                <a:lnTo>
                  <a:pt x="2169334" y="130200"/>
                </a:lnTo>
                <a:lnTo>
                  <a:pt x="2143398" y="93509"/>
                </a:lnTo>
                <a:lnTo>
                  <a:pt x="2111713" y="61825"/>
                </a:lnTo>
                <a:lnTo>
                  <a:pt x="2075021" y="35890"/>
                </a:lnTo>
                <a:lnTo>
                  <a:pt x="2034067" y="16446"/>
                </a:lnTo>
                <a:lnTo>
                  <a:pt x="1989591" y="4235"/>
                </a:lnTo>
                <a:lnTo>
                  <a:pt x="1942338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544699" y="5166897"/>
            <a:ext cx="708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17792" y="4245866"/>
            <a:ext cx="977265" cy="699770"/>
          </a:xfrm>
          <a:custGeom>
            <a:avLst/>
            <a:gdLst/>
            <a:ahLst/>
            <a:cxnLst/>
            <a:rect l="l" t="t" r="r" b="b"/>
            <a:pathLst>
              <a:path w="977265" h="699770">
                <a:moveTo>
                  <a:pt x="860297" y="0"/>
                </a:moveTo>
                <a:lnTo>
                  <a:pt x="116586" y="0"/>
                </a:lnTo>
                <a:lnTo>
                  <a:pt x="71205" y="9161"/>
                </a:lnTo>
                <a:lnTo>
                  <a:pt x="34147" y="34147"/>
                </a:lnTo>
                <a:lnTo>
                  <a:pt x="9161" y="71205"/>
                </a:lnTo>
                <a:lnTo>
                  <a:pt x="0" y="116586"/>
                </a:lnTo>
                <a:lnTo>
                  <a:pt x="0" y="582930"/>
                </a:lnTo>
                <a:lnTo>
                  <a:pt x="9161" y="628310"/>
                </a:lnTo>
                <a:lnTo>
                  <a:pt x="34147" y="665368"/>
                </a:lnTo>
                <a:lnTo>
                  <a:pt x="71205" y="690354"/>
                </a:lnTo>
                <a:lnTo>
                  <a:pt x="116586" y="699516"/>
                </a:lnTo>
                <a:lnTo>
                  <a:pt x="860297" y="699516"/>
                </a:lnTo>
                <a:lnTo>
                  <a:pt x="905678" y="690354"/>
                </a:lnTo>
                <a:lnTo>
                  <a:pt x="942736" y="665368"/>
                </a:lnTo>
                <a:lnTo>
                  <a:pt x="967722" y="628310"/>
                </a:lnTo>
                <a:lnTo>
                  <a:pt x="976884" y="582930"/>
                </a:lnTo>
                <a:lnTo>
                  <a:pt x="976884" y="116586"/>
                </a:lnTo>
                <a:lnTo>
                  <a:pt x="967722" y="71205"/>
                </a:lnTo>
                <a:lnTo>
                  <a:pt x="942736" y="34147"/>
                </a:lnTo>
                <a:lnTo>
                  <a:pt x="905678" y="9161"/>
                </a:lnTo>
                <a:lnTo>
                  <a:pt x="860297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030318" y="4387250"/>
            <a:ext cx="35115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0000"/>
                </a:solidFill>
                <a:latin typeface="Calibri"/>
                <a:cs typeface="Calibri"/>
              </a:rPr>
              <a:t>Driver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66077" y="4694314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07452" y="4245866"/>
            <a:ext cx="977265" cy="699770"/>
          </a:xfrm>
          <a:custGeom>
            <a:avLst/>
            <a:gdLst/>
            <a:ahLst/>
            <a:cxnLst/>
            <a:rect l="l" t="t" r="r" b="b"/>
            <a:pathLst>
              <a:path w="977265" h="699770">
                <a:moveTo>
                  <a:pt x="860297" y="0"/>
                </a:moveTo>
                <a:lnTo>
                  <a:pt x="116586" y="0"/>
                </a:lnTo>
                <a:lnTo>
                  <a:pt x="71205" y="9161"/>
                </a:lnTo>
                <a:lnTo>
                  <a:pt x="34147" y="34147"/>
                </a:lnTo>
                <a:lnTo>
                  <a:pt x="9161" y="71205"/>
                </a:lnTo>
                <a:lnTo>
                  <a:pt x="0" y="116586"/>
                </a:lnTo>
                <a:lnTo>
                  <a:pt x="0" y="582930"/>
                </a:lnTo>
                <a:lnTo>
                  <a:pt x="9161" y="628310"/>
                </a:lnTo>
                <a:lnTo>
                  <a:pt x="34147" y="665368"/>
                </a:lnTo>
                <a:lnTo>
                  <a:pt x="71205" y="690354"/>
                </a:lnTo>
                <a:lnTo>
                  <a:pt x="116586" y="699516"/>
                </a:lnTo>
                <a:lnTo>
                  <a:pt x="860297" y="699516"/>
                </a:lnTo>
                <a:lnTo>
                  <a:pt x="905678" y="690354"/>
                </a:lnTo>
                <a:lnTo>
                  <a:pt x="942736" y="665368"/>
                </a:lnTo>
                <a:lnTo>
                  <a:pt x="967722" y="628310"/>
                </a:lnTo>
                <a:lnTo>
                  <a:pt x="976884" y="582930"/>
                </a:lnTo>
                <a:lnTo>
                  <a:pt x="976884" y="116586"/>
                </a:lnTo>
                <a:lnTo>
                  <a:pt x="967722" y="71205"/>
                </a:lnTo>
                <a:lnTo>
                  <a:pt x="942736" y="34147"/>
                </a:lnTo>
                <a:lnTo>
                  <a:pt x="905678" y="9161"/>
                </a:lnTo>
                <a:lnTo>
                  <a:pt x="860297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055161" y="4387250"/>
            <a:ext cx="4813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55692" y="4694314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869423" y="4245866"/>
            <a:ext cx="977265" cy="699770"/>
          </a:xfrm>
          <a:custGeom>
            <a:avLst/>
            <a:gdLst/>
            <a:ahLst/>
            <a:cxnLst/>
            <a:rect l="l" t="t" r="r" b="b"/>
            <a:pathLst>
              <a:path w="977265" h="699770">
                <a:moveTo>
                  <a:pt x="860297" y="0"/>
                </a:moveTo>
                <a:lnTo>
                  <a:pt x="116586" y="0"/>
                </a:lnTo>
                <a:lnTo>
                  <a:pt x="71205" y="9161"/>
                </a:lnTo>
                <a:lnTo>
                  <a:pt x="34147" y="34147"/>
                </a:lnTo>
                <a:lnTo>
                  <a:pt x="9161" y="71205"/>
                </a:lnTo>
                <a:lnTo>
                  <a:pt x="0" y="116586"/>
                </a:lnTo>
                <a:lnTo>
                  <a:pt x="0" y="582930"/>
                </a:lnTo>
                <a:lnTo>
                  <a:pt x="9161" y="628310"/>
                </a:lnTo>
                <a:lnTo>
                  <a:pt x="34147" y="665368"/>
                </a:lnTo>
                <a:lnTo>
                  <a:pt x="71205" y="690354"/>
                </a:lnTo>
                <a:lnTo>
                  <a:pt x="116586" y="699516"/>
                </a:lnTo>
                <a:lnTo>
                  <a:pt x="860297" y="699516"/>
                </a:lnTo>
                <a:lnTo>
                  <a:pt x="905678" y="690354"/>
                </a:lnTo>
                <a:lnTo>
                  <a:pt x="942736" y="665368"/>
                </a:lnTo>
                <a:lnTo>
                  <a:pt x="967722" y="628310"/>
                </a:lnTo>
                <a:lnTo>
                  <a:pt x="976884" y="582930"/>
                </a:lnTo>
                <a:lnTo>
                  <a:pt x="976884" y="116586"/>
                </a:lnTo>
                <a:lnTo>
                  <a:pt x="967722" y="71205"/>
                </a:lnTo>
                <a:lnTo>
                  <a:pt x="942736" y="34147"/>
                </a:lnTo>
                <a:lnTo>
                  <a:pt x="905678" y="9161"/>
                </a:lnTo>
                <a:lnTo>
                  <a:pt x="860297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0117581" y="4387250"/>
            <a:ext cx="4813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18112" y="4694314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959083" y="4245866"/>
            <a:ext cx="977265" cy="699770"/>
          </a:xfrm>
          <a:custGeom>
            <a:avLst/>
            <a:gdLst/>
            <a:ahLst/>
            <a:cxnLst/>
            <a:rect l="l" t="t" r="r" b="b"/>
            <a:pathLst>
              <a:path w="977265" h="699770">
                <a:moveTo>
                  <a:pt x="860297" y="0"/>
                </a:moveTo>
                <a:lnTo>
                  <a:pt x="116586" y="0"/>
                </a:lnTo>
                <a:lnTo>
                  <a:pt x="71205" y="9161"/>
                </a:lnTo>
                <a:lnTo>
                  <a:pt x="34147" y="34147"/>
                </a:lnTo>
                <a:lnTo>
                  <a:pt x="9161" y="71205"/>
                </a:lnTo>
                <a:lnTo>
                  <a:pt x="0" y="116586"/>
                </a:lnTo>
                <a:lnTo>
                  <a:pt x="0" y="582930"/>
                </a:lnTo>
                <a:lnTo>
                  <a:pt x="9161" y="628310"/>
                </a:lnTo>
                <a:lnTo>
                  <a:pt x="34147" y="665368"/>
                </a:lnTo>
                <a:lnTo>
                  <a:pt x="71205" y="690354"/>
                </a:lnTo>
                <a:lnTo>
                  <a:pt x="116586" y="699516"/>
                </a:lnTo>
                <a:lnTo>
                  <a:pt x="860297" y="699516"/>
                </a:lnTo>
                <a:lnTo>
                  <a:pt x="905678" y="690354"/>
                </a:lnTo>
                <a:lnTo>
                  <a:pt x="942736" y="665368"/>
                </a:lnTo>
                <a:lnTo>
                  <a:pt x="967722" y="628310"/>
                </a:lnTo>
                <a:lnTo>
                  <a:pt x="976884" y="582930"/>
                </a:lnTo>
                <a:lnTo>
                  <a:pt x="976884" y="116586"/>
                </a:lnTo>
                <a:lnTo>
                  <a:pt x="967722" y="71205"/>
                </a:lnTo>
                <a:lnTo>
                  <a:pt x="942736" y="34147"/>
                </a:lnTo>
                <a:lnTo>
                  <a:pt x="905678" y="9161"/>
                </a:lnTo>
                <a:lnTo>
                  <a:pt x="860297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1207228" y="4387250"/>
            <a:ext cx="4813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307758" y="4694314"/>
            <a:ext cx="2800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imSun"/>
                <a:cs typeface="SimSun"/>
              </a:rPr>
              <a:t>容器</a:t>
            </a:r>
            <a:endParaRPr sz="1000">
              <a:latin typeface="SimSun"/>
              <a:cs typeface="SimSu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161649" y="3254179"/>
            <a:ext cx="4295140" cy="1866264"/>
            <a:chOff x="7161649" y="3254179"/>
            <a:chExt cx="4295140" cy="1866264"/>
          </a:xfrm>
        </p:grpSpPr>
        <p:sp>
          <p:nvSpPr>
            <p:cNvPr id="41" name="object 41"/>
            <p:cNvSpPr/>
            <p:nvPr/>
          </p:nvSpPr>
          <p:spPr>
            <a:xfrm>
              <a:off x="7756779" y="3269640"/>
              <a:ext cx="1492885" cy="744855"/>
            </a:xfrm>
            <a:custGeom>
              <a:avLst/>
              <a:gdLst/>
              <a:ahLst/>
              <a:cxnLst/>
              <a:rect l="l" t="t" r="r" b="b"/>
              <a:pathLst>
                <a:path w="1492884" h="744854">
                  <a:moveTo>
                    <a:pt x="0" y="744372"/>
                  </a:moveTo>
                  <a:lnTo>
                    <a:pt x="1492592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161351" y="3263873"/>
              <a:ext cx="88265" cy="80010"/>
            </a:xfrm>
            <a:custGeom>
              <a:avLst/>
              <a:gdLst/>
              <a:ahLst/>
              <a:cxnLst/>
              <a:rect l="l" t="t" r="r" b="b"/>
              <a:pathLst>
                <a:path w="88265" h="80010">
                  <a:moveTo>
                    <a:pt x="39674" y="79552"/>
                  </a:moveTo>
                  <a:lnTo>
                    <a:pt x="88023" y="5765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271637" y="3269259"/>
              <a:ext cx="1628775" cy="744855"/>
            </a:xfrm>
            <a:custGeom>
              <a:avLst/>
              <a:gdLst/>
              <a:ahLst/>
              <a:cxnLst/>
              <a:rect l="l" t="t" r="r" b="b"/>
              <a:pathLst>
                <a:path w="1628775" h="744854">
                  <a:moveTo>
                    <a:pt x="1628190" y="74475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271640" y="3260529"/>
              <a:ext cx="88265" cy="81280"/>
            </a:xfrm>
            <a:custGeom>
              <a:avLst/>
              <a:gdLst/>
              <a:ahLst/>
              <a:cxnLst/>
              <a:rect l="l" t="t" r="r" b="b"/>
              <a:pathLst>
                <a:path w="88265" h="81279">
                  <a:moveTo>
                    <a:pt x="50800" y="80848"/>
                  </a:moveTo>
                  <a:lnTo>
                    <a:pt x="0" y="8724"/>
                  </a:lnTo>
                  <a:lnTo>
                    <a:pt x="87782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722966" y="4595621"/>
              <a:ext cx="85090" cy="0"/>
            </a:xfrm>
            <a:custGeom>
              <a:avLst/>
              <a:gdLst/>
              <a:ahLst/>
              <a:cxnLst/>
              <a:rect l="l" t="t" r="r" b="b"/>
              <a:pathLst>
                <a:path w="85090" h="0">
                  <a:moveTo>
                    <a:pt x="84569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722962" y="4545610"/>
              <a:ext cx="85725" cy="100330"/>
            </a:xfrm>
            <a:custGeom>
              <a:avLst/>
              <a:gdLst/>
              <a:ahLst/>
              <a:cxnLst/>
              <a:rect l="l" t="t" r="r" b="b"/>
              <a:pathLst>
                <a:path w="85725" h="100329">
                  <a:moveTo>
                    <a:pt x="85725" y="0"/>
                  </a:moveTo>
                  <a:lnTo>
                    <a:pt x="0" y="50012"/>
                  </a:lnTo>
                  <a:lnTo>
                    <a:pt x="85725" y="100012"/>
                  </a:lnTo>
                </a:path>
              </a:pathLst>
            </a:custGeom>
            <a:ln w="28575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209274" y="4596002"/>
              <a:ext cx="2660015" cy="518159"/>
            </a:xfrm>
            <a:custGeom>
              <a:avLst/>
              <a:gdLst/>
              <a:ahLst/>
              <a:cxnLst/>
              <a:rect l="l" t="t" r="r" b="b"/>
              <a:pathLst>
                <a:path w="2660015" h="518160">
                  <a:moveTo>
                    <a:pt x="2659964" y="0"/>
                  </a:moveTo>
                  <a:lnTo>
                    <a:pt x="2598978" y="1485"/>
                  </a:lnTo>
                  <a:lnTo>
                    <a:pt x="2538470" y="5816"/>
                  </a:lnTo>
                  <a:lnTo>
                    <a:pt x="2478916" y="12803"/>
                  </a:lnTo>
                  <a:lnTo>
                    <a:pt x="2420793" y="22255"/>
                  </a:lnTo>
                  <a:lnTo>
                    <a:pt x="2364579" y="33984"/>
                  </a:lnTo>
                  <a:lnTo>
                    <a:pt x="2310750" y="47799"/>
                  </a:lnTo>
                  <a:lnTo>
                    <a:pt x="2259783" y="63510"/>
                  </a:lnTo>
                  <a:lnTo>
                    <a:pt x="2212155" y="80929"/>
                  </a:lnTo>
                  <a:lnTo>
                    <a:pt x="2168345" y="99865"/>
                  </a:lnTo>
                  <a:lnTo>
                    <a:pt x="2128827" y="120128"/>
                  </a:lnTo>
                  <a:lnTo>
                    <a:pt x="2094081" y="141529"/>
                  </a:lnTo>
                  <a:lnTo>
                    <a:pt x="2040808" y="186987"/>
                  </a:lnTo>
                  <a:lnTo>
                    <a:pt x="2012343" y="234720"/>
                  </a:lnTo>
                  <a:lnTo>
                    <a:pt x="2008606" y="258965"/>
                  </a:lnTo>
                  <a:lnTo>
                    <a:pt x="2005795" y="275844"/>
                  </a:lnTo>
                  <a:lnTo>
                    <a:pt x="1984049" y="309348"/>
                  </a:lnTo>
                  <a:lnTo>
                    <a:pt x="1942459" y="342084"/>
                  </a:lnTo>
                  <a:lnTo>
                    <a:pt x="1883009" y="373544"/>
                  </a:lnTo>
                  <a:lnTo>
                    <a:pt x="1847207" y="388635"/>
                  </a:lnTo>
                  <a:lnTo>
                    <a:pt x="1807684" y="403216"/>
                  </a:lnTo>
                  <a:lnTo>
                    <a:pt x="1764688" y="417222"/>
                  </a:lnTo>
                  <a:lnTo>
                    <a:pt x="1718467" y="430589"/>
                  </a:lnTo>
                  <a:lnTo>
                    <a:pt x="1669270" y="443253"/>
                  </a:lnTo>
                  <a:lnTo>
                    <a:pt x="1617345" y="455152"/>
                  </a:lnTo>
                  <a:lnTo>
                    <a:pt x="1562939" y="466220"/>
                  </a:lnTo>
                  <a:lnTo>
                    <a:pt x="1506300" y="476395"/>
                  </a:lnTo>
                  <a:lnTo>
                    <a:pt x="1447677" y="485611"/>
                  </a:lnTo>
                  <a:lnTo>
                    <a:pt x="1387318" y="493806"/>
                  </a:lnTo>
                  <a:lnTo>
                    <a:pt x="1325470" y="500915"/>
                  </a:lnTo>
                  <a:lnTo>
                    <a:pt x="1262382" y="506875"/>
                  </a:lnTo>
                  <a:lnTo>
                    <a:pt x="1198302" y="511622"/>
                  </a:lnTo>
                  <a:lnTo>
                    <a:pt x="1133477" y="515091"/>
                  </a:lnTo>
                  <a:lnTo>
                    <a:pt x="1068157" y="517220"/>
                  </a:lnTo>
                  <a:lnTo>
                    <a:pt x="1002588" y="517944"/>
                  </a:lnTo>
                  <a:lnTo>
                    <a:pt x="934227" y="517432"/>
                  </a:lnTo>
                  <a:lnTo>
                    <a:pt x="866148" y="515929"/>
                  </a:lnTo>
                  <a:lnTo>
                    <a:pt x="798630" y="513482"/>
                  </a:lnTo>
                  <a:lnTo>
                    <a:pt x="731956" y="510137"/>
                  </a:lnTo>
                  <a:lnTo>
                    <a:pt x="666406" y="505942"/>
                  </a:lnTo>
                  <a:lnTo>
                    <a:pt x="602262" y="500944"/>
                  </a:lnTo>
                  <a:lnTo>
                    <a:pt x="539805" y="495189"/>
                  </a:lnTo>
                  <a:lnTo>
                    <a:pt x="479316" y="488726"/>
                  </a:lnTo>
                  <a:lnTo>
                    <a:pt x="421077" y="481601"/>
                  </a:lnTo>
                  <a:lnTo>
                    <a:pt x="365367" y="473861"/>
                  </a:lnTo>
                  <a:lnTo>
                    <a:pt x="312470" y="465554"/>
                  </a:lnTo>
                  <a:lnTo>
                    <a:pt x="262666" y="456726"/>
                  </a:lnTo>
                  <a:lnTo>
                    <a:pt x="216235" y="447424"/>
                  </a:lnTo>
                  <a:lnTo>
                    <a:pt x="173460" y="437697"/>
                  </a:lnTo>
                  <a:lnTo>
                    <a:pt x="134621" y="427589"/>
                  </a:lnTo>
                  <a:lnTo>
                    <a:pt x="69877" y="406426"/>
                  </a:lnTo>
                  <a:lnTo>
                    <a:pt x="24254" y="384310"/>
                  </a:lnTo>
                  <a:lnTo>
                    <a:pt x="9315" y="373013"/>
                  </a:lnTo>
                  <a:lnTo>
                    <a:pt x="0" y="361619"/>
                  </a:lnTo>
                </a:path>
              </a:pathLst>
            </a:custGeom>
            <a:ln w="12700">
              <a:solidFill>
                <a:srgbClr val="B7000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187193" y="495760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559" y="61252"/>
                  </a:moveTo>
                  <a:lnTo>
                    <a:pt x="22072" y="0"/>
                  </a:lnTo>
                  <a:lnTo>
                    <a:pt x="0" y="85407"/>
                  </a:lnTo>
                </a:path>
              </a:pathLst>
            </a:custGeom>
            <a:ln w="12700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208761" y="3628460"/>
              <a:ext cx="4241165" cy="619125"/>
            </a:xfrm>
            <a:custGeom>
              <a:avLst/>
              <a:gdLst/>
              <a:ahLst/>
              <a:cxnLst/>
              <a:rect l="l" t="t" r="r" b="b"/>
              <a:pathLst>
                <a:path w="4241165" h="619125">
                  <a:moveTo>
                    <a:pt x="4241088" y="619125"/>
                  </a:moveTo>
                  <a:lnTo>
                    <a:pt x="4235860" y="581240"/>
                  </a:lnTo>
                  <a:lnTo>
                    <a:pt x="4220465" y="543482"/>
                  </a:lnTo>
                  <a:lnTo>
                    <a:pt x="4195336" y="505976"/>
                  </a:lnTo>
                  <a:lnTo>
                    <a:pt x="4160905" y="468849"/>
                  </a:lnTo>
                  <a:lnTo>
                    <a:pt x="4117604" y="432228"/>
                  </a:lnTo>
                  <a:lnTo>
                    <a:pt x="4065866" y="396238"/>
                  </a:lnTo>
                  <a:lnTo>
                    <a:pt x="4006125" y="361005"/>
                  </a:lnTo>
                  <a:lnTo>
                    <a:pt x="3938812" y="326657"/>
                  </a:lnTo>
                  <a:lnTo>
                    <a:pt x="3902452" y="309854"/>
                  </a:lnTo>
                  <a:lnTo>
                    <a:pt x="3864361" y="293319"/>
                  </a:lnTo>
                  <a:lnTo>
                    <a:pt x="3824594" y="277069"/>
                  </a:lnTo>
                  <a:lnTo>
                    <a:pt x="3783204" y="261118"/>
                  </a:lnTo>
                  <a:lnTo>
                    <a:pt x="3740245" y="245483"/>
                  </a:lnTo>
                  <a:lnTo>
                    <a:pt x="3695773" y="230180"/>
                  </a:lnTo>
                  <a:lnTo>
                    <a:pt x="3649840" y="215224"/>
                  </a:lnTo>
                  <a:lnTo>
                    <a:pt x="3602501" y="200631"/>
                  </a:lnTo>
                  <a:lnTo>
                    <a:pt x="3553810" y="186417"/>
                  </a:lnTo>
                  <a:lnTo>
                    <a:pt x="3503821" y="172598"/>
                  </a:lnTo>
                  <a:lnTo>
                    <a:pt x="3452589" y="159189"/>
                  </a:lnTo>
                  <a:lnTo>
                    <a:pt x="3400166" y="146207"/>
                  </a:lnTo>
                  <a:lnTo>
                    <a:pt x="3346608" y="133666"/>
                  </a:lnTo>
                  <a:lnTo>
                    <a:pt x="3291968" y="121584"/>
                  </a:lnTo>
                  <a:lnTo>
                    <a:pt x="3236301" y="109975"/>
                  </a:lnTo>
                  <a:lnTo>
                    <a:pt x="3179660" y="98855"/>
                  </a:lnTo>
                  <a:lnTo>
                    <a:pt x="3122099" y="88241"/>
                  </a:lnTo>
                  <a:lnTo>
                    <a:pt x="3063674" y="78147"/>
                  </a:lnTo>
                  <a:lnTo>
                    <a:pt x="3004437" y="68591"/>
                  </a:lnTo>
                  <a:lnTo>
                    <a:pt x="2944443" y="59587"/>
                  </a:lnTo>
                  <a:lnTo>
                    <a:pt x="2883746" y="51151"/>
                  </a:lnTo>
                  <a:lnTo>
                    <a:pt x="2822400" y="43299"/>
                  </a:lnTo>
                  <a:lnTo>
                    <a:pt x="2760459" y="36047"/>
                  </a:lnTo>
                  <a:lnTo>
                    <a:pt x="2697977" y="29411"/>
                  </a:lnTo>
                  <a:lnTo>
                    <a:pt x="2635008" y="23407"/>
                  </a:lnTo>
                  <a:lnTo>
                    <a:pt x="2571607" y="18050"/>
                  </a:lnTo>
                  <a:lnTo>
                    <a:pt x="2507827" y="13356"/>
                  </a:lnTo>
                  <a:lnTo>
                    <a:pt x="2443723" y="9340"/>
                  </a:lnTo>
                  <a:lnTo>
                    <a:pt x="2379348" y="6020"/>
                  </a:lnTo>
                  <a:lnTo>
                    <a:pt x="2314757" y="3410"/>
                  </a:lnTo>
                  <a:lnTo>
                    <a:pt x="2250004" y="1526"/>
                  </a:lnTo>
                  <a:lnTo>
                    <a:pt x="2185142" y="384"/>
                  </a:lnTo>
                  <a:lnTo>
                    <a:pt x="2120226" y="0"/>
                  </a:lnTo>
                  <a:lnTo>
                    <a:pt x="2054887" y="387"/>
                  </a:lnTo>
                  <a:lnTo>
                    <a:pt x="1989603" y="1538"/>
                  </a:lnTo>
                  <a:lnTo>
                    <a:pt x="1924429" y="3438"/>
                  </a:lnTo>
                  <a:lnTo>
                    <a:pt x="1859420" y="6070"/>
                  </a:lnTo>
                  <a:lnTo>
                    <a:pt x="1794632" y="9417"/>
                  </a:lnTo>
                  <a:lnTo>
                    <a:pt x="1730120" y="13465"/>
                  </a:lnTo>
                  <a:lnTo>
                    <a:pt x="1665939" y="18196"/>
                  </a:lnTo>
                  <a:lnTo>
                    <a:pt x="1602143" y="23596"/>
                  </a:lnTo>
                  <a:lnTo>
                    <a:pt x="1538789" y="29647"/>
                  </a:lnTo>
                  <a:lnTo>
                    <a:pt x="1475931" y="36335"/>
                  </a:lnTo>
                  <a:lnTo>
                    <a:pt x="1413625" y="43642"/>
                  </a:lnTo>
                  <a:lnTo>
                    <a:pt x="1351926" y="51553"/>
                  </a:lnTo>
                  <a:lnTo>
                    <a:pt x="1290888" y="60052"/>
                  </a:lnTo>
                  <a:lnTo>
                    <a:pt x="1230567" y="69122"/>
                  </a:lnTo>
                  <a:lnTo>
                    <a:pt x="1171018" y="78749"/>
                  </a:lnTo>
                  <a:lnTo>
                    <a:pt x="1112297" y="88915"/>
                  </a:lnTo>
                  <a:lnTo>
                    <a:pt x="1054457" y="99605"/>
                  </a:lnTo>
                  <a:lnTo>
                    <a:pt x="997556" y="110802"/>
                  </a:lnTo>
                  <a:lnTo>
                    <a:pt x="941647" y="122492"/>
                  </a:lnTo>
                  <a:lnTo>
                    <a:pt x="886786" y="134656"/>
                  </a:lnTo>
                  <a:lnTo>
                    <a:pt x="833027" y="147281"/>
                  </a:lnTo>
                  <a:lnTo>
                    <a:pt x="780427" y="160349"/>
                  </a:lnTo>
                  <a:lnTo>
                    <a:pt x="729041" y="173844"/>
                  </a:lnTo>
                  <a:lnTo>
                    <a:pt x="678922" y="187752"/>
                  </a:lnTo>
                  <a:lnTo>
                    <a:pt x="630128" y="202054"/>
                  </a:lnTo>
                  <a:lnTo>
                    <a:pt x="582712" y="216736"/>
                  </a:lnTo>
                  <a:lnTo>
                    <a:pt x="536730" y="231782"/>
                  </a:lnTo>
                  <a:lnTo>
                    <a:pt x="492237" y="247175"/>
                  </a:lnTo>
                  <a:lnTo>
                    <a:pt x="449288" y="262899"/>
                  </a:lnTo>
                  <a:lnTo>
                    <a:pt x="407938" y="278939"/>
                  </a:lnTo>
                  <a:lnTo>
                    <a:pt x="368243" y="295278"/>
                  </a:lnTo>
                  <a:lnTo>
                    <a:pt x="330257" y="311900"/>
                  </a:lnTo>
                  <a:lnTo>
                    <a:pt x="294037" y="328790"/>
                  </a:lnTo>
                  <a:lnTo>
                    <a:pt x="259636" y="345931"/>
                  </a:lnTo>
                  <a:lnTo>
                    <a:pt x="196515" y="380902"/>
                  </a:lnTo>
                  <a:lnTo>
                    <a:pt x="141335" y="416687"/>
                  </a:lnTo>
                  <a:lnTo>
                    <a:pt x="94538" y="453156"/>
                  </a:lnTo>
                  <a:lnTo>
                    <a:pt x="56564" y="490181"/>
                  </a:lnTo>
                  <a:lnTo>
                    <a:pt x="27856" y="527635"/>
                  </a:lnTo>
                  <a:lnTo>
                    <a:pt x="8854" y="565388"/>
                  </a:lnTo>
                  <a:lnTo>
                    <a:pt x="3131" y="584337"/>
                  </a:lnTo>
                  <a:lnTo>
                    <a:pt x="0" y="603313"/>
                  </a:lnTo>
                </a:path>
              </a:pathLst>
            </a:custGeom>
            <a:ln w="12700">
              <a:solidFill>
                <a:srgbClr val="B7000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167999" y="4153917"/>
              <a:ext cx="88900" cy="78740"/>
            </a:xfrm>
            <a:custGeom>
              <a:avLst/>
              <a:gdLst/>
              <a:ahLst/>
              <a:cxnLst/>
              <a:rect l="l" t="t" r="r" b="b"/>
              <a:pathLst>
                <a:path w="88900" h="78739">
                  <a:moveTo>
                    <a:pt x="0" y="0"/>
                  </a:moveTo>
                  <a:lnTo>
                    <a:pt x="40741" y="78244"/>
                  </a:lnTo>
                  <a:lnTo>
                    <a:pt x="88798" y="4267"/>
                  </a:lnTo>
                </a:path>
              </a:pathLst>
            </a:custGeom>
            <a:ln w="12700">
              <a:solidFill>
                <a:srgbClr val="B700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1047114" y="6179439"/>
            <a:ext cx="564642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">
                <a:solidFill>
                  <a:srgbClr val="FF0000"/>
                </a:solidFill>
                <a:latin typeface="SimSun"/>
                <a:cs typeface="SimSun"/>
              </a:rPr>
              <a:t>注：正</a:t>
            </a:r>
            <a:r>
              <a:rPr dirty="0" sz="1050">
                <a:solidFill>
                  <a:srgbClr val="FF0000"/>
                </a:solidFill>
                <a:latin typeface="SimSun"/>
                <a:cs typeface="SimSun"/>
              </a:rPr>
              <a:t>常情况下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Exe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cut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1050">
                <a:solidFill>
                  <a:srgbClr val="FF0000"/>
                </a:solidFill>
                <a:latin typeface="SimSun"/>
                <a:cs typeface="SimSun"/>
              </a:rPr>
              <a:t>是干活的角色，不过在特殊场景下（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ca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dirty="0" sz="1050">
                <a:solidFill>
                  <a:srgbClr val="FF0000"/>
                </a:solidFill>
                <a:latin typeface="SimSun"/>
                <a:cs typeface="SimSun"/>
              </a:rPr>
              <a:t>模式）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dirty="0" sz="1050" spc="-1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1050" spc="-5">
                <a:solidFill>
                  <a:srgbClr val="FF0000"/>
                </a:solidFill>
                <a:latin typeface="Calibri"/>
                <a:cs typeface="Calibri"/>
              </a:rPr>
              <a:t>ive</a:t>
            </a:r>
            <a:r>
              <a:rPr dirty="0" sz="105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1050">
                <a:solidFill>
                  <a:srgbClr val="FF0000"/>
                </a:solidFill>
                <a:latin typeface="SimSun"/>
                <a:cs typeface="SimSun"/>
              </a:rPr>
              <a:t>可以即管理又干活</a:t>
            </a:r>
            <a:endParaRPr sz="1050">
              <a:latin typeface="SimSun"/>
              <a:cs typeface="SimSun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48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6.4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并行度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13" y="1411993"/>
            <a:ext cx="2771391" cy="195299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848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6.4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并行度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861" y="1417701"/>
            <a:ext cx="9725024" cy="19049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286" y="3370326"/>
            <a:ext cx="9781793" cy="327658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3265182"/>
            <a:ext cx="12197080" cy="3597910"/>
            <a:chOff x="-4762" y="3265182"/>
            <a:chExt cx="12197080" cy="359791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305" y="3265182"/>
              <a:ext cx="7391387" cy="33337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9628" y="4013073"/>
              <a:ext cx="2476873" cy="89534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89619" y="1040434"/>
            <a:ext cx="2236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6.5</a:t>
            </a:r>
            <a:r>
              <a:rPr dirty="0" sz="1800" spc="-8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的任务调度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202" y="1476755"/>
            <a:ext cx="3267074" cy="16478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68672" y="1117859"/>
            <a:ext cx="6267828" cy="1990341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36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6.5</a:t>
            </a:r>
            <a:r>
              <a:rPr dirty="0" sz="1800" spc="-8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的任务调度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527" y="1315973"/>
            <a:ext cx="2133599" cy="4381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631" y="2075687"/>
            <a:ext cx="4600952" cy="85723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627" y="3737609"/>
            <a:ext cx="8696324" cy="86677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4072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6.6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拓展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运行中的概念名词大全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337" y="1543424"/>
            <a:ext cx="7105649" cy="475260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4072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6.6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拓展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运行中的概念名词大全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581" y="1671075"/>
            <a:ext cx="9658349" cy="301026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307348"/>
            <a:ext cx="12197080" cy="4555490"/>
            <a:chOff x="-4762" y="2307348"/>
            <a:chExt cx="12197080" cy="455549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244" y="2307348"/>
              <a:ext cx="8096249" cy="427671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854531"/>
            <a:ext cx="5521325" cy="117538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1400" spc="-5" b="1">
                <a:latin typeface="Microsoft YaHei"/>
                <a:cs typeface="Microsoft YaHei"/>
              </a:rPr>
              <a:t>MR</a:t>
            </a:r>
            <a:r>
              <a:rPr dirty="0" sz="1400" spc="-35" b="1">
                <a:latin typeface="Microsoft YaHei"/>
                <a:cs typeface="Microsoft YaHei"/>
              </a:rPr>
              <a:t> </a:t>
            </a:r>
            <a:r>
              <a:rPr dirty="0" sz="1400" spc="-5" b="1">
                <a:latin typeface="Microsoft YaHei"/>
                <a:cs typeface="Microsoft YaHei"/>
              </a:rPr>
              <a:t>Shuffle</a:t>
            </a:r>
            <a:r>
              <a:rPr dirty="0" sz="1400" spc="-35" b="1">
                <a:latin typeface="Microsoft YaHei"/>
                <a:cs typeface="Microsoft YaHei"/>
              </a:rPr>
              <a:t> </a:t>
            </a:r>
            <a:r>
              <a:rPr dirty="0" sz="1400" spc="-5" b="1">
                <a:latin typeface="Microsoft YaHei"/>
                <a:cs typeface="Microsoft YaHei"/>
              </a:rPr>
              <a:t>回顾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首先回顾Map</a:t>
            </a:r>
            <a:r>
              <a:rPr dirty="0" sz="1600" spc="-50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duc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框架中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uf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过程，整体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程图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下：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28976" y="6552952"/>
            <a:ext cx="205993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SimSun"/>
                <a:cs typeface="SimSun"/>
              </a:rPr>
              <a:t>高级软件人才培训专家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8781" y="820977"/>
            <a:ext cx="10389235" cy="179832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3335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latin typeface="Microsoft YaHei"/>
                <a:cs typeface="Microsoft YaHei"/>
              </a:rPr>
              <a:t>简介</a:t>
            </a:r>
            <a:endParaRPr sz="18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130"/>
              </a:spcBef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DAG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调度阶段会将一个Job划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为多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Stage，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上游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做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工作，下游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做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reduce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工作，其本质上 还是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MapReduce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计算框架。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是连接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reduce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之间的桥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，它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map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的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输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出对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应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到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reduce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输入中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，涉及 到序列化反序列化、跨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点网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络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IO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以及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盘读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写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IO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等。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188" y="6080002"/>
            <a:ext cx="101346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Write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Read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两个阶段，分属于两个不同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的Stage，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前者是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Parent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的最后一步，后者是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188" y="6445812"/>
            <a:ext cx="214693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Child</a:t>
            </a:r>
            <a:r>
              <a:rPr dirty="0" sz="1600" spc="-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的第一步。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267" y="2628138"/>
            <a:ext cx="8534399" cy="3428999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416" y="820977"/>
            <a:ext cx="10408285" cy="230632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latin typeface="Microsoft YaHei"/>
                <a:cs typeface="Microsoft YaHei"/>
              </a:rPr>
              <a:t>简介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执行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的主体是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中的并发任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，这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些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任务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ShuffleMapTask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ResultTask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两种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，ShuffleMapTask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要进行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Shuffle，ResultTask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负责返回计算结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果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Job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有最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采用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ResultTask，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其他的均为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ShuffleMapTask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。如果要按照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ap端和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duc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端来分析的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话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u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ff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l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600" spc="-19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可以即是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端任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，又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duc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端任务，因为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是可以串行的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；ResultTask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则只能充当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reduce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端任务的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角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色。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9458" y="3707693"/>
            <a:ext cx="4846491" cy="2495011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213" y="820977"/>
            <a:ext cx="10476230" cy="230632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latin typeface="Microsoft YaHei"/>
                <a:cs typeface="Microsoft YaHei"/>
              </a:rPr>
              <a:t>简介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1250"/>
              </a:spcBef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1.1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以前的版本一直是采用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Hash</a:t>
            </a:r>
            <a:r>
              <a:rPr dirty="0" sz="16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的实现的方式，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1.1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版本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参考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Hadoop</a:t>
            </a:r>
            <a:r>
              <a:rPr dirty="0" sz="16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MapReduce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的实现开始引 入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Sort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1.5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版本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开始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Tungsten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钨丝计划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引入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UnSafe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优化内存及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CPU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的使用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1.6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中将 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Tungsten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统一到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Sort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中，实现自我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知选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择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最佳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方式，到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2.0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本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，Hash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已被删除，所有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方式全部统一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到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Sort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一个实现中。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0283" y="3172967"/>
            <a:ext cx="5647426" cy="335958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125662"/>
            <a:ext cx="4288790" cy="789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解决什么问题？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海量数据的计算，可以进行离线批</a:t>
            </a:r>
            <a:r>
              <a:rPr dirty="0" sz="1400">
                <a:latin typeface="Microsoft YaHei"/>
                <a:cs typeface="Microsoft YaHei"/>
              </a:rPr>
              <a:t>处</a:t>
            </a:r>
            <a:r>
              <a:rPr dirty="0" sz="1400" spc="-5">
                <a:latin typeface="Microsoft YaHei"/>
                <a:cs typeface="Microsoft YaHei"/>
              </a:rPr>
              <a:t>理以</a:t>
            </a:r>
            <a:r>
              <a:rPr dirty="0" sz="1400">
                <a:latin typeface="Microsoft YaHei"/>
                <a:cs typeface="Microsoft YaHei"/>
              </a:rPr>
              <a:t>及</a:t>
            </a:r>
            <a:r>
              <a:rPr dirty="0" sz="1400" spc="-5">
                <a:latin typeface="Microsoft YaHei"/>
                <a:cs typeface="Microsoft YaHei"/>
              </a:rPr>
              <a:t>实时</a:t>
            </a:r>
            <a:r>
              <a:rPr dirty="0" sz="1400">
                <a:latin typeface="Microsoft YaHei"/>
                <a:cs typeface="Microsoft YaHei"/>
              </a:rPr>
              <a:t>流</a:t>
            </a:r>
            <a:r>
              <a:rPr dirty="0" sz="1400" spc="-5">
                <a:latin typeface="Microsoft YaHei"/>
                <a:cs typeface="Microsoft YaHei"/>
              </a:rPr>
              <a:t>计算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198558"/>
            <a:ext cx="5534025" cy="1216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有哪些模块？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核心</a:t>
            </a:r>
            <a:r>
              <a:rPr dirty="0" sz="1400" spc="-10">
                <a:latin typeface="Microsoft YaHei"/>
                <a:cs typeface="Microsoft YaHei"/>
              </a:rPr>
              <a:t>SparkCore</a:t>
            </a:r>
            <a:r>
              <a:rPr dirty="0" sz="1400">
                <a:latin typeface="Microsoft YaHei"/>
                <a:cs typeface="Microsoft YaHei"/>
              </a:rPr>
              <a:t>、</a:t>
            </a:r>
            <a:r>
              <a:rPr dirty="0" sz="1400" spc="-5">
                <a:latin typeface="Microsoft YaHei"/>
                <a:cs typeface="Microsoft YaHei"/>
              </a:rPr>
              <a:t>SQL计算（SparkSQL）、流计算</a:t>
            </a:r>
            <a:r>
              <a:rPr dirty="0" sz="1400" spc="-10">
                <a:latin typeface="Microsoft YaHei"/>
                <a:cs typeface="Microsoft YaHei"/>
              </a:rPr>
              <a:t>（SparkStreaming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）、图计算（GraphX）、</a:t>
            </a:r>
            <a:r>
              <a:rPr dirty="0" sz="1400">
                <a:latin typeface="Microsoft YaHei"/>
                <a:cs typeface="Microsoft YaHei"/>
              </a:rPr>
              <a:t>机</a:t>
            </a:r>
            <a:r>
              <a:rPr dirty="0" sz="1400" spc="-5">
                <a:latin typeface="Microsoft YaHei"/>
                <a:cs typeface="Microsoft YaHei"/>
              </a:rPr>
              <a:t>器学</a:t>
            </a:r>
            <a:r>
              <a:rPr dirty="0" sz="1400">
                <a:latin typeface="Microsoft YaHei"/>
                <a:cs typeface="Microsoft YaHei"/>
              </a:rPr>
              <a:t>习</a:t>
            </a:r>
            <a:r>
              <a:rPr dirty="0" sz="1400" spc="-5">
                <a:latin typeface="Microsoft YaHei"/>
                <a:cs typeface="Microsoft YaHei"/>
              </a:rPr>
              <a:t>（MLlib）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698174"/>
            <a:ext cx="3578225" cy="789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特点有哪些？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速度快、使用简单、通用性强、多</a:t>
            </a:r>
            <a:r>
              <a:rPr dirty="0" sz="1400">
                <a:latin typeface="Microsoft YaHei"/>
                <a:cs typeface="Microsoft YaHei"/>
              </a:rPr>
              <a:t>种</a:t>
            </a:r>
            <a:r>
              <a:rPr dirty="0" sz="1400" spc="-5">
                <a:latin typeface="Microsoft YaHei"/>
                <a:cs typeface="Microsoft YaHei"/>
              </a:rPr>
              <a:t>模式</a:t>
            </a:r>
            <a:r>
              <a:rPr dirty="0" sz="1400">
                <a:latin typeface="Microsoft YaHei"/>
                <a:cs typeface="Microsoft YaHei"/>
              </a:rPr>
              <a:t>运</a:t>
            </a:r>
            <a:r>
              <a:rPr dirty="0" sz="1400" spc="-5">
                <a:latin typeface="Microsoft YaHei"/>
                <a:cs typeface="Microsoft YaHei"/>
              </a:rPr>
              <a:t>行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8732" y="820977"/>
            <a:ext cx="10403840" cy="454088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3335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latin typeface="Microsoft YaHei"/>
                <a:cs typeface="Microsoft YaHei"/>
              </a:rPr>
              <a:t>简介</a:t>
            </a:r>
            <a:endParaRPr sz="1800">
              <a:latin typeface="Microsoft YaHei"/>
              <a:cs typeface="Microsoft YaHei"/>
            </a:endParaRPr>
          </a:p>
          <a:p>
            <a:pPr marL="12700" marR="7620">
              <a:lnSpc>
                <a:spcPct val="150000"/>
              </a:lnSpc>
              <a:spcBef>
                <a:spcPts val="130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的中，负责shuffle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程的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行、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算和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理的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件主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就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ShuffleManager，也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即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shuffle管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ShuffleManager随着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的发展有两种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实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现的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式，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别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为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HashShuffleManager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和SortShuffleManager，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因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此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Hash</a:t>
            </a:r>
            <a:r>
              <a:rPr dirty="0" sz="1400" spc="1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Sort </a:t>
            </a:r>
            <a:r>
              <a:rPr dirty="0" sz="1400" spc="-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Shuffle两种。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19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1.2以前，默认的shuffle计算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引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擎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HashShuffleManager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。该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ShuffleManager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HashShuffleManager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着一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非常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重 的弊端，就是会产生大量的中间磁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文件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进而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由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大量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IO操作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影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响了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性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能。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00">
              <a:latin typeface="Microsoft YaHei"/>
              <a:cs typeface="Microsoft YaHei"/>
            </a:endParaRPr>
          </a:p>
          <a:p>
            <a:pPr marL="12700" marR="19685">
              <a:lnSpc>
                <a:spcPct val="15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因此在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1.2以后的版本中，默认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ShuffleManager改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成了SortShuffleManager。SortShuffleManager相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较于 HashShuffleManager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说，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了一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定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。主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就在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于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，每个</a:t>
            </a:r>
            <a:r>
              <a:rPr dirty="0" sz="1400" spc="-4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在进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shuffle操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作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时，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虽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然也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产生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较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多的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临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时磁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文件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但 是最后会将所有的临时文件合并(merge)成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个磁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文件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因此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4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就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有一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磁盘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件。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下一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个stage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400" spc="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read</a:t>
            </a:r>
            <a:r>
              <a:rPr dirty="0" sz="1400" spc="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task拉 取自己的数据时，只要根据索引读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取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每个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盘文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中的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分数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即可。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0516" y="2516885"/>
            <a:ext cx="3491482" cy="249783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38476"/>
            <a:ext cx="10459085" cy="321500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600" spc="-5" b="1">
                <a:latin typeface="Microsoft YaHei"/>
                <a:cs typeface="Microsoft YaHei"/>
              </a:rPr>
              <a:t>Hash</a:t>
            </a:r>
            <a:r>
              <a:rPr dirty="0" sz="1600" spc="-25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Shuffle</a:t>
            </a:r>
            <a:r>
              <a:rPr dirty="0" sz="1600" b="1">
                <a:latin typeface="Microsoft YaHei"/>
                <a:cs typeface="Microsoft YaHei"/>
              </a:rPr>
              <a:t> 了解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阶段划分：</a:t>
            </a:r>
            <a:endParaRPr sz="1600">
              <a:latin typeface="Microsoft YaHei"/>
              <a:cs typeface="Microsoft YaHei"/>
            </a:endParaRPr>
          </a:p>
          <a:p>
            <a:pPr marL="12700" marR="4255135">
              <a:lnSpc>
                <a:spcPct val="17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write：mapper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阶段，上一个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得到最后的结果写出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read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：reduce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阶段，下一个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拉取上一个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进行合并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未经优化的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hashShuffleManager：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38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HashShuffle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是根据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的计算结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果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key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值的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hashcode%ReduceTask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来决定放入哪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个区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，这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样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保证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相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同的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据 一定放入一个分区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，Hash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过程如下：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2979" y="3784853"/>
            <a:ext cx="5046724" cy="264566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10436225" cy="2818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421370">
              <a:lnSpc>
                <a:spcPct val="12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6.7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 </a:t>
            </a:r>
            <a:r>
              <a:rPr dirty="0" sz="1800" spc="-525" b="1">
                <a:latin typeface="Microsoft YaHei"/>
                <a:cs typeface="Microsoft YaHei"/>
              </a:rPr>
              <a:t> </a:t>
            </a:r>
            <a:r>
              <a:rPr dirty="0" sz="1800" spc="-5" b="1">
                <a:latin typeface="Microsoft YaHei"/>
                <a:cs typeface="Microsoft YaHei"/>
              </a:rPr>
              <a:t>Hash</a:t>
            </a:r>
            <a:r>
              <a:rPr dirty="0" sz="1800" spc="-35" b="1">
                <a:latin typeface="Microsoft YaHei"/>
                <a:cs typeface="Microsoft YaHei"/>
              </a:rPr>
              <a:t>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r>
              <a:rPr dirty="0" sz="1800" spc="-3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了解</a:t>
            </a:r>
            <a:endParaRPr sz="1800">
              <a:latin typeface="Microsoft YaHei"/>
              <a:cs typeface="Microsoft YaHei"/>
            </a:endParaRPr>
          </a:p>
          <a:p>
            <a:pPr marL="12700" marR="1568450">
              <a:lnSpc>
                <a:spcPct val="170000"/>
              </a:lnSpc>
              <a:spcBef>
                <a:spcPts val="86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根据下游的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决定生成几个文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，先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成缓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冲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区文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在写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入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磁盘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件，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block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文件进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合并。 未经优化的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write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操作所产生的磁盘文件的数量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极其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惊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人的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提出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下解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决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方案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经过优化的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hashShuffleManager：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38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write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过程中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就不是为下游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的每个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创建一个磁盘文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了。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此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时会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shuffleFileGroup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的概 念，每个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shuffleFileGroup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应一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磁盘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件，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个Group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文件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下游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数量是相同的。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7458" y="3985259"/>
            <a:ext cx="4502921" cy="233043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3056255" cy="5353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42035">
              <a:lnSpc>
                <a:spcPct val="12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6.7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 </a:t>
            </a:r>
            <a:r>
              <a:rPr dirty="0" sz="1800" spc="-525" b="1">
                <a:latin typeface="Microsoft YaHei"/>
                <a:cs typeface="Microsoft YaHei"/>
              </a:rPr>
              <a:t> </a:t>
            </a:r>
            <a:r>
              <a:rPr dirty="0" sz="1800" spc="-5" b="1">
                <a:latin typeface="Microsoft YaHei"/>
                <a:cs typeface="Microsoft YaHei"/>
              </a:rPr>
              <a:t>Hash</a:t>
            </a:r>
            <a:r>
              <a:rPr dirty="0" sz="1800" spc="-35" b="1">
                <a:latin typeface="Microsoft YaHei"/>
                <a:cs typeface="Microsoft YaHei"/>
              </a:rPr>
              <a:t>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r>
              <a:rPr dirty="0" sz="1800" spc="-3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了解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未经优化：</a:t>
            </a:r>
            <a:endParaRPr sz="1600">
              <a:latin typeface="Microsoft YaHei"/>
              <a:cs typeface="Microsoft YaHei"/>
            </a:endParaRPr>
          </a:p>
          <a:p>
            <a:pPr marL="12700" marR="1230630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上游的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as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数量：m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下游的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数量：n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上游的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数量：k</a:t>
            </a:r>
            <a:r>
              <a:rPr dirty="0" sz="1600" spc="39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(m&gt;=k)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总共的磁盘文件：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m*n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2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优化之后的：</a:t>
            </a:r>
            <a:endParaRPr sz="1600">
              <a:latin typeface="Microsoft YaHei"/>
              <a:cs typeface="Microsoft YaHei"/>
            </a:endParaRPr>
          </a:p>
          <a:p>
            <a:pPr marL="12700" marR="1230630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上游的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as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数量：m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下游的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数量：n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上游的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数量：k</a:t>
            </a:r>
            <a:r>
              <a:rPr dirty="0" sz="1600" spc="39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(m&gt;=k)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总共的磁盘文件：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*n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530602"/>
            <a:ext cx="12197080" cy="4332605"/>
            <a:chOff x="-4762" y="2530602"/>
            <a:chExt cx="12197080" cy="433260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3430" y="2530602"/>
              <a:ext cx="5894665" cy="413994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416" y="838476"/>
            <a:ext cx="10347325" cy="155702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600" spc="10" b="1">
                <a:latin typeface="Microsoft YaHei"/>
                <a:cs typeface="Microsoft YaHei"/>
              </a:rPr>
              <a:t>Sort</a:t>
            </a:r>
            <a:r>
              <a:rPr dirty="0" sz="1600" spc="-20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Shuffle Manager </a:t>
            </a:r>
            <a:r>
              <a:rPr dirty="0" sz="1600" b="1">
                <a:latin typeface="Microsoft YaHei"/>
                <a:cs typeface="Microsoft YaHei"/>
              </a:rPr>
              <a:t>了解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138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SortShuffleManager的运行机制主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两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种，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种是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通运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机制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另一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bypass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制。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当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write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的数量小于等于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spark.shuffle.sort.bypassMergeThreshold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参数的值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默认为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200)，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就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启用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bypass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制。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38476"/>
            <a:ext cx="10535285" cy="491617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600" spc="10" b="1">
                <a:latin typeface="Microsoft YaHei"/>
                <a:cs typeface="Microsoft YaHei"/>
              </a:rPr>
              <a:t>Sort</a:t>
            </a:r>
            <a:r>
              <a:rPr dirty="0" sz="1600" spc="-20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Shuffle Manager </a:t>
            </a:r>
            <a:r>
              <a:rPr dirty="0" sz="1600" b="1">
                <a:latin typeface="Microsoft YaHei"/>
                <a:cs typeface="Microsoft YaHei"/>
              </a:rPr>
              <a:t>了解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1730"/>
              </a:spcBef>
              <a:buSzPct val="93750"/>
              <a:buAutoNum type="arabicPlain"/>
              <a:tabLst>
                <a:tab pos="5403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该模式下，数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会先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写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入一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内存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据结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默认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5M)，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此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时根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不同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算子，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能选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不同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数据结 构。如果是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reduceByKey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这种聚合类的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算子，那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会选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据结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通过Map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行聚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写入内 存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;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如果是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join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这种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通的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算子，那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会选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Array数据结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，直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接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写入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内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存。</a:t>
            </a:r>
            <a:endParaRPr sz="1600">
              <a:latin typeface="Microsoft YaHei"/>
              <a:cs typeface="Microsoft YaHei"/>
            </a:endParaRPr>
          </a:p>
          <a:p>
            <a:pPr marL="539750" indent="-527685">
              <a:lnSpc>
                <a:spcPct val="100000"/>
              </a:lnSpc>
              <a:spcBef>
                <a:spcPts val="380"/>
              </a:spcBef>
              <a:buSzPct val="93750"/>
              <a:buAutoNum type="arabicPlain"/>
              <a:tabLst>
                <a:tab pos="5403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接着，每写一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数据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入内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数据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结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构之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，就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判断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下，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否达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了某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临界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值。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果达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临界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值的话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，那么就会尝试将内存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据结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据溢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写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到磁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清空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内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存数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结构。</a:t>
            </a:r>
            <a:endParaRPr sz="1600">
              <a:latin typeface="Microsoft YaHei"/>
              <a:cs typeface="Microsoft YaHei"/>
            </a:endParaRPr>
          </a:p>
          <a:p>
            <a:pPr marL="539750" indent="-527685">
              <a:lnSpc>
                <a:spcPct val="100000"/>
              </a:lnSpc>
              <a:spcBef>
                <a:spcPts val="385"/>
              </a:spcBef>
              <a:buSzPct val="93750"/>
              <a:buAutoNum type="arabicPlain" startAt="3"/>
              <a:tabLst>
                <a:tab pos="5403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排序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在溢写到磁盘文件之前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会先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600" spc="-40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ey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对内存数据结构中已有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数据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行排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  <a:p>
            <a:pPr marL="539750" indent="-527685">
              <a:lnSpc>
                <a:spcPct val="100000"/>
              </a:lnSpc>
              <a:spcBef>
                <a:spcPts val="380"/>
              </a:spcBef>
              <a:buSzPct val="93750"/>
              <a:buAutoNum type="arabicPlain" startAt="4"/>
              <a:tabLst>
                <a:tab pos="5403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溢写</a:t>
            </a:r>
            <a:endParaRPr sz="1600">
              <a:latin typeface="Microsoft YaHei"/>
              <a:cs typeface="Microsoft YaHei"/>
            </a:endParaRPr>
          </a:p>
          <a:p>
            <a:pPr marL="12700" marR="112395" indent="-635">
              <a:lnSpc>
                <a:spcPct val="100000"/>
              </a:lnSpc>
              <a:spcBef>
                <a:spcPts val="38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排序过后，会分批将数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写入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盘文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认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batch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10000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条，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就是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说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，排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好的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据，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以每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1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条数 据的形式分批写入磁盘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件。</a:t>
            </a:r>
            <a:endParaRPr sz="1600">
              <a:latin typeface="Microsoft YaHei"/>
              <a:cs typeface="Microsoft YaHei"/>
            </a:endParaRPr>
          </a:p>
          <a:p>
            <a:pPr marL="540385" indent="-528320">
              <a:lnSpc>
                <a:spcPct val="100000"/>
              </a:lnSpc>
              <a:spcBef>
                <a:spcPts val="385"/>
              </a:spcBef>
              <a:buSzPct val="93750"/>
              <a:buAutoNum type="arabicPlain" startAt="5"/>
              <a:tabLst>
                <a:tab pos="541020" algn="l"/>
              </a:tabLst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merge</a:t>
            </a:r>
            <a:endParaRPr sz="1600">
              <a:latin typeface="Microsoft YaHei"/>
              <a:cs typeface="Microsoft YaHei"/>
            </a:endParaRPr>
          </a:p>
          <a:p>
            <a:pPr marL="12700" marR="160655">
              <a:lnSpc>
                <a:spcPct val="100000"/>
              </a:lnSpc>
              <a:spcBef>
                <a:spcPts val="38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将所有数据写入内存数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结构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过程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，会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发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生多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磁盘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溢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写操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作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，也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就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会产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多个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临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时文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会将之 前所有的临时磁盘文件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都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进行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并成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盘文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，这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就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merge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过程。</a:t>
            </a:r>
            <a:endParaRPr sz="1600">
              <a:latin typeface="Microsoft YaHei"/>
              <a:cs typeface="Microsoft YaHei"/>
            </a:endParaRPr>
          </a:p>
          <a:p>
            <a:pPr marL="13335" marR="46355">
              <a:lnSpc>
                <a:spcPct val="100000"/>
              </a:lnSpc>
              <a:spcBef>
                <a:spcPts val="38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由于一个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就只对应一个磁盘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件，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也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就意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味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着该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task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为</a:t>
            </a:r>
            <a:r>
              <a:rPr dirty="0" sz="1600" spc="-15" b="1">
                <a:solidFill>
                  <a:srgbClr val="FF0000"/>
                </a:solidFill>
                <a:latin typeface="Microsoft YaHei"/>
                <a:cs typeface="Microsoft YaHei"/>
              </a:rPr>
              <a:t>Reduce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端的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stage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的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task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准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备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的数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据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都在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这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一个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文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件中， </a:t>
            </a:r>
            <a:r>
              <a:rPr dirty="0" sz="1600" spc="-46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因此还会单独写一份索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引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文件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其中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识了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游各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的数据在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件中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start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offset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end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offset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38476"/>
            <a:ext cx="8134984" cy="1697989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600" spc="10" b="1">
                <a:latin typeface="Microsoft YaHei"/>
                <a:cs typeface="Microsoft YaHei"/>
              </a:rPr>
              <a:t>Sort</a:t>
            </a:r>
            <a:r>
              <a:rPr dirty="0" sz="1600" spc="-30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Shuffle</a:t>
            </a:r>
            <a:r>
              <a:rPr dirty="0" sz="1600" spc="-10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bypass</a:t>
            </a:r>
            <a:r>
              <a:rPr dirty="0" sz="1600" b="1">
                <a:latin typeface="Microsoft YaHei"/>
                <a:cs typeface="Microsoft YaHei"/>
              </a:rPr>
              <a:t>机制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bypass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运行机制的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触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发条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如下：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2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1)shuffle</a:t>
            </a:r>
            <a:r>
              <a:rPr dirty="0" sz="16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600" spc="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数量小于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spark.shuffle.sort.bypassMergeThreshold=200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的值。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不是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map combine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聚合的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比如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reduceByKey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combie)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9271" y="2663190"/>
            <a:ext cx="5553455" cy="357301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38476"/>
            <a:ext cx="10481945" cy="467233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600" spc="10" b="1">
                <a:latin typeface="Microsoft YaHei"/>
                <a:cs typeface="Microsoft YaHei"/>
              </a:rPr>
              <a:t>Sort</a:t>
            </a:r>
            <a:r>
              <a:rPr dirty="0" sz="1600" spc="-25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Shuffle</a:t>
            </a:r>
            <a:r>
              <a:rPr dirty="0" sz="1600" spc="-10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bypass</a:t>
            </a:r>
            <a:r>
              <a:rPr dirty="0" sz="1600" spc="-25" b="1">
                <a:latin typeface="Microsoft YaHei"/>
                <a:cs typeface="Microsoft YaHei"/>
              </a:rPr>
              <a:t> </a:t>
            </a:r>
            <a:r>
              <a:rPr dirty="0" sz="1600" b="1">
                <a:latin typeface="Microsoft YaHei"/>
                <a:cs typeface="Microsoft YaHei"/>
              </a:rPr>
              <a:t>机制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bypass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运行机制的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触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发条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如下：</a:t>
            </a:r>
            <a:endParaRPr sz="1600">
              <a:latin typeface="Microsoft YaHei"/>
              <a:cs typeface="Microsoft YaHei"/>
            </a:endParaRPr>
          </a:p>
          <a:p>
            <a:pPr marL="12700" marR="2352040">
              <a:lnSpc>
                <a:spcPct val="12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1)shuffle</a:t>
            </a:r>
            <a:r>
              <a:rPr dirty="0" sz="16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600" spc="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数量小于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spark.shuffle.sort.bypassMergeThreshold=200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的值。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不是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map combine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聚合的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比如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reduceByKey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combie)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Microsoft YaHei"/>
              <a:cs typeface="Microsoft YaHei"/>
            </a:endParaRPr>
          </a:p>
          <a:p>
            <a:pPr marL="298450" marR="36195" indent="-285750">
              <a:lnSpc>
                <a:spcPct val="100000"/>
              </a:lnSpc>
              <a:spcBef>
                <a:spcPts val="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此时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会为每个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reduce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端的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都创建一个临时磁盘文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数据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按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key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进行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hash，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然后根据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key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hash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值，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key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写入对应的磁盘文件之中。当然，写入磁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文件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也是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写入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内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存缓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冲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冲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写满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后再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溢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写到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盘文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endParaRPr sz="1600">
              <a:latin typeface="Microsoft YaHei"/>
              <a:cs typeface="Microsoft YaHei"/>
            </a:endParaRPr>
          </a:p>
          <a:p>
            <a:pPr marL="29845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。最后，同样会将所有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临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时磁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文件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都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合并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盘文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创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建一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单独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索引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件。</a:t>
            </a:r>
            <a:endParaRPr sz="1600">
              <a:latin typeface="Microsoft YaHei"/>
              <a:cs typeface="Microsoft YaHei"/>
            </a:endParaRPr>
          </a:p>
          <a:p>
            <a:pPr marL="298450" marR="5080" indent="-285750">
              <a:lnSpc>
                <a:spcPct val="100000"/>
              </a:lnSpc>
              <a:spcBef>
                <a:spcPts val="3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该过程的磁盘写机制其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实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跟未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优化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HashShuffleManager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是一模一样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，因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都要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创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建数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惊人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磁盘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件，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只是在最后会做一个磁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文件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合并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已。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因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此少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磁盘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件，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让该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制相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未经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化的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HashShuffleManager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来说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，shuffle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read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的性能会更好。</a:t>
            </a:r>
            <a:endParaRPr sz="1600">
              <a:latin typeface="Microsoft YaHei"/>
              <a:cs typeface="Microsoft YaHei"/>
            </a:endParaRPr>
          </a:p>
          <a:p>
            <a:pPr marL="12700" marR="5046980">
              <a:lnSpc>
                <a:spcPts val="2300"/>
              </a:lnSpc>
              <a:spcBef>
                <a:spcPts val="1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而该机制与普通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600" spc="4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uf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l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Man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g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运行机制的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同在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：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第一，磁盘写机制不同;</a:t>
            </a:r>
            <a:endParaRPr sz="1600">
              <a:latin typeface="Microsoft YaHei"/>
              <a:cs typeface="Microsoft YaHei"/>
            </a:endParaRPr>
          </a:p>
          <a:p>
            <a:pPr marL="12700" marR="117475">
              <a:lnSpc>
                <a:spcPct val="100000"/>
              </a:lnSpc>
              <a:spcBef>
                <a:spcPts val="2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第二，不会进行排序。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就是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说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该机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大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好处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，shuffle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write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过程中，不需要进行数据的排序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作， </a:t>
            </a:r>
            <a:r>
              <a:rPr dirty="0" sz="1600" spc="-4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也就节省掉了这部分的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性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能开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38476"/>
            <a:ext cx="10526395" cy="304482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600" spc="10" b="1">
                <a:latin typeface="Microsoft YaHei"/>
                <a:cs typeface="Microsoft YaHei"/>
              </a:rPr>
              <a:t>Sort</a:t>
            </a:r>
            <a:r>
              <a:rPr dirty="0" sz="1600" spc="-25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Shuffle</a:t>
            </a:r>
            <a:r>
              <a:rPr dirty="0" sz="1600" spc="-10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bypass</a:t>
            </a:r>
            <a:r>
              <a:rPr dirty="0" sz="1600" spc="-25" b="1">
                <a:latin typeface="Microsoft YaHei"/>
                <a:cs typeface="Microsoft YaHei"/>
              </a:rPr>
              <a:t> </a:t>
            </a:r>
            <a:r>
              <a:rPr dirty="0" sz="1600" b="1">
                <a:latin typeface="Microsoft YaHei"/>
                <a:cs typeface="Microsoft YaHei"/>
              </a:rPr>
              <a:t>机制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总结：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100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SortShuffle也分为普通机制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bypass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机制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134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普通机制在内存数据结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默认为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5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完成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排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序，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产生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2M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个磁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小文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  <a:p>
            <a:pPr marL="298450" marR="5080" indent="-286385">
              <a:lnSpc>
                <a:spcPct val="150000"/>
              </a:lnSpc>
              <a:spcBef>
                <a:spcPts val="384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而当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数量小于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spark.shuffle.sort.bypassMergeThreshold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参数的值。或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者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是聚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类的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比如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reduceByKey)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的时候会触发SortShuffle的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bypass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机制，SortShuffle的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bypass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机制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会进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排序</a:t>
            </a:r>
            <a:endParaRPr sz="1600">
              <a:latin typeface="Microsoft YaHei"/>
              <a:cs typeface="Microsoft YaHei"/>
            </a:endParaRPr>
          </a:p>
          <a:p>
            <a:pPr marL="29845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，极大的提高了其性能。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38476"/>
            <a:ext cx="6208395" cy="201993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600" spc="-5" b="1">
                <a:latin typeface="Microsoft YaHei"/>
                <a:cs typeface="Microsoft YaHei"/>
              </a:rPr>
              <a:t>Shuffle</a:t>
            </a:r>
            <a:r>
              <a:rPr dirty="0" sz="1600" b="1">
                <a:latin typeface="Microsoft YaHei"/>
                <a:cs typeface="Microsoft YaHei"/>
              </a:rPr>
              <a:t>的配置选项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阶段划分：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7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write：mapper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阶段，上一个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得到最后的结果写出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read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：reduce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阶段，下一个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拉取上一个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进行合并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1701990"/>
            <a:ext cx="3512820" cy="1259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的运行模式？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400" spc="-5">
                <a:latin typeface="Microsoft YaHei"/>
                <a:cs typeface="Microsoft YaHei"/>
              </a:rPr>
              <a:t>本地模式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400" spc="-5">
                <a:latin typeface="Microsoft YaHei"/>
                <a:cs typeface="Microsoft YaHei"/>
              </a:rPr>
              <a:t>集群模式（</a:t>
            </a:r>
            <a:r>
              <a:rPr dirty="0" sz="1400" spc="-60">
                <a:latin typeface="Microsoft YaHei"/>
                <a:cs typeface="Microsoft YaHei"/>
              </a:rPr>
              <a:t>S</a:t>
            </a:r>
            <a:r>
              <a:rPr dirty="0" sz="1400" spc="-5">
                <a:latin typeface="Microsoft YaHei"/>
                <a:cs typeface="Microsoft YaHei"/>
              </a:rPr>
              <a:t>tan</a:t>
            </a:r>
            <a:r>
              <a:rPr dirty="0" sz="1400" spc="-10">
                <a:latin typeface="Microsoft YaHei"/>
                <a:cs typeface="Microsoft YaHei"/>
              </a:rPr>
              <a:t>d</a:t>
            </a:r>
            <a:r>
              <a:rPr dirty="0" sz="1400">
                <a:latin typeface="Microsoft YaHei"/>
                <a:cs typeface="Microsoft YaHei"/>
              </a:rPr>
              <a:t>A</a:t>
            </a:r>
            <a:r>
              <a:rPr dirty="0" sz="1400" spc="-10">
                <a:latin typeface="Microsoft YaHei"/>
                <a:cs typeface="Microsoft YaHei"/>
              </a:rPr>
              <a:t>lo</a:t>
            </a:r>
            <a:r>
              <a:rPr dirty="0" sz="1400">
                <a:latin typeface="Microsoft YaHei"/>
                <a:cs typeface="Microsoft YaHei"/>
              </a:rPr>
              <a:t>n</a:t>
            </a:r>
            <a:r>
              <a:rPr dirty="0" sz="1400" spc="-5">
                <a:latin typeface="Microsoft YaHei"/>
                <a:cs typeface="Microsoft YaHei"/>
              </a:rPr>
              <a:t>e</a:t>
            </a:r>
            <a:r>
              <a:rPr dirty="0" sz="1400">
                <a:latin typeface="Microsoft YaHei"/>
                <a:cs typeface="Microsoft YaHei"/>
              </a:rPr>
              <a:t>、</a:t>
            </a:r>
            <a:r>
              <a:rPr dirty="0" sz="1400" spc="-120">
                <a:latin typeface="Microsoft YaHei"/>
                <a:cs typeface="Microsoft YaHei"/>
              </a:rPr>
              <a:t>Y</a:t>
            </a:r>
            <a:r>
              <a:rPr dirty="0" sz="1400" spc="-5">
                <a:latin typeface="Microsoft YaHei"/>
                <a:cs typeface="Microsoft YaHei"/>
              </a:rPr>
              <a:t>A</a:t>
            </a:r>
            <a:r>
              <a:rPr dirty="0" sz="1400" spc="-10">
                <a:latin typeface="Microsoft YaHei"/>
                <a:cs typeface="Microsoft YaHei"/>
              </a:rPr>
              <a:t>R</a:t>
            </a:r>
            <a:r>
              <a:rPr dirty="0" sz="1400" spc="-5">
                <a:latin typeface="Microsoft YaHei"/>
                <a:cs typeface="Microsoft YaHei"/>
              </a:rPr>
              <a:t>N、K</a:t>
            </a:r>
            <a:r>
              <a:rPr dirty="0" sz="1400">
                <a:latin typeface="Microsoft YaHei"/>
                <a:cs typeface="Microsoft YaHei"/>
              </a:rPr>
              <a:t>8</a:t>
            </a:r>
            <a:r>
              <a:rPr dirty="0" sz="1400" spc="-5">
                <a:latin typeface="Microsoft YaHei"/>
                <a:cs typeface="Microsoft YaHei"/>
              </a:rPr>
              <a:t>S）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191700"/>
            <a:ext cx="4389120" cy="1311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400" spc="-5">
                <a:latin typeface="Microsoft YaHei"/>
                <a:cs typeface="Microsoft YaHei"/>
              </a:rPr>
              <a:t>云模式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的运行角色（对比</a:t>
            </a:r>
            <a:r>
              <a:rPr dirty="0" sz="1800" spc="-30">
                <a:latin typeface="Microsoft YaHei"/>
                <a:cs typeface="Microsoft YaHei"/>
              </a:rPr>
              <a:t>YARN）？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400" spc="-5">
                <a:latin typeface="Microsoft YaHei"/>
                <a:cs typeface="Microsoft YaHei"/>
              </a:rPr>
              <a:t>Master：集群资源管理（类同ResourceManager）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733988"/>
            <a:ext cx="4546600" cy="11772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400" spc="-15">
                <a:latin typeface="Microsoft YaHei"/>
                <a:cs typeface="Microsoft YaHei"/>
              </a:rPr>
              <a:t>Worker：</a:t>
            </a:r>
            <a:r>
              <a:rPr dirty="0" sz="1400" spc="-5">
                <a:latin typeface="Microsoft YaHei"/>
                <a:cs typeface="Microsoft YaHei"/>
              </a:rPr>
              <a:t>单机资源管</a:t>
            </a:r>
            <a:r>
              <a:rPr dirty="0" sz="1400">
                <a:latin typeface="Microsoft YaHei"/>
                <a:cs typeface="Microsoft YaHei"/>
              </a:rPr>
              <a:t>理</a:t>
            </a:r>
            <a:r>
              <a:rPr dirty="0" sz="1400" spc="-5">
                <a:latin typeface="Microsoft YaHei"/>
                <a:cs typeface="Microsoft YaHei"/>
              </a:rPr>
              <a:t>（类同NodeManager）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400" spc="-10">
                <a:latin typeface="Microsoft YaHei"/>
                <a:cs typeface="Microsoft YaHei"/>
              </a:rPr>
              <a:t>Driver：</a:t>
            </a:r>
            <a:r>
              <a:rPr dirty="0" sz="1400">
                <a:latin typeface="Microsoft YaHei"/>
                <a:cs typeface="Microsoft YaHei"/>
              </a:rPr>
              <a:t>单</a:t>
            </a:r>
            <a:r>
              <a:rPr dirty="0" sz="1400" spc="-5">
                <a:latin typeface="Microsoft YaHei"/>
                <a:cs typeface="Microsoft YaHei"/>
              </a:rPr>
              <a:t>任务</a:t>
            </a:r>
            <a:r>
              <a:rPr dirty="0" sz="1400">
                <a:latin typeface="Microsoft YaHei"/>
                <a:cs typeface="Microsoft YaHei"/>
              </a:rPr>
              <a:t>管</a:t>
            </a:r>
            <a:r>
              <a:rPr dirty="0" sz="1400" spc="-5">
                <a:latin typeface="Microsoft YaHei"/>
                <a:cs typeface="Microsoft YaHei"/>
              </a:rPr>
              <a:t>理者</a:t>
            </a:r>
            <a:r>
              <a:rPr dirty="0" sz="1400">
                <a:latin typeface="Microsoft YaHei"/>
                <a:cs typeface="Microsoft YaHei"/>
              </a:rPr>
              <a:t>（</a:t>
            </a:r>
            <a:r>
              <a:rPr dirty="0" sz="1400" spc="-5">
                <a:latin typeface="Microsoft YaHei"/>
                <a:cs typeface="Microsoft YaHei"/>
              </a:rPr>
              <a:t>类同ApplicationMaster）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400" spc="-10">
                <a:latin typeface="Microsoft YaHei"/>
                <a:cs typeface="Microsoft YaHei"/>
              </a:rPr>
              <a:t>Executor：</a:t>
            </a:r>
            <a:r>
              <a:rPr dirty="0" sz="1400" spc="-5">
                <a:latin typeface="Microsoft YaHei"/>
                <a:cs typeface="Microsoft YaHei"/>
              </a:rPr>
              <a:t>单任</a:t>
            </a:r>
            <a:r>
              <a:rPr dirty="0" sz="1400">
                <a:latin typeface="Microsoft YaHei"/>
                <a:cs typeface="Microsoft YaHei"/>
              </a:rPr>
              <a:t>务</a:t>
            </a:r>
            <a:r>
              <a:rPr dirty="0" sz="1400" spc="-5">
                <a:latin typeface="Microsoft YaHei"/>
                <a:cs typeface="Microsoft YaHei"/>
              </a:rPr>
              <a:t>执行</a:t>
            </a:r>
            <a:r>
              <a:rPr dirty="0" sz="1400">
                <a:latin typeface="Microsoft YaHei"/>
                <a:cs typeface="Microsoft YaHei"/>
              </a:rPr>
              <a:t>者</a:t>
            </a:r>
            <a:r>
              <a:rPr dirty="0" sz="1400" spc="-5">
                <a:latin typeface="Microsoft YaHei"/>
                <a:cs typeface="Microsoft YaHei"/>
              </a:rPr>
              <a:t>（类</a:t>
            </a:r>
            <a:r>
              <a:rPr dirty="0" sz="1400">
                <a:latin typeface="Microsoft YaHei"/>
                <a:cs typeface="Microsoft YaHei"/>
              </a:rPr>
              <a:t>同</a:t>
            </a:r>
            <a:r>
              <a:rPr dirty="0" sz="1400" spc="-35">
                <a:latin typeface="Microsoft YaHei"/>
                <a:cs typeface="Microsoft YaHei"/>
              </a:rPr>
              <a:t>YARN</a:t>
            </a:r>
            <a:r>
              <a:rPr dirty="0" sz="1400" spc="-5">
                <a:latin typeface="Microsoft YaHei"/>
                <a:cs typeface="Microsoft YaHei"/>
              </a:rPr>
              <a:t>容</a:t>
            </a:r>
            <a:r>
              <a:rPr dirty="0" sz="1400">
                <a:latin typeface="Microsoft YaHei"/>
                <a:cs typeface="Microsoft YaHei"/>
              </a:rPr>
              <a:t>器</a:t>
            </a:r>
            <a:r>
              <a:rPr dirty="0" sz="1400" spc="-5">
                <a:latin typeface="Microsoft YaHei"/>
                <a:cs typeface="Microsoft YaHei"/>
              </a:rPr>
              <a:t>内的</a:t>
            </a:r>
            <a:r>
              <a:rPr dirty="0" sz="1400" spc="-35">
                <a:latin typeface="Microsoft YaHei"/>
                <a:cs typeface="Microsoft YaHei"/>
              </a:rPr>
              <a:t>Task）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492" y="838476"/>
            <a:ext cx="10534650" cy="510794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Microsoft YaHei"/>
                <a:cs typeface="Microsoft YaHei"/>
              </a:rPr>
              <a:t>6.7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 </a:t>
            </a:r>
            <a:r>
              <a:rPr dirty="0" sz="1800" spc="-5" b="1"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600" spc="-5" b="1">
                <a:latin typeface="Microsoft YaHei"/>
                <a:cs typeface="Microsoft YaHei"/>
              </a:rPr>
              <a:t>Shuffle</a:t>
            </a:r>
            <a:r>
              <a:rPr dirty="0" sz="1600" b="1">
                <a:latin typeface="Microsoft YaHei"/>
                <a:cs typeface="Microsoft YaHei"/>
              </a:rPr>
              <a:t>的配置选项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0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调优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主要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调整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缓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冲的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大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小，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拉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取次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重试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重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试次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与等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待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时间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内存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比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例分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配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，是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否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进行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排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序操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作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等等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000" spc="-5" b="1">
                <a:solidFill>
                  <a:srgbClr val="252525"/>
                </a:solidFill>
                <a:latin typeface="Microsoft YaHei"/>
                <a:cs typeface="Microsoft YaHei"/>
              </a:rPr>
              <a:t>spark.shuffle.file.buffer</a:t>
            </a:r>
            <a:endParaRPr sz="1000">
              <a:latin typeface="Microsoft YaHei"/>
              <a:cs typeface="Microsoft YaHei"/>
            </a:endParaRPr>
          </a:p>
          <a:p>
            <a:pPr marL="12700" marR="16510">
              <a:lnSpc>
                <a:spcPct val="100000"/>
              </a:lnSpc>
              <a:spcBef>
                <a:spcPts val="240"/>
              </a:spcBef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参数说明：该参数用于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设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置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000" spc="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write</a:t>
            </a:r>
            <a:r>
              <a:rPr dirty="0" sz="1000" spc="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BufferedOutputStream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buffer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缓冲大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小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（默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认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是32K）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将数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写到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磁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盘文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之前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会先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写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入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buffer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缓冲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，待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缓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冲写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满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之后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才会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溢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写 到磁盘。</a:t>
            </a:r>
            <a:endParaRPr sz="10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240"/>
              </a:spcBef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调优建议：如果作业可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的内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存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资源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较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为充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足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的话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可以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适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当增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加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这个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参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数的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大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小（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比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如64k），从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减少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000" spc="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write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过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程中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溢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写磁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盘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文件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次数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也就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以减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少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磁盘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IO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次数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进而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提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升性 能。在实践中发现，合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理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调节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该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参数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性能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1%~5%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提升。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000" spc="-5" b="1">
                <a:solidFill>
                  <a:srgbClr val="252525"/>
                </a:solidFill>
                <a:latin typeface="Microsoft YaHei"/>
                <a:cs typeface="Microsoft YaHei"/>
              </a:rPr>
              <a:t>spark.reducer.maxSizeInFlight：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参数说明：该参数用于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设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置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0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read</a:t>
            </a:r>
            <a:r>
              <a:rPr dirty="0" sz="10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的buffer缓冲大小，而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这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buffer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缓冲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决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定了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每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次能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够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拉取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多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少数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。(默认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48M)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调优建议：如果作业可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的内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存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资源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较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为充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足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的话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可以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适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当增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加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这个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参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数的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大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小（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比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96m），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从而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减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少拉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取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数据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次数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也就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以减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少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网络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传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输的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次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数，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而提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升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性能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在实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践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中发现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，合理调节该参数，性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能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会有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1%~5%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的提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升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000" spc="-5" b="1">
                <a:solidFill>
                  <a:srgbClr val="252525"/>
                </a:solidFill>
                <a:latin typeface="Microsoft YaHei"/>
                <a:cs typeface="Microsoft YaHei"/>
              </a:rPr>
              <a:t>spark.shuffle.io.maxRetries</a:t>
            </a:r>
            <a:r>
              <a:rPr dirty="0" sz="1000" spc="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 b="1">
                <a:solidFill>
                  <a:srgbClr val="252525"/>
                </a:solidFill>
                <a:latin typeface="Microsoft YaHei"/>
                <a:cs typeface="Microsoft YaHei"/>
              </a:rPr>
              <a:t>and</a:t>
            </a:r>
            <a:r>
              <a:rPr dirty="0" sz="1000" spc="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 b="1">
                <a:solidFill>
                  <a:srgbClr val="252525"/>
                </a:solidFill>
                <a:latin typeface="Microsoft YaHei"/>
                <a:cs typeface="Microsoft YaHei"/>
              </a:rPr>
              <a:t>spark.shuffle.io.retryWait：</a:t>
            </a:r>
            <a:endParaRPr sz="1000">
              <a:latin typeface="Microsoft YaHei"/>
              <a:cs typeface="Microsoft YaHei"/>
            </a:endParaRPr>
          </a:p>
          <a:p>
            <a:pPr marL="12700" marR="98425">
              <a:lnSpc>
                <a:spcPct val="100000"/>
              </a:lnSpc>
              <a:spcBef>
                <a:spcPts val="240"/>
              </a:spcBef>
            </a:pP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spark.shuffle.io.maxRetries</a:t>
            </a:r>
            <a:r>
              <a:rPr dirty="0" sz="10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：shuffle</a:t>
            </a:r>
            <a:r>
              <a:rPr dirty="0" sz="10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read</a:t>
            </a:r>
            <a:r>
              <a:rPr dirty="0" sz="10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从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0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write</a:t>
            </a:r>
            <a:r>
              <a:rPr dirty="0" sz="10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所在节点拉取属于自己的数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时，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果因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为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网络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异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常导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致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拉取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失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败，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会自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动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进行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重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试的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该参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就代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表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了可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重试 的最大次数。（默认是3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次）</a:t>
            </a:r>
            <a:endParaRPr sz="1000">
              <a:latin typeface="Microsoft YaHei"/>
              <a:cs typeface="Microsoft YaHei"/>
            </a:endParaRPr>
          </a:p>
          <a:p>
            <a:pPr marL="12700" marR="5570220">
              <a:lnSpc>
                <a:spcPct val="120000"/>
              </a:lnSpc>
            </a:pP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spark.shuffle.io.retryWait：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该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参数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代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表了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每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次重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试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拉取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据的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等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待间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隔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。（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默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认为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5s） </a:t>
            </a:r>
            <a:r>
              <a:rPr dirty="0" sz="1000" spc="-28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调优建议：一般的调优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都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是将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重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试次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调高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不调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整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时间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间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隔。 </a:t>
            </a:r>
            <a:r>
              <a:rPr dirty="0" sz="1000" spc="-5" b="1">
                <a:solidFill>
                  <a:srgbClr val="252525"/>
                </a:solidFill>
                <a:latin typeface="Microsoft YaHei"/>
                <a:cs typeface="Microsoft YaHei"/>
              </a:rPr>
              <a:t>spark.shuffle.memoryFraction：</a:t>
            </a:r>
            <a:endParaRPr sz="1000">
              <a:latin typeface="Microsoft YaHei"/>
              <a:cs typeface="Microsoft YaHei"/>
            </a:endParaRPr>
          </a:p>
          <a:p>
            <a:pPr marL="12700" marR="5300980">
              <a:lnSpc>
                <a:spcPct val="120000"/>
              </a:lnSpc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参数说明：该参数代表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了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内存中，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配给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read</a:t>
            </a:r>
            <a:r>
              <a:rPr dirty="0" sz="10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进行聚合操作内存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比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例。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spark.shuffle.manager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参数说明：该参数用于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设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置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shufflemanager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的类型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（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默认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为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sort）.Spark1.5x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以后有三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可选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项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Hash：spark1.x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版本的默认值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，HashShuffleManager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Sort：spark2.x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版本的默认值，普通机制，当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0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read</a:t>
            </a:r>
            <a:r>
              <a:rPr dirty="0" sz="10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0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的数量小于等于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spark.shuffle.sort.bypassMergeThreshold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参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，自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动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开启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bypass</a:t>
            </a:r>
            <a:r>
              <a:rPr dirty="0" sz="10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机制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000" spc="-5" b="1">
                <a:solidFill>
                  <a:srgbClr val="252525"/>
                </a:solidFill>
                <a:latin typeface="Microsoft YaHei"/>
                <a:cs typeface="Microsoft YaHei"/>
              </a:rPr>
              <a:t>spark.shuffle.sort.bypassMergeThreshold</a:t>
            </a:r>
            <a:endParaRPr sz="1000">
              <a:latin typeface="Microsoft YaHei"/>
              <a:cs typeface="Microsoft YaHei"/>
            </a:endParaRPr>
          </a:p>
          <a:p>
            <a:pPr marL="12700" marR="1403985">
              <a:lnSpc>
                <a:spcPct val="120000"/>
              </a:lnSpc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参数说明：当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ShuffleManager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为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SortShuffleManager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时，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果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0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read</a:t>
            </a:r>
            <a:r>
              <a:rPr dirty="0" sz="10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的数量小于这个阈值（默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认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200），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则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0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write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过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程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中不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进行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排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序操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作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。 调优建议：当你使用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SortShuffleManager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时，如果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确不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需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要排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序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操作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那么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建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议将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这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个参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调大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些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607944"/>
            <a:ext cx="221932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1.</a:t>
            </a:r>
            <a:r>
              <a:rPr dirty="0" sz="1600" spc="-70">
                <a:latin typeface="Microsoft YaHei"/>
                <a:cs typeface="Microsoft YaHei"/>
              </a:rPr>
              <a:t> </a:t>
            </a:r>
            <a:r>
              <a:rPr dirty="0" sz="1600" spc="-20">
                <a:latin typeface="Microsoft YaHei"/>
                <a:cs typeface="Microsoft YaHei"/>
              </a:rPr>
              <a:t>DAG</a:t>
            </a:r>
            <a:r>
              <a:rPr dirty="0" sz="1600">
                <a:latin typeface="Microsoft YaHei"/>
                <a:cs typeface="Microsoft YaHei"/>
              </a:rPr>
              <a:t>是什么有什么用?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065144"/>
            <a:ext cx="552894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Microsoft YaHei"/>
                <a:cs typeface="Microsoft YaHei"/>
              </a:rPr>
              <a:t>DAG</a:t>
            </a:r>
            <a:r>
              <a:rPr dirty="0" sz="1000">
                <a:latin typeface="Microsoft YaHei"/>
                <a:cs typeface="Microsoft YaHei"/>
              </a:rPr>
              <a:t>有向无</a:t>
            </a:r>
            <a:r>
              <a:rPr dirty="0" sz="1000" spc="-10">
                <a:latin typeface="Microsoft YaHei"/>
                <a:cs typeface="Microsoft YaHei"/>
              </a:rPr>
              <a:t>环</a:t>
            </a:r>
            <a:r>
              <a:rPr dirty="0" sz="1000">
                <a:latin typeface="Microsoft YaHei"/>
                <a:cs typeface="Microsoft YaHei"/>
              </a:rPr>
              <a:t>图,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用以描述任务执行流</a:t>
            </a:r>
            <a:r>
              <a:rPr dirty="0" sz="1000" spc="-10">
                <a:latin typeface="Microsoft YaHei"/>
                <a:cs typeface="Microsoft YaHei"/>
              </a:rPr>
              <a:t>程</a:t>
            </a:r>
            <a:r>
              <a:rPr dirty="0" sz="1000" spc="-5">
                <a:latin typeface="Microsoft YaHei"/>
                <a:cs typeface="Microsoft YaHei"/>
              </a:rPr>
              <a:t>,</a:t>
            </a:r>
            <a:r>
              <a:rPr dirty="0" sz="1000">
                <a:latin typeface="Microsoft YaHei"/>
                <a:cs typeface="Microsoft YaHei"/>
              </a:rPr>
              <a:t>主</a:t>
            </a:r>
            <a:r>
              <a:rPr dirty="0" sz="1000" spc="-10">
                <a:latin typeface="Microsoft YaHei"/>
                <a:cs typeface="Microsoft YaHei"/>
              </a:rPr>
              <a:t>要</a:t>
            </a:r>
            <a:r>
              <a:rPr dirty="0" sz="1000">
                <a:latin typeface="Microsoft YaHei"/>
                <a:cs typeface="Microsoft YaHei"/>
              </a:rPr>
              <a:t>作用</a:t>
            </a:r>
            <a:r>
              <a:rPr dirty="0" sz="1000" spc="-10">
                <a:latin typeface="Microsoft YaHei"/>
                <a:cs typeface="Microsoft YaHei"/>
              </a:rPr>
              <a:t>是</a:t>
            </a:r>
            <a:r>
              <a:rPr dirty="0" sz="1000">
                <a:latin typeface="Microsoft YaHei"/>
                <a:cs typeface="Microsoft YaHei"/>
              </a:rPr>
              <a:t>协助</a:t>
            </a:r>
            <a:r>
              <a:rPr dirty="0" sz="1000" spc="-10">
                <a:latin typeface="Microsoft YaHei"/>
                <a:cs typeface="Microsoft YaHei"/>
              </a:rPr>
              <a:t>DAG</a:t>
            </a:r>
            <a:r>
              <a:rPr dirty="0" sz="1000">
                <a:latin typeface="Microsoft YaHei"/>
                <a:cs typeface="Microsoft YaHei"/>
              </a:rPr>
              <a:t>调度</a:t>
            </a:r>
            <a:r>
              <a:rPr dirty="0" sz="1000" spc="-10">
                <a:latin typeface="Microsoft YaHei"/>
                <a:cs typeface="Microsoft YaHei"/>
              </a:rPr>
              <a:t>器</a:t>
            </a:r>
            <a:r>
              <a:rPr dirty="0" sz="1000">
                <a:latin typeface="Microsoft YaHei"/>
                <a:cs typeface="Microsoft YaHei"/>
              </a:rPr>
              <a:t>构建</a:t>
            </a:r>
            <a:r>
              <a:rPr dirty="0" sz="1000" spc="-5">
                <a:latin typeface="Microsoft YaHei"/>
                <a:cs typeface="Microsoft YaHei"/>
              </a:rPr>
              <a:t>Task</a:t>
            </a:r>
            <a:r>
              <a:rPr dirty="0" sz="1000">
                <a:latin typeface="Microsoft YaHei"/>
                <a:cs typeface="Microsoft YaHei"/>
              </a:rPr>
              <a:t>分配用</a:t>
            </a:r>
            <a:r>
              <a:rPr dirty="0" sz="1000" spc="-10">
                <a:latin typeface="Microsoft YaHei"/>
                <a:cs typeface="Microsoft YaHei"/>
              </a:rPr>
              <a:t>以</a:t>
            </a:r>
            <a:r>
              <a:rPr dirty="0" sz="1000">
                <a:latin typeface="Microsoft YaHei"/>
                <a:cs typeface="Microsoft YaHei"/>
              </a:rPr>
              <a:t>做任</a:t>
            </a:r>
            <a:r>
              <a:rPr dirty="0" sz="1000" spc="-10">
                <a:latin typeface="Microsoft YaHei"/>
                <a:cs typeface="Microsoft YaHei"/>
              </a:rPr>
              <a:t>务</a:t>
            </a:r>
            <a:r>
              <a:rPr dirty="0" sz="1000">
                <a:latin typeface="Microsoft YaHei"/>
                <a:cs typeface="Microsoft YaHei"/>
              </a:rPr>
              <a:t>管理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3479672"/>
            <a:ext cx="427482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2.</a:t>
            </a:r>
            <a:r>
              <a:rPr dirty="0" sz="1600" spc="-4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内存迭代\阶段划分?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000">
                <a:latin typeface="Microsoft YaHei"/>
                <a:cs typeface="Microsoft YaHei"/>
              </a:rPr>
              <a:t>基于</a:t>
            </a:r>
            <a:r>
              <a:rPr dirty="0" sz="1000" spc="-5">
                <a:latin typeface="Microsoft YaHei"/>
                <a:cs typeface="Microsoft YaHei"/>
              </a:rPr>
              <a:t>D</a:t>
            </a:r>
            <a:r>
              <a:rPr dirty="0" sz="1000">
                <a:latin typeface="Microsoft YaHei"/>
                <a:cs typeface="Microsoft YaHei"/>
              </a:rPr>
              <a:t>A</a:t>
            </a:r>
            <a:r>
              <a:rPr dirty="0" sz="1000" spc="-5">
                <a:latin typeface="Microsoft YaHei"/>
                <a:cs typeface="Microsoft YaHei"/>
              </a:rPr>
              <a:t>G</a:t>
            </a:r>
            <a:r>
              <a:rPr dirty="0" sz="1000">
                <a:latin typeface="Microsoft YaHei"/>
                <a:cs typeface="Microsoft YaHei"/>
              </a:rPr>
              <a:t>的</a:t>
            </a:r>
            <a:r>
              <a:rPr dirty="0" sz="1000" spc="-10">
                <a:latin typeface="Microsoft YaHei"/>
                <a:cs typeface="Microsoft YaHei"/>
              </a:rPr>
              <a:t>宽</a:t>
            </a:r>
            <a:r>
              <a:rPr dirty="0" sz="1000">
                <a:latin typeface="Microsoft YaHei"/>
                <a:cs typeface="Microsoft YaHei"/>
              </a:rPr>
              <a:t>窄依</a:t>
            </a:r>
            <a:r>
              <a:rPr dirty="0" sz="1000" spc="-10">
                <a:latin typeface="Microsoft YaHei"/>
                <a:cs typeface="Microsoft YaHei"/>
              </a:rPr>
              <a:t>赖</a:t>
            </a:r>
            <a:r>
              <a:rPr dirty="0" sz="1000">
                <a:latin typeface="Microsoft YaHei"/>
                <a:cs typeface="Microsoft YaHei"/>
              </a:rPr>
              <a:t>划分</a:t>
            </a:r>
            <a:r>
              <a:rPr dirty="0" sz="1000" spc="-10">
                <a:latin typeface="Microsoft YaHei"/>
                <a:cs typeface="Microsoft YaHei"/>
              </a:rPr>
              <a:t>阶</a:t>
            </a:r>
            <a:r>
              <a:rPr dirty="0" sz="1000">
                <a:latin typeface="Microsoft YaHei"/>
                <a:cs typeface="Microsoft YaHei"/>
              </a:rPr>
              <a:t>段</a:t>
            </a:r>
            <a:r>
              <a:rPr dirty="0" sz="1000" spc="-5">
                <a:latin typeface="Microsoft YaHei"/>
                <a:cs typeface="Microsoft YaHei"/>
              </a:rPr>
              <a:t>,</a:t>
            </a:r>
            <a:r>
              <a:rPr dirty="0" sz="1000" spc="-10">
                <a:latin typeface="Microsoft YaHei"/>
                <a:cs typeface="Microsoft YaHei"/>
              </a:rPr>
              <a:t>阶</a:t>
            </a:r>
            <a:r>
              <a:rPr dirty="0" sz="1000">
                <a:latin typeface="Microsoft YaHei"/>
                <a:cs typeface="Microsoft YaHei"/>
              </a:rPr>
              <a:t>段内</a:t>
            </a:r>
            <a:r>
              <a:rPr dirty="0" sz="1000" spc="-10">
                <a:latin typeface="Microsoft YaHei"/>
                <a:cs typeface="Microsoft YaHei"/>
              </a:rPr>
              <a:t>部</a:t>
            </a:r>
            <a:r>
              <a:rPr dirty="0" sz="1000">
                <a:latin typeface="Microsoft YaHei"/>
                <a:cs typeface="Microsoft YaHei"/>
              </a:rPr>
              <a:t>都是</a:t>
            </a:r>
            <a:r>
              <a:rPr dirty="0" sz="1000" spc="-10">
                <a:latin typeface="Microsoft YaHei"/>
                <a:cs typeface="Microsoft YaHei"/>
              </a:rPr>
              <a:t>窄</a:t>
            </a:r>
            <a:r>
              <a:rPr dirty="0" sz="1000">
                <a:latin typeface="Microsoft YaHei"/>
                <a:cs typeface="Microsoft YaHei"/>
              </a:rPr>
              <a:t>依赖</a:t>
            </a:r>
            <a:r>
              <a:rPr dirty="0" sz="1000" spc="-10">
                <a:latin typeface="Microsoft YaHei"/>
                <a:cs typeface="Microsoft YaHei"/>
              </a:rPr>
              <a:t>可</a:t>
            </a:r>
            <a:r>
              <a:rPr dirty="0" sz="1000">
                <a:latin typeface="Microsoft YaHei"/>
                <a:cs typeface="Microsoft YaHei"/>
              </a:rPr>
              <a:t>以构</a:t>
            </a:r>
            <a:r>
              <a:rPr dirty="0" sz="1000" spc="-10">
                <a:latin typeface="Microsoft YaHei"/>
                <a:cs typeface="Microsoft YaHei"/>
              </a:rPr>
              <a:t>建</a:t>
            </a:r>
            <a:r>
              <a:rPr dirty="0" sz="1000">
                <a:latin typeface="Microsoft YaHei"/>
                <a:cs typeface="Microsoft YaHei"/>
              </a:rPr>
              <a:t>内存</a:t>
            </a:r>
            <a:r>
              <a:rPr dirty="0" sz="1000" spc="-10">
                <a:latin typeface="Microsoft YaHei"/>
                <a:cs typeface="Microsoft YaHei"/>
              </a:rPr>
              <a:t>迭</a:t>
            </a:r>
            <a:r>
              <a:rPr dirty="0" sz="1000">
                <a:latin typeface="Microsoft YaHei"/>
                <a:cs typeface="Microsoft YaHei"/>
              </a:rPr>
              <a:t>代的</a:t>
            </a:r>
            <a:r>
              <a:rPr dirty="0" sz="1000" spc="-10">
                <a:latin typeface="Microsoft YaHei"/>
                <a:cs typeface="Microsoft YaHei"/>
              </a:rPr>
              <a:t>管</a:t>
            </a:r>
            <a:r>
              <a:rPr dirty="0" sz="1000">
                <a:latin typeface="Microsoft YaHei"/>
                <a:cs typeface="Microsoft YaHei"/>
              </a:rPr>
              <a:t>道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05323" y="4351401"/>
            <a:ext cx="169672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Microsoft YaHei"/>
                <a:cs typeface="Microsoft YaHei"/>
              </a:rPr>
              <a:t>3.</a:t>
            </a:r>
            <a:r>
              <a:rPr dirty="0" sz="1600" spc="-45">
                <a:latin typeface="Microsoft YaHei"/>
                <a:cs typeface="Microsoft YaHei"/>
              </a:rPr>
              <a:t> </a:t>
            </a:r>
            <a:r>
              <a:rPr dirty="0" sz="1600" spc="-20">
                <a:latin typeface="Microsoft YaHei"/>
                <a:cs typeface="Microsoft YaHei"/>
              </a:rPr>
              <a:t>DAG</a:t>
            </a:r>
            <a:r>
              <a:rPr dirty="0" sz="1600">
                <a:latin typeface="Microsoft YaHei"/>
                <a:cs typeface="Microsoft YaHei"/>
              </a:rPr>
              <a:t>调度器是?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000">
                <a:latin typeface="Microsoft YaHei"/>
                <a:cs typeface="Microsoft YaHei"/>
              </a:rPr>
              <a:t>构建T</a:t>
            </a:r>
            <a:r>
              <a:rPr dirty="0" sz="1000" spc="-5">
                <a:latin typeface="Microsoft YaHei"/>
                <a:cs typeface="Microsoft YaHei"/>
              </a:rPr>
              <a:t>as</a:t>
            </a:r>
            <a:r>
              <a:rPr dirty="0" sz="1000">
                <a:latin typeface="Microsoft YaHei"/>
                <a:cs typeface="Microsoft YaHei"/>
              </a:rPr>
              <a:t>k分配用以做任务管理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4236" y="763905"/>
            <a:ext cx="11544935" cy="0"/>
          </a:xfrm>
          <a:custGeom>
            <a:avLst/>
            <a:gdLst/>
            <a:ahLst/>
            <a:cxnLst/>
            <a:rect l="l" t="t" r="r" b="b"/>
            <a:pathLst>
              <a:path w="11544935" h="0">
                <a:moveTo>
                  <a:pt x="1154479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420623"/>
            <a:ext cx="224790" cy="220979"/>
            <a:chOff x="0" y="420623"/>
            <a:chExt cx="224790" cy="220979"/>
          </a:xfrm>
        </p:grpSpPr>
        <p:sp>
          <p:nvSpPr>
            <p:cNvPr id="6" name="object 6"/>
            <p:cNvSpPr/>
            <p:nvPr/>
          </p:nvSpPr>
          <p:spPr>
            <a:xfrm>
              <a:off x="0" y="420623"/>
              <a:ext cx="142875" cy="220979"/>
            </a:xfrm>
            <a:custGeom>
              <a:avLst/>
              <a:gdLst/>
              <a:ahLst/>
              <a:cxnLst/>
              <a:rect l="l" t="t" r="r" b="b"/>
              <a:pathLst>
                <a:path w="142875" h="220979">
                  <a:moveTo>
                    <a:pt x="0" y="220979"/>
                  </a:moveTo>
                  <a:lnTo>
                    <a:pt x="142494" y="220979"/>
                  </a:lnTo>
                  <a:lnTo>
                    <a:pt x="142494" y="0"/>
                  </a:lnTo>
                  <a:lnTo>
                    <a:pt x="0" y="0"/>
                  </a:lnTo>
                  <a:lnTo>
                    <a:pt x="0" y="2209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494" y="420623"/>
              <a:ext cx="82550" cy="220979"/>
            </a:xfrm>
            <a:custGeom>
              <a:avLst/>
              <a:gdLst/>
              <a:ahLst/>
              <a:cxnLst/>
              <a:rect l="l" t="t" r="r" b="b"/>
              <a:pathLst>
                <a:path w="82550" h="220979">
                  <a:moveTo>
                    <a:pt x="82296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82296" y="220979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8840" y="285647"/>
            <a:ext cx="1216559" cy="35377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195197" y="4378071"/>
            <a:ext cx="588645" cy="588010"/>
          </a:xfrm>
          <a:custGeom>
            <a:avLst/>
            <a:gdLst/>
            <a:ahLst/>
            <a:cxnLst/>
            <a:rect l="l" t="t" r="r" b="b"/>
            <a:pathLst>
              <a:path w="588644" h="588010">
                <a:moveTo>
                  <a:pt x="0" y="293750"/>
                </a:moveTo>
                <a:lnTo>
                  <a:pt x="3849" y="246104"/>
                </a:lnTo>
                <a:lnTo>
                  <a:pt x="14994" y="200904"/>
                </a:lnTo>
                <a:lnTo>
                  <a:pt x="32830" y="158757"/>
                </a:lnTo>
                <a:lnTo>
                  <a:pt x="56750" y="120267"/>
                </a:lnTo>
                <a:lnTo>
                  <a:pt x="86148" y="86039"/>
                </a:lnTo>
                <a:lnTo>
                  <a:pt x="120420" y="56678"/>
                </a:lnTo>
                <a:lnTo>
                  <a:pt x="158960" y="32788"/>
                </a:lnTo>
                <a:lnTo>
                  <a:pt x="201163" y="14976"/>
                </a:lnTo>
                <a:lnTo>
                  <a:pt x="246421" y="3844"/>
                </a:lnTo>
                <a:lnTo>
                  <a:pt x="294132" y="0"/>
                </a:lnTo>
                <a:lnTo>
                  <a:pt x="341842" y="3844"/>
                </a:lnTo>
                <a:lnTo>
                  <a:pt x="387100" y="14976"/>
                </a:lnTo>
                <a:lnTo>
                  <a:pt x="429303" y="32788"/>
                </a:lnTo>
                <a:lnTo>
                  <a:pt x="467843" y="56678"/>
                </a:lnTo>
                <a:lnTo>
                  <a:pt x="502115" y="86039"/>
                </a:lnTo>
                <a:lnTo>
                  <a:pt x="531513" y="120267"/>
                </a:lnTo>
                <a:lnTo>
                  <a:pt x="555433" y="158757"/>
                </a:lnTo>
                <a:lnTo>
                  <a:pt x="573269" y="200904"/>
                </a:lnTo>
                <a:lnTo>
                  <a:pt x="584414" y="246104"/>
                </a:lnTo>
                <a:lnTo>
                  <a:pt x="588264" y="293750"/>
                </a:lnTo>
                <a:lnTo>
                  <a:pt x="584414" y="341397"/>
                </a:lnTo>
                <a:lnTo>
                  <a:pt x="573269" y="386597"/>
                </a:lnTo>
                <a:lnTo>
                  <a:pt x="555433" y="428744"/>
                </a:lnTo>
                <a:lnTo>
                  <a:pt x="531513" y="467234"/>
                </a:lnTo>
                <a:lnTo>
                  <a:pt x="502115" y="501462"/>
                </a:lnTo>
                <a:lnTo>
                  <a:pt x="467843" y="530823"/>
                </a:lnTo>
                <a:lnTo>
                  <a:pt x="429303" y="554713"/>
                </a:lnTo>
                <a:lnTo>
                  <a:pt x="387100" y="572525"/>
                </a:lnTo>
                <a:lnTo>
                  <a:pt x="341842" y="583657"/>
                </a:lnTo>
                <a:lnTo>
                  <a:pt x="294132" y="587501"/>
                </a:lnTo>
                <a:lnTo>
                  <a:pt x="246421" y="583657"/>
                </a:lnTo>
                <a:lnTo>
                  <a:pt x="201163" y="572525"/>
                </a:lnTo>
                <a:lnTo>
                  <a:pt x="158960" y="554713"/>
                </a:lnTo>
                <a:lnTo>
                  <a:pt x="120420" y="530823"/>
                </a:lnTo>
                <a:lnTo>
                  <a:pt x="86148" y="501462"/>
                </a:lnTo>
                <a:lnTo>
                  <a:pt x="56750" y="467234"/>
                </a:lnTo>
                <a:lnTo>
                  <a:pt x="32830" y="428744"/>
                </a:lnTo>
                <a:lnTo>
                  <a:pt x="14994" y="386597"/>
                </a:lnTo>
                <a:lnTo>
                  <a:pt x="3849" y="341397"/>
                </a:lnTo>
                <a:lnTo>
                  <a:pt x="0" y="293750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710945" y="1928622"/>
            <a:ext cx="3594735" cy="2783205"/>
            <a:chOff x="710945" y="1928622"/>
            <a:chExt cx="3594735" cy="2783205"/>
          </a:xfrm>
        </p:grpSpPr>
        <p:sp>
          <p:nvSpPr>
            <p:cNvPr id="11" name="object 11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05323" y="1543526"/>
            <a:ext cx="1552575" cy="1506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RDD详解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Microsoft YaHei"/>
              <a:buAutoNum type="arabicPeriod"/>
            </a:pPr>
            <a:endParaRPr sz="14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RDD创建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Microsoft YaHei"/>
              <a:buAutoNum type="arabicPeriod"/>
            </a:pPr>
            <a:endParaRPr sz="14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RDD的操作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05323" y="3354038"/>
            <a:ext cx="1552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800" spc="-5">
                <a:latin typeface="Microsoft YaHei"/>
                <a:cs typeface="Microsoft YaHei"/>
              </a:rPr>
              <a:t>4</a:t>
            </a:r>
            <a:r>
              <a:rPr dirty="0" sz="1800">
                <a:latin typeface="Microsoft YaHei"/>
                <a:cs typeface="Microsoft YaHei"/>
              </a:rPr>
              <a:t>.	RDD持久化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05323" y="3957542"/>
            <a:ext cx="2298700" cy="211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RDD的</a:t>
            </a:r>
            <a:r>
              <a:rPr dirty="0" sz="1800" spc="-5">
                <a:latin typeface="Microsoft YaHei"/>
                <a:cs typeface="Microsoft YaHei"/>
              </a:rPr>
              <a:t>checkpoint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Microsoft YaHei"/>
              <a:buAutoNum type="arabicPeriod" startAt="5"/>
            </a:pPr>
            <a:endParaRPr sz="14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AutoNum type="arabicPeriod" startAt="5"/>
              <a:tabLst>
                <a:tab pos="354965" algn="l"/>
                <a:tab pos="355600" algn="l"/>
              </a:tabLst>
            </a:pP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案例练习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Microsoft YaHei"/>
              <a:buAutoNum type="arabicPeriod" startAt="5"/>
            </a:pPr>
            <a:endParaRPr sz="14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AutoNum type="arabicPeriod" startAt="5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共享变量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Microsoft YaHei"/>
              <a:buAutoNum type="arabicPeriod" startAt="5"/>
            </a:pPr>
            <a:endParaRPr sz="14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54965" algn="l"/>
                <a:tab pos="355600" algn="l"/>
              </a:tabLst>
            </a:pP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内核调度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89619" y="290186"/>
            <a:ext cx="21659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">
                <a:solidFill>
                  <a:srgbClr val="585858"/>
                </a:solidFill>
              </a:rPr>
              <a:t>全天知识</a:t>
            </a:r>
            <a:r>
              <a:rPr dirty="0" sz="2400" spc="10">
                <a:solidFill>
                  <a:srgbClr val="585858"/>
                </a:solidFill>
              </a:rPr>
              <a:t>点</a:t>
            </a:r>
            <a:r>
              <a:rPr dirty="0" sz="2400" spc="15">
                <a:solidFill>
                  <a:srgbClr val="585858"/>
                </a:solidFill>
              </a:rPr>
              <a:t>总</a:t>
            </a:r>
            <a:r>
              <a:rPr dirty="0" sz="2400">
                <a:solidFill>
                  <a:srgbClr val="585858"/>
                </a:solidFill>
              </a:rPr>
              <a:t>结</a:t>
            </a:r>
            <a:endParaRPr sz="2400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28976" y="6552952"/>
            <a:ext cx="205993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SimSun"/>
                <a:cs typeface="SimSun"/>
              </a:rPr>
              <a:t>高级软件人才培训专家</a:t>
            </a:r>
            <a:endParaRPr sz="1600">
              <a:latin typeface="SimSun"/>
              <a:cs typeface="SimSu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5290" y="2080460"/>
            <a:ext cx="3789679" cy="2764790"/>
            <a:chOff x="905290" y="2080460"/>
            <a:chExt cx="3789679" cy="2764790"/>
          </a:xfrm>
        </p:grpSpPr>
        <p:sp>
          <p:nvSpPr>
            <p:cNvPr id="16" name="object 16"/>
            <p:cNvSpPr/>
            <p:nvPr/>
          </p:nvSpPr>
          <p:spPr>
            <a:xfrm>
              <a:off x="3370480" y="2895799"/>
              <a:ext cx="1324610" cy="1324610"/>
            </a:xfrm>
            <a:custGeom>
              <a:avLst/>
              <a:gdLst/>
              <a:ahLst/>
              <a:cxnLst/>
              <a:rect l="l" t="t" r="r" b="b"/>
              <a:pathLst>
                <a:path w="1324610" h="1324610">
                  <a:moveTo>
                    <a:pt x="662114" y="0"/>
                  </a:moveTo>
                  <a:lnTo>
                    <a:pt x="0" y="662114"/>
                  </a:lnTo>
                  <a:lnTo>
                    <a:pt x="662114" y="1324229"/>
                  </a:lnTo>
                  <a:lnTo>
                    <a:pt x="1324228" y="662114"/>
                  </a:lnTo>
                  <a:lnTo>
                    <a:pt x="662114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77821" y="3899614"/>
              <a:ext cx="909955" cy="909955"/>
            </a:xfrm>
            <a:custGeom>
              <a:avLst/>
              <a:gdLst/>
              <a:ahLst/>
              <a:cxnLst/>
              <a:rect l="l" t="t" r="r" b="b"/>
              <a:pathLst>
                <a:path w="909954" h="909954">
                  <a:moveTo>
                    <a:pt x="454774" y="0"/>
                  </a:moveTo>
                  <a:lnTo>
                    <a:pt x="909548" y="454774"/>
                  </a:lnTo>
                  <a:lnTo>
                    <a:pt x="454774" y="909548"/>
                  </a:lnTo>
                  <a:lnTo>
                    <a:pt x="0" y="454774"/>
                  </a:lnTo>
                  <a:lnTo>
                    <a:pt x="454774" y="0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50417" y="2095140"/>
              <a:ext cx="311150" cy="311150"/>
            </a:xfrm>
            <a:custGeom>
              <a:avLst/>
              <a:gdLst/>
              <a:ahLst/>
              <a:cxnLst/>
              <a:rect l="l" t="t" r="r" b="b"/>
              <a:pathLst>
                <a:path w="311150" h="311150">
                  <a:moveTo>
                    <a:pt x="155308" y="0"/>
                  </a:moveTo>
                  <a:lnTo>
                    <a:pt x="0" y="155308"/>
                  </a:lnTo>
                  <a:lnTo>
                    <a:pt x="155308" y="310616"/>
                  </a:lnTo>
                  <a:lnTo>
                    <a:pt x="310616" y="155308"/>
                  </a:lnTo>
                  <a:lnTo>
                    <a:pt x="155308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56839" y="4145396"/>
              <a:ext cx="699770" cy="699770"/>
            </a:xfrm>
            <a:custGeom>
              <a:avLst/>
              <a:gdLst/>
              <a:ahLst/>
              <a:cxnLst/>
              <a:rect l="l" t="t" r="r" b="b"/>
              <a:pathLst>
                <a:path w="699769" h="699770">
                  <a:moveTo>
                    <a:pt x="349846" y="0"/>
                  </a:moveTo>
                  <a:lnTo>
                    <a:pt x="0" y="349846"/>
                  </a:lnTo>
                  <a:lnTo>
                    <a:pt x="349846" y="699681"/>
                  </a:lnTo>
                  <a:lnTo>
                    <a:pt x="699693" y="349846"/>
                  </a:lnTo>
                  <a:lnTo>
                    <a:pt x="349846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11640" y="2086810"/>
              <a:ext cx="511809" cy="511809"/>
            </a:xfrm>
            <a:custGeom>
              <a:avLst/>
              <a:gdLst/>
              <a:ahLst/>
              <a:cxnLst/>
              <a:rect l="l" t="t" r="r" b="b"/>
              <a:pathLst>
                <a:path w="511809" h="511810">
                  <a:moveTo>
                    <a:pt x="255727" y="0"/>
                  </a:moveTo>
                  <a:lnTo>
                    <a:pt x="511454" y="255727"/>
                  </a:lnTo>
                  <a:lnTo>
                    <a:pt x="255727" y="511454"/>
                  </a:lnTo>
                  <a:lnTo>
                    <a:pt x="0" y="255727"/>
                  </a:lnTo>
                  <a:lnTo>
                    <a:pt x="255727" y="0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36893" y="2158992"/>
              <a:ext cx="2586355" cy="2586355"/>
            </a:xfrm>
            <a:custGeom>
              <a:avLst/>
              <a:gdLst/>
              <a:ahLst/>
              <a:cxnLst/>
              <a:rect l="l" t="t" r="r" b="b"/>
              <a:pathLst>
                <a:path w="2586354" h="2586354">
                  <a:moveTo>
                    <a:pt x="1293152" y="0"/>
                  </a:moveTo>
                  <a:lnTo>
                    <a:pt x="0" y="1293152"/>
                  </a:lnTo>
                  <a:lnTo>
                    <a:pt x="1293152" y="2586316"/>
                  </a:lnTo>
                  <a:lnTo>
                    <a:pt x="2586304" y="1293152"/>
                  </a:lnTo>
                  <a:lnTo>
                    <a:pt x="129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36893" y="2158992"/>
              <a:ext cx="2586355" cy="2586355"/>
            </a:xfrm>
            <a:custGeom>
              <a:avLst/>
              <a:gdLst/>
              <a:ahLst/>
              <a:cxnLst/>
              <a:rect l="l" t="t" r="r" b="b"/>
              <a:pathLst>
                <a:path w="2586354" h="2586354">
                  <a:moveTo>
                    <a:pt x="1293152" y="0"/>
                  </a:moveTo>
                  <a:lnTo>
                    <a:pt x="2586304" y="1293152"/>
                  </a:lnTo>
                  <a:lnTo>
                    <a:pt x="1293152" y="2586316"/>
                  </a:lnTo>
                  <a:lnTo>
                    <a:pt x="0" y="1293152"/>
                  </a:lnTo>
                  <a:lnTo>
                    <a:pt x="1293152" y="0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251810" y="2874167"/>
            <a:ext cx="939800" cy="10680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>
                <a:latin typeface="Microsoft YaHei"/>
                <a:cs typeface="Microsoft YaHei"/>
              </a:rPr>
              <a:t>今日 作业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18818" y="2411835"/>
            <a:ext cx="373380" cy="373380"/>
          </a:xfrm>
          <a:custGeom>
            <a:avLst/>
            <a:gdLst/>
            <a:ahLst/>
            <a:cxnLst/>
            <a:rect l="l" t="t" r="r" b="b"/>
            <a:pathLst>
              <a:path w="373379" h="373380">
                <a:moveTo>
                  <a:pt x="186436" y="0"/>
                </a:moveTo>
                <a:lnTo>
                  <a:pt x="0" y="186436"/>
                </a:lnTo>
                <a:lnTo>
                  <a:pt x="186436" y="372872"/>
                </a:lnTo>
                <a:lnTo>
                  <a:pt x="372872" y="186436"/>
                </a:lnTo>
                <a:lnTo>
                  <a:pt x="186436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205323" y="3343878"/>
            <a:ext cx="3058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800" spc="-5">
                <a:latin typeface="Microsoft YaHei"/>
                <a:cs typeface="Microsoft YaHei"/>
              </a:rPr>
              <a:t>1</a:t>
            </a:r>
            <a:r>
              <a:rPr dirty="0" sz="1800">
                <a:latin typeface="Microsoft YaHei"/>
                <a:cs typeface="Microsoft YaHei"/>
              </a:rPr>
              <a:t>.	RDD的案例实战代码写2遍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05323" y="3947382"/>
            <a:ext cx="4773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800" spc="-5">
                <a:latin typeface="Microsoft YaHei"/>
                <a:cs typeface="Microsoft YaHei"/>
              </a:rPr>
              <a:t>2</a:t>
            </a:r>
            <a:r>
              <a:rPr dirty="0" sz="1800">
                <a:latin typeface="Microsoft YaHei"/>
                <a:cs typeface="Microsoft YaHei"/>
              </a:rPr>
              <a:t>.	</a:t>
            </a:r>
            <a:r>
              <a:rPr dirty="0" sz="1800" spc="-5">
                <a:latin typeface="Microsoft YaHei"/>
                <a:cs typeface="Microsoft YaHei"/>
              </a:rPr>
              <a:t>S</a:t>
            </a:r>
            <a:r>
              <a:rPr dirty="0" sz="1800" spc="-25">
                <a:latin typeface="Microsoft YaHei"/>
                <a:cs typeface="Microsoft YaHei"/>
              </a:rPr>
              <a:t>p</a:t>
            </a:r>
            <a:r>
              <a:rPr dirty="0" sz="1800">
                <a:latin typeface="Microsoft YaHei"/>
                <a:cs typeface="Microsoft YaHei"/>
              </a:rPr>
              <a:t>ar</a:t>
            </a:r>
            <a:r>
              <a:rPr dirty="0" sz="1800" spc="-5">
                <a:latin typeface="Microsoft YaHei"/>
                <a:cs typeface="Microsoft YaHei"/>
              </a:rPr>
              <a:t>k</a:t>
            </a:r>
            <a:r>
              <a:rPr dirty="0" sz="1800">
                <a:latin typeface="Microsoft YaHei"/>
                <a:cs typeface="Microsoft YaHei"/>
              </a:rPr>
              <a:t>内核调度概念做到理解，原理图画1遍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8522" y="2604516"/>
            <a:ext cx="2314943" cy="956297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1352" y="5726429"/>
            <a:ext cx="2749295" cy="44881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621271" y="0"/>
            <a:ext cx="1386840" cy="1240790"/>
            <a:chOff x="8621271" y="0"/>
            <a:chExt cx="1386840" cy="1240790"/>
          </a:xfrm>
        </p:grpSpPr>
        <p:sp>
          <p:nvSpPr>
            <p:cNvPr id="4" name="object 4"/>
            <p:cNvSpPr/>
            <p:nvPr/>
          </p:nvSpPr>
          <p:spPr>
            <a:xfrm>
              <a:off x="8621271" y="0"/>
              <a:ext cx="1137285" cy="841375"/>
            </a:xfrm>
            <a:custGeom>
              <a:avLst/>
              <a:gdLst/>
              <a:ahLst/>
              <a:cxnLst/>
              <a:rect l="l" t="t" r="r" b="b"/>
              <a:pathLst>
                <a:path w="1137284" h="841375">
                  <a:moveTo>
                    <a:pt x="1136891" y="0"/>
                  </a:moveTo>
                  <a:lnTo>
                    <a:pt x="0" y="0"/>
                  </a:lnTo>
                  <a:lnTo>
                    <a:pt x="0" y="557174"/>
                  </a:lnTo>
                  <a:lnTo>
                    <a:pt x="568452" y="841247"/>
                  </a:lnTo>
                  <a:lnTo>
                    <a:pt x="1136891" y="557174"/>
                  </a:lnTo>
                  <a:lnTo>
                    <a:pt x="113689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57003" y="717804"/>
              <a:ext cx="451484" cy="523240"/>
            </a:xfrm>
            <a:custGeom>
              <a:avLst/>
              <a:gdLst/>
              <a:ahLst/>
              <a:cxnLst/>
              <a:rect l="l" t="t" r="r" b="b"/>
              <a:pathLst>
                <a:path w="451484" h="523240">
                  <a:moveTo>
                    <a:pt x="225551" y="0"/>
                  </a:moveTo>
                  <a:lnTo>
                    <a:pt x="0" y="112776"/>
                  </a:lnTo>
                  <a:lnTo>
                    <a:pt x="0" y="409956"/>
                  </a:lnTo>
                  <a:lnTo>
                    <a:pt x="225551" y="522731"/>
                  </a:lnTo>
                  <a:lnTo>
                    <a:pt x="451103" y="409956"/>
                  </a:lnTo>
                  <a:lnTo>
                    <a:pt x="451103" y="112776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48504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8064627" y="961263"/>
            <a:ext cx="450850" cy="523240"/>
          </a:xfrm>
          <a:custGeom>
            <a:avLst/>
            <a:gdLst/>
            <a:ahLst/>
            <a:cxnLst/>
            <a:rect l="l" t="t" r="r" b="b"/>
            <a:pathLst>
              <a:path w="450850" h="523240">
                <a:moveTo>
                  <a:pt x="225171" y="0"/>
                </a:moveTo>
                <a:lnTo>
                  <a:pt x="450342" y="112585"/>
                </a:lnTo>
                <a:lnTo>
                  <a:pt x="450342" y="410146"/>
                </a:lnTo>
                <a:lnTo>
                  <a:pt x="225171" y="522731"/>
                </a:lnTo>
                <a:lnTo>
                  <a:pt x="0" y="410146"/>
                </a:lnTo>
                <a:lnTo>
                  <a:pt x="0" y="112585"/>
                </a:lnTo>
                <a:lnTo>
                  <a:pt x="225171" y="0"/>
                </a:lnTo>
                <a:close/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01476" y="127254"/>
            <a:ext cx="169163" cy="19659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746372" y="833247"/>
            <a:ext cx="764540" cy="886460"/>
          </a:xfrm>
          <a:custGeom>
            <a:avLst/>
            <a:gdLst/>
            <a:ahLst/>
            <a:cxnLst/>
            <a:rect l="l" t="t" r="r" b="b"/>
            <a:pathLst>
              <a:path w="764539" h="886460">
                <a:moveTo>
                  <a:pt x="382142" y="0"/>
                </a:moveTo>
                <a:lnTo>
                  <a:pt x="764285" y="191071"/>
                </a:lnTo>
                <a:lnTo>
                  <a:pt x="764285" y="695134"/>
                </a:lnTo>
                <a:lnTo>
                  <a:pt x="382142" y="886206"/>
                </a:lnTo>
                <a:lnTo>
                  <a:pt x="0" y="695134"/>
                </a:lnTo>
                <a:lnTo>
                  <a:pt x="0" y="191071"/>
                </a:lnTo>
                <a:lnTo>
                  <a:pt x="382142" y="0"/>
                </a:lnTo>
                <a:close/>
              </a:path>
            </a:pathLst>
          </a:custGeom>
          <a:ln w="9525">
            <a:solidFill>
              <a:srgbClr val="AC2B2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76266" y="1206436"/>
            <a:ext cx="187832" cy="2167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688" y="662177"/>
            <a:ext cx="178307" cy="20726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590288" y="749808"/>
            <a:ext cx="318770" cy="369570"/>
          </a:xfrm>
          <a:custGeom>
            <a:avLst/>
            <a:gdLst/>
            <a:ahLst/>
            <a:cxnLst/>
            <a:rect l="l" t="t" r="r" b="b"/>
            <a:pathLst>
              <a:path w="318770" h="369569">
                <a:moveTo>
                  <a:pt x="159258" y="0"/>
                </a:moveTo>
                <a:lnTo>
                  <a:pt x="0" y="79629"/>
                </a:lnTo>
                <a:lnTo>
                  <a:pt x="0" y="289941"/>
                </a:lnTo>
                <a:lnTo>
                  <a:pt x="159258" y="369570"/>
                </a:lnTo>
                <a:lnTo>
                  <a:pt x="318516" y="289941"/>
                </a:lnTo>
                <a:lnTo>
                  <a:pt x="318516" y="79629"/>
                </a:lnTo>
                <a:lnTo>
                  <a:pt x="15925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997820" y="1131950"/>
            <a:ext cx="647700" cy="396875"/>
          </a:xfrm>
          <a:custGeom>
            <a:avLst/>
            <a:gdLst/>
            <a:ahLst/>
            <a:cxnLst/>
            <a:rect l="l" t="t" r="r" b="b"/>
            <a:pathLst>
              <a:path w="647700" h="396875">
                <a:moveTo>
                  <a:pt x="0" y="0"/>
                </a:moveTo>
                <a:lnTo>
                  <a:pt x="647090" y="396646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98772" y="466725"/>
            <a:ext cx="692150" cy="366395"/>
          </a:xfrm>
          <a:custGeom>
            <a:avLst/>
            <a:gdLst/>
            <a:ahLst/>
            <a:cxnLst/>
            <a:rect l="l" t="t" r="r" b="b"/>
            <a:pathLst>
              <a:path w="692150" h="366394">
                <a:moveTo>
                  <a:pt x="0" y="0"/>
                </a:moveTo>
                <a:lnTo>
                  <a:pt x="691946" y="366318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999134" y="2227770"/>
            <a:ext cx="421894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7200" spc="-11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72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7200">
                <a:solidFill>
                  <a:srgbClr val="252525"/>
                </a:solidFill>
                <a:latin typeface="Microsoft YaHei"/>
                <a:cs typeface="Microsoft YaHei"/>
              </a:rPr>
              <a:t>rkSQL</a:t>
            </a:r>
            <a:endParaRPr sz="72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20972" y="3562508"/>
            <a:ext cx="47758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85858"/>
                </a:solidFill>
                <a:latin typeface="Microsoft YaHei"/>
                <a:cs typeface="Microsoft YaHei"/>
              </a:rPr>
              <a:t>在</a:t>
            </a:r>
            <a:r>
              <a:rPr dirty="0" sz="2400" spc="-5">
                <a:solidFill>
                  <a:srgbClr val="585858"/>
                </a:solidFill>
                <a:latin typeface="Microsoft YaHei"/>
                <a:cs typeface="Microsoft YaHei"/>
              </a:rPr>
              <a:t>S</a:t>
            </a:r>
            <a:r>
              <a:rPr dirty="0" sz="2400" spc="-40">
                <a:solidFill>
                  <a:srgbClr val="585858"/>
                </a:solidFill>
                <a:latin typeface="Microsoft YaHei"/>
                <a:cs typeface="Microsoft YaHei"/>
              </a:rPr>
              <a:t>p</a:t>
            </a:r>
            <a:r>
              <a:rPr dirty="0" sz="2400" spc="-5">
                <a:solidFill>
                  <a:srgbClr val="585858"/>
                </a:solidFill>
                <a:latin typeface="Microsoft YaHei"/>
                <a:cs typeface="Microsoft YaHei"/>
              </a:rPr>
              <a:t>a</a:t>
            </a:r>
            <a:r>
              <a:rPr dirty="0" sz="2400">
                <a:solidFill>
                  <a:srgbClr val="585858"/>
                </a:solidFill>
                <a:latin typeface="Microsoft YaHei"/>
                <a:cs typeface="Microsoft YaHei"/>
              </a:rPr>
              <a:t>rk上运用</a:t>
            </a:r>
            <a:r>
              <a:rPr dirty="0" sz="2400" spc="-5">
                <a:solidFill>
                  <a:srgbClr val="585858"/>
                </a:solidFill>
                <a:latin typeface="Microsoft YaHei"/>
                <a:cs typeface="Microsoft YaHei"/>
              </a:rPr>
              <a:t>SQ</a:t>
            </a:r>
            <a:r>
              <a:rPr dirty="0" sz="2400">
                <a:solidFill>
                  <a:srgbClr val="585858"/>
                </a:solidFill>
                <a:latin typeface="Microsoft YaHei"/>
                <a:cs typeface="Microsoft YaHei"/>
              </a:rPr>
              <a:t>L处理结构化数据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1487" y="4121930"/>
            <a:ext cx="3111758" cy="1508487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4732" y="2458973"/>
            <a:ext cx="474980" cy="474345"/>
          </a:xfrm>
          <a:custGeom>
            <a:avLst/>
            <a:gdLst/>
            <a:ahLst/>
            <a:cxnLst/>
            <a:rect l="l" t="t" r="r" b="b"/>
            <a:pathLst>
              <a:path w="474980" h="474344">
                <a:moveTo>
                  <a:pt x="237363" y="0"/>
                </a:moveTo>
                <a:lnTo>
                  <a:pt x="189526" y="4814"/>
                </a:lnTo>
                <a:lnTo>
                  <a:pt x="144971" y="18622"/>
                </a:lnTo>
                <a:lnTo>
                  <a:pt x="104652" y="40471"/>
                </a:lnTo>
                <a:lnTo>
                  <a:pt x="69522" y="69408"/>
                </a:lnTo>
                <a:lnTo>
                  <a:pt x="40538" y="104481"/>
                </a:lnTo>
                <a:lnTo>
                  <a:pt x="18653" y="144735"/>
                </a:lnTo>
                <a:lnTo>
                  <a:pt x="4822" y="189220"/>
                </a:lnTo>
                <a:lnTo>
                  <a:pt x="0" y="236982"/>
                </a:lnTo>
                <a:lnTo>
                  <a:pt x="4822" y="284743"/>
                </a:lnTo>
                <a:lnTo>
                  <a:pt x="18653" y="329228"/>
                </a:lnTo>
                <a:lnTo>
                  <a:pt x="40538" y="369482"/>
                </a:lnTo>
                <a:lnTo>
                  <a:pt x="69522" y="404555"/>
                </a:lnTo>
                <a:lnTo>
                  <a:pt x="104652" y="433492"/>
                </a:lnTo>
                <a:lnTo>
                  <a:pt x="144971" y="455341"/>
                </a:lnTo>
                <a:lnTo>
                  <a:pt x="189526" y="469149"/>
                </a:lnTo>
                <a:lnTo>
                  <a:pt x="237363" y="473964"/>
                </a:lnTo>
                <a:lnTo>
                  <a:pt x="285199" y="469149"/>
                </a:lnTo>
                <a:lnTo>
                  <a:pt x="329754" y="455341"/>
                </a:lnTo>
                <a:lnTo>
                  <a:pt x="370073" y="433492"/>
                </a:lnTo>
                <a:lnTo>
                  <a:pt x="405203" y="404555"/>
                </a:lnTo>
                <a:lnTo>
                  <a:pt x="434187" y="369482"/>
                </a:lnTo>
                <a:lnTo>
                  <a:pt x="456072" y="329228"/>
                </a:lnTo>
                <a:lnTo>
                  <a:pt x="469903" y="284743"/>
                </a:lnTo>
                <a:lnTo>
                  <a:pt x="474726" y="236982"/>
                </a:lnTo>
                <a:lnTo>
                  <a:pt x="469903" y="189220"/>
                </a:lnTo>
                <a:lnTo>
                  <a:pt x="456072" y="144735"/>
                </a:lnTo>
                <a:lnTo>
                  <a:pt x="434187" y="104481"/>
                </a:lnTo>
                <a:lnTo>
                  <a:pt x="405203" y="69408"/>
                </a:lnTo>
                <a:lnTo>
                  <a:pt x="370073" y="40471"/>
                </a:lnTo>
                <a:lnTo>
                  <a:pt x="329754" y="18622"/>
                </a:lnTo>
                <a:lnTo>
                  <a:pt x="285199" y="4814"/>
                </a:lnTo>
                <a:lnTo>
                  <a:pt x="237363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2162" y="2288598"/>
            <a:ext cx="2675255" cy="1071245"/>
          </a:xfrm>
          <a:prstGeom prst="rect"/>
        </p:spPr>
        <p:txBody>
          <a:bodyPr wrap="square" lIns="0" tIns="69215" rIns="0" bIns="0" rtlCol="0" vert="horz">
            <a:spAutoFit/>
          </a:bodyPr>
          <a:lstStyle/>
          <a:p>
            <a:pPr marL="517525">
              <a:lnSpc>
                <a:spcPct val="100000"/>
              </a:lnSpc>
              <a:spcBef>
                <a:spcPts val="545"/>
              </a:spcBef>
            </a:pPr>
            <a:r>
              <a:rPr dirty="0" sz="4200" b="1">
                <a:solidFill>
                  <a:srgbClr val="000000"/>
                </a:solidFill>
                <a:latin typeface="Microsoft YaHei"/>
                <a:cs typeface="Microsoft YaHei"/>
              </a:rPr>
              <a:t>学习目标</a:t>
            </a:r>
            <a:endParaRPr sz="4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pc="-5">
                <a:solidFill>
                  <a:srgbClr val="D9D9D9"/>
                </a:solidFill>
                <a:latin typeface="Verdana"/>
                <a:cs typeface="Verdana"/>
              </a:rPr>
              <a:t>Learning</a:t>
            </a:r>
            <a:r>
              <a:rPr dirty="0" spc="-75">
                <a:solidFill>
                  <a:srgbClr val="D9D9D9"/>
                </a:solidFill>
                <a:latin typeface="Verdana"/>
                <a:cs typeface="Verdana"/>
              </a:rPr>
              <a:t> </a:t>
            </a:r>
            <a:r>
              <a:rPr dirty="0" spc="-5">
                <a:solidFill>
                  <a:srgbClr val="D9D9D9"/>
                </a:solidFill>
                <a:latin typeface="Verdana"/>
                <a:cs typeface="Verdana"/>
              </a:rPr>
              <a:t>Objectives</a:t>
            </a:r>
          </a:p>
        </p:txBody>
      </p:sp>
      <p:sp>
        <p:nvSpPr>
          <p:cNvPr id="6" name="object 6"/>
          <p:cNvSpPr/>
          <p:nvPr/>
        </p:nvSpPr>
        <p:spPr>
          <a:xfrm>
            <a:off x="4418457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375151" y="2547833"/>
            <a:ext cx="295275" cy="295275"/>
            <a:chOff x="1375151" y="2547833"/>
            <a:chExt cx="295275" cy="295275"/>
          </a:xfrm>
        </p:grpSpPr>
        <p:sp>
          <p:nvSpPr>
            <p:cNvPr id="8" name="object 8"/>
            <p:cNvSpPr/>
            <p:nvPr/>
          </p:nvSpPr>
          <p:spPr>
            <a:xfrm>
              <a:off x="1375151" y="2547833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359" y="295144"/>
                  </a:moveTo>
                  <a:lnTo>
                    <a:pt x="100787" y="287620"/>
                  </a:lnTo>
                  <a:lnTo>
                    <a:pt x="60336" y="266668"/>
                  </a:lnTo>
                  <a:lnTo>
                    <a:pt x="28435" y="234720"/>
                  </a:lnTo>
                  <a:lnTo>
                    <a:pt x="7513" y="194211"/>
                  </a:lnTo>
                  <a:lnTo>
                    <a:pt x="0" y="147572"/>
                  </a:lnTo>
                  <a:lnTo>
                    <a:pt x="7513" y="100933"/>
                  </a:lnTo>
                  <a:lnTo>
                    <a:pt x="28435" y="60423"/>
                  </a:lnTo>
                  <a:lnTo>
                    <a:pt x="60336" y="28476"/>
                  </a:lnTo>
                  <a:lnTo>
                    <a:pt x="100787" y="7524"/>
                  </a:lnTo>
                  <a:lnTo>
                    <a:pt x="147359" y="0"/>
                  </a:lnTo>
                  <a:lnTo>
                    <a:pt x="166438" y="1232"/>
                  </a:lnTo>
                  <a:lnTo>
                    <a:pt x="184766" y="4823"/>
                  </a:lnTo>
                  <a:lnTo>
                    <a:pt x="202199" y="10615"/>
                  </a:lnTo>
                  <a:lnTo>
                    <a:pt x="218593" y="18446"/>
                  </a:lnTo>
                  <a:lnTo>
                    <a:pt x="190155" y="46926"/>
                  </a:lnTo>
                  <a:lnTo>
                    <a:pt x="191102" y="56445"/>
                  </a:lnTo>
                  <a:lnTo>
                    <a:pt x="192403" y="69717"/>
                  </a:lnTo>
                  <a:lnTo>
                    <a:pt x="179860" y="82278"/>
                  </a:lnTo>
                  <a:lnTo>
                    <a:pt x="172297" y="78985"/>
                  </a:lnTo>
                  <a:lnTo>
                    <a:pt x="164320" y="76556"/>
                  </a:lnTo>
                  <a:lnTo>
                    <a:pt x="155987" y="75052"/>
                  </a:lnTo>
                  <a:lnTo>
                    <a:pt x="147359" y="74536"/>
                  </a:lnTo>
                  <a:lnTo>
                    <a:pt x="119014" y="80282"/>
                  </a:lnTo>
                  <a:lnTo>
                    <a:pt x="95841" y="95940"/>
                  </a:lnTo>
                  <a:lnTo>
                    <a:pt x="80205" y="119146"/>
                  </a:lnTo>
                  <a:lnTo>
                    <a:pt x="74468" y="147532"/>
                  </a:lnTo>
                  <a:lnTo>
                    <a:pt x="80205" y="175919"/>
                  </a:lnTo>
                  <a:lnTo>
                    <a:pt x="95841" y="199124"/>
                  </a:lnTo>
                  <a:lnTo>
                    <a:pt x="119014" y="214783"/>
                  </a:lnTo>
                  <a:lnTo>
                    <a:pt x="147359" y="220528"/>
                  </a:lnTo>
                  <a:lnTo>
                    <a:pt x="175705" y="214783"/>
                  </a:lnTo>
                  <a:lnTo>
                    <a:pt x="198877" y="199124"/>
                  </a:lnTo>
                  <a:lnTo>
                    <a:pt x="214513" y="175919"/>
                  </a:lnTo>
                  <a:lnTo>
                    <a:pt x="220250" y="147532"/>
                  </a:lnTo>
                  <a:lnTo>
                    <a:pt x="220250" y="141449"/>
                  </a:lnTo>
                  <a:lnTo>
                    <a:pt x="219422" y="135564"/>
                  </a:lnTo>
                  <a:lnTo>
                    <a:pt x="218002" y="129876"/>
                  </a:lnTo>
                  <a:lnTo>
                    <a:pt x="225180" y="122647"/>
                  </a:lnTo>
                  <a:lnTo>
                    <a:pt x="235238" y="112575"/>
                  </a:lnTo>
                  <a:lnTo>
                    <a:pt x="248491" y="113878"/>
                  </a:lnTo>
                  <a:lnTo>
                    <a:pt x="257997" y="114827"/>
                  </a:lnTo>
                  <a:lnTo>
                    <a:pt x="264742" y="108072"/>
                  </a:lnTo>
                  <a:lnTo>
                    <a:pt x="282767" y="90099"/>
                  </a:lnTo>
                  <a:lnTo>
                    <a:pt x="287813" y="103668"/>
                  </a:lnTo>
                  <a:lnTo>
                    <a:pt x="291568" y="117799"/>
                  </a:lnTo>
                  <a:lnTo>
                    <a:pt x="293911" y="132448"/>
                  </a:lnTo>
                  <a:lnTo>
                    <a:pt x="294719" y="147572"/>
                  </a:lnTo>
                  <a:lnTo>
                    <a:pt x="287205" y="194211"/>
                  </a:lnTo>
                  <a:lnTo>
                    <a:pt x="266283" y="234720"/>
                  </a:lnTo>
                  <a:lnTo>
                    <a:pt x="234382" y="266668"/>
                  </a:lnTo>
                  <a:lnTo>
                    <a:pt x="193931" y="287620"/>
                  </a:lnTo>
                  <a:lnTo>
                    <a:pt x="147359" y="2951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348" y="2557668"/>
              <a:ext cx="192837" cy="1829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945697" y="2547651"/>
            <a:ext cx="51885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1.	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了解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SparkSQL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框架模块的基础概念和发展历史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5697" y="3151155"/>
            <a:ext cx="41452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2.	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掌握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SparkSQL 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DataFrame</a:t>
            </a:r>
            <a:r>
              <a:rPr dirty="0" sz="1800" spc="2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API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开发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45697" y="3754659"/>
            <a:ext cx="3388360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理解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kSQL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的运行流程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 startAt="3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掌握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kSQL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和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H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i</a:t>
            </a:r>
            <a:r>
              <a:rPr dirty="0" sz="1800" spc="-15">
                <a:solidFill>
                  <a:srgbClr val="404040"/>
                </a:solidFill>
                <a:latin typeface="Microsoft YaHei"/>
                <a:cs typeface="Microsoft YaHei"/>
              </a:rPr>
              <a:t>v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e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的集成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38425"/>
            <a:ext cx="1626870" cy="1149985"/>
          </a:xfrm>
          <a:prstGeom prst="rect"/>
        </p:spPr>
        <p:txBody>
          <a:bodyPr wrap="square" lIns="0" tIns="46990" rIns="0" bIns="0" rtlCol="0" vert="horz">
            <a:spAutoFit/>
          </a:bodyPr>
          <a:lstStyle/>
          <a:p>
            <a:pPr marL="546735">
              <a:lnSpc>
                <a:spcPct val="100000"/>
              </a:lnSpc>
              <a:spcBef>
                <a:spcPts val="370"/>
              </a:spcBef>
            </a:pPr>
            <a:r>
              <a:rPr dirty="0" sz="4200" b="1">
                <a:solidFill>
                  <a:srgbClr val="000000"/>
                </a:solidFill>
                <a:latin typeface="Microsoft YaHei"/>
                <a:cs typeface="Microsoft YaHei"/>
              </a:rPr>
              <a:t>目录</a:t>
            </a:r>
            <a:endParaRPr sz="4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98097" y="1261395"/>
            <a:ext cx="2151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AC2B25"/>
                </a:solidFill>
                <a:latin typeface="Microsoft YaHei"/>
                <a:cs typeface="Microsoft YaHei"/>
              </a:rPr>
              <a:t>第一章</a:t>
            </a:r>
            <a:r>
              <a:rPr dirty="0" sz="1800" spc="-95">
                <a:solidFill>
                  <a:srgbClr val="AC2B25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AC2B25"/>
                </a:solidFill>
                <a:latin typeface="Microsoft YaHei"/>
                <a:cs typeface="Microsoft YaHei"/>
              </a:rPr>
              <a:t>快速入门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8097" y="1864899"/>
            <a:ext cx="2742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第二章</a:t>
            </a:r>
            <a:r>
              <a:rPr dirty="0" sz="1800" spc="-6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SparkSQL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概述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8097" y="2468403"/>
            <a:ext cx="3571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第三章</a:t>
            </a:r>
            <a:r>
              <a:rPr dirty="0" sz="1800" spc="-6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DataFrame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入门和操作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8097" y="3071907"/>
            <a:ext cx="3199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第四章</a:t>
            </a:r>
            <a:r>
              <a:rPr dirty="0" sz="1800" spc="-6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SparkSQL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函数定义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8097" y="3675411"/>
            <a:ext cx="3428365" cy="1506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第五章</a:t>
            </a:r>
            <a:r>
              <a:rPr dirty="0" sz="1800" spc="-6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SparkSQL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的运行流程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第六章</a:t>
            </a:r>
            <a:r>
              <a:rPr dirty="0" sz="1800" spc="-6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SparkSQL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整合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Hive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第七章</a:t>
            </a:r>
            <a:r>
              <a:rPr dirty="0" sz="1800" spc="-9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分布式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SQL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引擎配置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6640" y="2338577"/>
            <a:ext cx="1410970" cy="1318260"/>
            <a:chOff x="3596640" y="2338577"/>
            <a:chExt cx="1410970" cy="1318260"/>
          </a:xfrm>
        </p:grpSpPr>
        <p:sp>
          <p:nvSpPr>
            <p:cNvPr id="3" name="object 3"/>
            <p:cNvSpPr/>
            <p:nvPr/>
          </p:nvSpPr>
          <p:spPr>
            <a:xfrm>
              <a:off x="3870956" y="2338577"/>
              <a:ext cx="1136650" cy="1318260"/>
            </a:xfrm>
            <a:custGeom>
              <a:avLst/>
              <a:gdLst/>
              <a:ahLst/>
              <a:cxnLst/>
              <a:rect l="l" t="t" r="r" b="b"/>
              <a:pathLst>
                <a:path w="1136650" h="1318260">
                  <a:moveTo>
                    <a:pt x="568071" y="0"/>
                  </a:moveTo>
                  <a:lnTo>
                    <a:pt x="0" y="284035"/>
                  </a:lnTo>
                  <a:lnTo>
                    <a:pt x="0" y="1034224"/>
                  </a:lnTo>
                  <a:lnTo>
                    <a:pt x="568071" y="1318260"/>
                  </a:lnTo>
                  <a:lnTo>
                    <a:pt x="1136142" y="1034224"/>
                  </a:lnTo>
                  <a:lnTo>
                    <a:pt x="1136142" y="284035"/>
                  </a:lnTo>
                  <a:lnTo>
                    <a:pt x="56807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96640" y="3227831"/>
              <a:ext cx="370840" cy="429259"/>
            </a:xfrm>
            <a:custGeom>
              <a:avLst/>
              <a:gdLst/>
              <a:ahLst/>
              <a:cxnLst/>
              <a:rect l="l" t="t" r="r" b="b"/>
              <a:pathLst>
                <a:path w="370839" h="429260">
                  <a:moveTo>
                    <a:pt x="185165" y="0"/>
                  </a:moveTo>
                  <a:lnTo>
                    <a:pt x="0" y="92583"/>
                  </a:lnTo>
                  <a:lnTo>
                    <a:pt x="0" y="336423"/>
                  </a:lnTo>
                  <a:lnTo>
                    <a:pt x="185165" y="429006"/>
                  </a:lnTo>
                  <a:lnTo>
                    <a:pt x="370331" y="336423"/>
                  </a:lnTo>
                  <a:lnTo>
                    <a:pt x="370331" y="92583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1779" y="2367090"/>
            <a:ext cx="3513454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快速入门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1779" y="3173158"/>
            <a:ext cx="21456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1.1</a:t>
            </a:r>
            <a:r>
              <a:rPr dirty="0" sz="1600" spc="-6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什么是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1779" y="3666171"/>
            <a:ext cx="2755900" cy="1255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1.2</a:t>
            </a:r>
            <a:r>
              <a:rPr dirty="0" sz="1600" spc="-6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为什么要学习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85858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1.3</a:t>
            </a:r>
            <a:r>
              <a:rPr dirty="0" sz="1600" spc="-4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特点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85858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1.4</a:t>
            </a:r>
            <a:r>
              <a:rPr dirty="0" sz="1600" spc="-4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发展历史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9626" y="2675127"/>
            <a:ext cx="65214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FFFFFF"/>
                </a:solidFill>
                <a:latin typeface="Microsoft YaHei"/>
                <a:cs typeface="Microsoft YaHei"/>
              </a:rPr>
              <a:t>0</a:t>
            </a:r>
            <a:r>
              <a:rPr dirty="0" sz="4000" b="1">
                <a:solidFill>
                  <a:srgbClr val="FFFFFF"/>
                </a:solidFill>
                <a:latin typeface="Microsoft YaHei"/>
                <a:cs typeface="Microsoft YaHei"/>
              </a:rPr>
              <a:t>1</a:t>
            </a:r>
            <a:endParaRPr sz="4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28976" y="6552952"/>
            <a:ext cx="205993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SimSun"/>
                <a:cs typeface="SimSun"/>
              </a:rPr>
              <a:t>高级软件人才培训专家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619" y="1040434"/>
            <a:ext cx="2228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1.1</a:t>
            </a:r>
            <a:r>
              <a:rPr dirty="0" sz="1800" spc="-5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什么是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733" y="1529328"/>
            <a:ext cx="10159996" cy="303200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45844" y="5257419"/>
            <a:ext cx="4744085" cy="876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4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 b="1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4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 b="1">
                <a:solidFill>
                  <a:srgbClr val="252525"/>
                </a:solidFill>
                <a:latin typeface="Microsoft YaHei"/>
                <a:cs typeface="Microsoft YaHei"/>
              </a:rPr>
              <a:t>的一个</a:t>
            </a:r>
            <a:r>
              <a:rPr dirty="0" sz="1400" spc="-5" b="1">
                <a:solidFill>
                  <a:srgbClr val="FF0000"/>
                </a:solidFill>
                <a:latin typeface="Microsoft YaHei"/>
                <a:cs typeface="Microsoft YaHei"/>
              </a:rPr>
              <a:t>模块</a:t>
            </a:r>
            <a:r>
              <a:rPr dirty="0" sz="1400" spc="-5" b="1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40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 b="1">
                <a:solidFill>
                  <a:srgbClr val="252525"/>
                </a:solidFill>
                <a:latin typeface="Microsoft YaHei"/>
                <a:cs typeface="Microsoft YaHei"/>
              </a:rPr>
              <a:t>用于</a:t>
            </a:r>
            <a:r>
              <a:rPr dirty="0" sz="1400" spc="-5" b="1">
                <a:solidFill>
                  <a:srgbClr val="FF0000"/>
                </a:solidFill>
                <a:latin typeface="Microsoft YaHei"/>
                <a:cs typeface="Microsoft YaHei"/>
              </a:rPr>
              <a:t>处</a:t>
            </a:r>
            <a:r>
              <a:rPr dirty="0" sz="1400" spc="-10" b="1">
                <a:solidFill>
                  <a:srgbClr val="FF0000"/>
                </a:solidFill>
                <a:latin typeface="Microsoft YaHei"/>
                <a:cs typeface="Microsoft YaHei"/>
              </a:rPr>
              <a:t>理</a:t>
            </a:r>
            <a:r>
              <a:rPr dirty="0" sz="2100" b="1">
                <a:solidFill>
                  <a:srgbClr val="FF0000"/>
                </a:solidFill>
                <a:latin typeface="Microsoft YaHei"/>
                <a:cs typeface="Microsoft YaHei"/>
              </a:rPr>
              <a:t>海量</a:t>
            </a:r>
            <a:r>
              <a:rPr dirty="0" sz="1400" spc="-5" b="1">
                <a:solidFill>
                  <a:srgbClr val="FF0000"/>
                </a:solidFill>
                <a:latin typeface="Microsoft YaHei"/>
                <a:cs typeface="Microsoft YaHei"/>
              </a:rPr>
              <a:t>结构化数据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限定:</a:t>
            </a:r>
            <a:r>
              <a:rPr dirty="0" sz="1400" spc="-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结构化数据处理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6408" y="2737770"/>
            <a:ext cx="39185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环境搭建-Local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608" y="281762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第二章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28976" y="6552952"/>
            <a:ext cx="205993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SimSun"/>
                <a:cs typeface="SimSun"/>
              </a:rPr>
              <a:t>高级软件人才培训专家</a:t>
            </a:r>
            <a:endParaRPr sz="1600">
              <a:latin typeface="SimSun"/>
              <a:cs typeface="SimSu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1715261"/>
            <a:ext cx="6957821" cy="307847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52169" y="4605487"/>
            <a:ext cx="6998334" cy="2073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046095">
              <a:lnSpc>
                <a:spcPct val="120000"/>
              </a:lnSpc>
              <a:spcBef>
                <a:spcPts val="10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SparkSQL是非常成熟的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海量结构化数据处理框架. </a:t>
            </a:r>
            <a:r>
              <a:rPr dirty="0" sz="1400" spc="-39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学习SparkSQL主要在2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点:</a:t>
            </a:r>
            <a:endParaRPr sz="14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SparkSQL本身十分优秀,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支持SQL语言\性能强\可以自动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优化\API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单\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兼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容HIVE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等等</a:t>
            </a:r>
            <a:endParaRPr sz="14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企业大面积在使用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QL处理业务数据</a:t>
            </a:r>
            <a:endParaRPr sz="1400">
              <a:latin typeface="Microsoft YaHei"/>
              <a:cs typeface="Microsoft YaHei"/>
            </a:endParaRPr>
          </a:p>
          <a:p>
            <a:pPr lvl="1" marL="755650" indent="-28575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755015" algn="l"/>
                <a:tab pos="75565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离线开发</a:t>
            </a:r>
            <a:endParaRPr sz="1400">
              <a:latin typeface="Microsoft YaHei"/>
              <a:cs typeface="Microsoft YaHei"/>
            </a:endParaRPr>
          </a:p>
          <a:p>
            <a:pPr lvl="1" marL="755650" indent="-28575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755015" algn="l"/>
                <a:tab pos="75565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数仓搭建</a:t>
            </a:r>
            <a:endParaRPr sz="1400">
              <a:latin typeface="Microsoft YaHei"/>
              <a:cs typeface="Microsoft YaHei"/>
            </a:endParaRPr>
          </a:p>
          <a:p>
            <a:pPr lvl="1" marL="755650" indent="-28575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755015" algn="l"/>
                <a:tab pos="75565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科学计算</a:t>
            </a:r>
            <a:endParaRPr sz="1400">
              <a:latin typeface="Microsoft YaHei"/>
              <a:cs typeface="Microsoft YaHei"/>
            </a:endParaRPr>
          </a:p>
          <a:p>
            <a:pPr lvl="1" marL="755650" indent="-28575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755015" algn="l"/>
                <a:tab pos="75565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数据分析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8245" y="3324605"/>
            <a:ext cx="860297" cy="263880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2203" y="2675839"/>
            <a:ext cx="1049147" cy="35345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89619" y="1040434"/>
            <a:ext cx="2686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1.2</a:t>
            </a:r>
            <a:r>
              <a:rPr dirty="0" sz="1800" spc="-5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为什么学习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4133850" y="2380488"/>
            <a:ext cx="363220" cy="365125"/>
          </a:xfrm>
          <a:custGeom>
            <a:avLst/>
            <a:gdLst/>
            <a:ahLst/>
            <a:cxnLst/>
            <a:rect l="l" t="t" r="r" b="b"/>
            <a:pathLst>
              <a:path w="363220" h="365125">
                <a:moveTo>
                  <a:pt x="181356" y="0"/>
                </a:moveTo>
                <a:lnTo>
                  <a:pt x="133142" y="6519"/>
                </a:lnTo>
                <a:lnTo>
                  <a:pt x="89820" y="24917"/>
                </a:lnTo>
                <a:lnTo>
                  <a:pt x="53116" y="53454"/>
                </a:lnTo>
                <a:lnTo>
                  <a:pt x="24759" y="90390"/>
                </a:lnTo>
                <a:lnTo>
                  <a:pt x="6477" y="133985"/>
                </a:lnTo>
                <a:lnTo>
                  <a:pt x="0" y="182499"/>
                </a:lnTo>
                <a:lnTo>
                  <a:pt x="6477" y="231013"/>
                </a:lnTo>
                <a:lnTo>
                  <a:pt x="24759" y="274607"/>
                </a:lnTo>
                <a:lnTo>
                  <a:pt x="53116" y="311543"/>
                </a:lnTo>
                <a:lnTo>
                  <a:pt x="89820" y="340080"/>
                </a:lnTo>
                <a:lnTo>
                  <a:pt x="133142" y="358478"/>
                </a:lnTo>
                <a:lnTo>
                  <a:pt x="181356" y="364998"/>
                </a:lnTo>
                <a:lnTo>
                  <a:pt x="229569" y="358478"/>
                </a:lnTo>
                <a:lnTo>
                  <a:pt x="272891" y="340080"/>
                </a:lnTo>
                <a:lnTo>
                  <a:pt x="309595" y="311543"/>
                </a:lnTo>
                <a:lnTo>
                  <a:pt x="337952" y="274607"/>
                </a:lnTo>
                <a:lnTo>
                  <a:pt x="356234" y="231013"/>
                </a:lnTo>
                <a:lnTo>
                  <a:pt x="362712" y="182499"/>
                </a:lnTo>
                <a:lnTo>
                  <a:pt x="356234" y="133985"/>
                </a:lnTo>
                <a:lnTo>
                  <a:pt x="337952" y="90390"/>
                </a:lnTo>
                <a:lnTo>
                  <a:pt x="309595" y="53454"/>
                </a:lnTo>
                <a:lnTo>
                  <a:pt x="272891" y="24917"/>
                </a:lnTo>
                <a:lnTo>
                  <a:pt x="229569" y="6519"/>
                </a:lnTo>
                <a:lnTo>
                  <a:pt x="181356" y="0"/>
                </a:lnTo>
                <a:close/>
              </a:path>
            </a:pathLst>
          </a:custGeom>
          <a:solidFill>
            <a:srgbClr val="3A5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270386" y="2478788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17697" y="2307352"/>
            <a:ext cx="2901315" cy="456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Microsoft YaHei"/>
                <a:cs typeface="Microsoft YaHei"/>
              </a:rPr>
              <a:t>融合性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dirty="0" sz="1100" spc="-5">
                <a:latin typeface="Calibri"/>
                <a:cs typeface="Calibri"/>
              </a:rPr>
              <a:t>SQL</a:t>
            </a:r>
            <a:r>
              <a:rPr dirty="0" sz="1100">
                <a:latin typeface="SimSun"/>
                <a:cs typeface="SimSun"/>
              </a:rPr>
              <a:t>可以无缝</a:t>
            </a:r>
            <a:r>
              <a:rPr dirty="0" sz="1100" spc="-5">
                <a:latin typeface="SimSun"/>
                <a:cs typeface="SimSun"/>
              </a:rPr>
              <a:t>集成</a:t>
            </a:r>
            <a:r>
              <a:rPr dirty="0" sz="1100">
                <a:latin typeface="SimSun"/>
                <a:cs typeface="SimSun"/>
              </a:rPr>
              <a:t>在</a:t>
            </a:r>
            <a:r>
              <a:rPr dirty="0" sz="1100" spc="-5">
                <a:latin typeface="SimSun"/>
                <a:cs typeface="SimSun"/>
              </a:rPr>
              <a:t>代码</a:t>
            </a:r>
            <a:r>
              <a:rPr dirty="0" sz="1100">
                <a:latin typeface="SimSun"/>
                <a:cs typeface="SimSun"/>
              </a:rPr>
              <a:t>中</a:t>
            </a:r>
            <a:r>
              <a:rPr dirty="0" sz="1100" spc="-5">
                <a:latin typeface="Calibri"/>
                <a:cs typeface="Calibri"/>
              </a:rPr>
              <a:t>,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>
                <a:latin typeface="SimSun"/>
                <a:cs typeface="SimSun"/>
              </a:rPr>
              <a:t>随时用</a:t>
            </a:r>
            <a:r>
              <a:rPr dirty="0" sz="1100" spc="-5">
                <a:latin typeface="Calibri"/>
                <a:cs typeface="Calibri"/>
              </a:rPr>
              <a:t>SQL</a:t>
            </a:r>
            <a:r>
              <a:rPr dirty="0" sz="1100">
                <a:latin typeface="SimSun"/>
                <a:cs typeface="SimSun"/>
              </a:rPr>
              <a:t>处</a:t>
            </a:r>
            <a:r>
              <a:rPr dirty="0" sz="1100" spc="-5">
                <a:latin typeface="SimSun"/>
                <a:cs typeface="SimSun"/>
              </a:rPr>
              <a:t>理</a:t>
            </a:r>
            <a:r>
              <a:rPr dirty="0" sz="1100">
                <a:latin typeface="SimSun"/>
                <a:cs typeface="SimSun"/>
              </a:rPr>
              <a:t>数</a:t>
            </a:r>
            <a:r>
              <a:rPr dirty="0" sz="1100" spc="-5">
                <a:latin typeface="SimSun"/>
                <a:cs typeface="SimSun"/>
              </a:rPr>
              <a:t>据</a:t>
            </a:r>
            <a:endParaRPr sz="1100">
              <a:latin typeface="SimSun"/>
              <a:cs typeface="SimSu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33850" y="324459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181356" y="0"/>
                </a:moveTo>
                <a:lnTo>
                  <a:pt x="133142" y="6477"/>
                </a:lnTo>
                <a:lnTo>
                  <a:pt x="89820" y="24759"/>
                </a:lnTo>
                <a:lnTo>
                  <a:pt x="53116" y="53116"/>
                </a:lnTo>
                <a:lnTo>
                  <a:pt x="24759" y="89820"/>
                </a:lnTo>
                <a:lnTo>
                  <a:pt x="6477" y="133142"/>
                </a:lnTo>
                <a:lnTo>
                  <a:pt x="0" y="181355"/>
                </a:lnTo>
                <a:lnTo>
                  <a:pt x="6477" y="229569"/>
                </a:lnTo>
                <a:lnTo>
                  <a:pt x="24759" y="272891"/>
                </a:lnTo>
                <a:lnTo>
                  <a:pt x="53116" y="309595"/>
                </a:lnTo>
                <a:lnTo>
                  <a:pt x="89820" y="337952"/>
                </a:lnTo>
                <a:lnTo>
                  <a:pt x="133142" y="356234"/>
                </a:lnTo>
                <a:lnTo>
                  <a:pt x="181356" y="362711"/>
                </a:lnTo>
                <a:lnTo>
                  <a:pt x="229569" y="356234"/>
                </a:lnTo>
                <a:lnTo>
                  <a:pt x="272891" y="337952"/>
                </a:lnTo>
                <a:lnTo>
                  <a:pt x="309595" y="309595"/>
                </a:lnTo>
                <a:lnTo>
                  <a:pt x="337952" y="272891"/>
                </a:lnTo>
                <a:lnTo>
                  <a:pt x="356234" y="229569"/>
                </a:lnTo>
                <a:lnTo>
                  <a:pt x="362712" y="181355"/>
                </a:lnTo>
                <a:lnTo>
                  <a:pt x="356234" y="133142"/>
                </a:lnTo>
                <a:lnTo>
                  <a:pt x="337952" y="89820"/>
                </a:lnTo>
                <a:lnTo>
                  <a:pt x="309595" y="53116"/>
                </a:lnTo>
                <a:lnTo>
                  <a:pt x="272891" y="24759"/>
                </a:lnTo>
                <a:lnTo>
                  <a:pt x="229569" y="6477"/>
                </a:lnTo>
                <a:lnTo>
                  <a:pt x="181356" y="0"/>
                </a:lnTo>
                <a:close/>
              </a:path>
            </a:pathLst>
          </a:custGeom>
          <a:solidFill>
            <a:srgbClr val="F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238890" y="3269705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17697" y="3165713"/>
            <a:ext cx="1930400" cy="46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Microsoft YaHei"/>
                <a:cs typeface="Microsoft YaHei"/>
              </a:rPr>
              <a:t>统一数据访问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100" spc="15">
                <a:latin typeface="SimSun"/>
                <a:cs typeface="SimSun"/>
              </a:rPr>
              <a:t>一</a:t>
            </a:r>
            <a:r>
              <a:rPr dirty="0" sz="1100" spc="10">
                <a:latin typeface="SimSun"/>
                <a:cs typeface="SimSun"/>
              </a:rPr>
              <a:t>套</a:t>
            </a:r>
            <a:r>
              <a:rPr dirty="0" sz="1100" spc="15">
                <a:latin typeface="SimSun"/>
                <a:cs typeface="SimSun"/>
              </a:rPr>
              <a:t>标</a:t>
            </a:r>
            <a:r>
              <a:rPr dirty="0" sz="1100" spc="10">
                <a:latin typeface="SimSun"/>
                <a:cs typeface="SimSun"/>
              </a:rPr>
              <a:t>准</a:t>
            </a:r>
            <a:r>
              <a:rPr dirty="0" sz="1100">
                <a:latin typeface="SimSun"/>
                <a:cs typeface="SimSun"/>
              </a:rPr>
              <a:t>AP</a:t>
            </a:r>
            <a:r>
              <a:rPr dirty="0" sz="1100" spc="-5">
                <a:latin typeface="SimSun"/>
                <a:cs typeface="SimSun"/>
              </a:rPr>
              <a:t>I</a:t>
            </a:r>
            <a:r>
              <a:rPr dirty="0" sz="1100" spc="15">
                <a:latin typeface="SimSun"/>
                <a:cs typeface="SimSun"/>
              </a:rPr>
              <a:t>可</a:t>
            </a:r>
            <a:r>
              <a:rPr dirty="0" sz="1100" spc="10">
                <a:latin typeface="SimSun"/>
                <a:cs typeface="SimSun"/>
              </a:rPr>
              <a:t>读</a:t>
            </a:r>
            <a:r>
              <a:rPr dirty="0" sz="1100" spc="15">
                <a:latin typeface="SimSun"/>
                <a:cs typeface="SimSun"/>
              </a:rPr>
              <a:t>写</a:t>
            </a:r>
            <a:r>
              <a:rPr dirty="0" sz="1100" spc="10">
                <a:latin typeface="SimSun"/>
                <a:cs typeface="SimSun"/>
              </a:rPr>
              <a:t>不同</a:t>
            </a:r>
            <a:r>
              <a:rPr dirty="0" sz="1100" spc="15">
                <a:latin typeface="SimSun"/>
                <a:cs typeface="SimSun"/>
              </a:rPr>
              <a:t>数</a:t>
            </a:r>
            <a:r>
              <a:rPr dirty="0" sz="1100" spc="10">
                <a:latin typeface="SimSun"/>
                <a:cs typeface="SimSun"/>
              </a:rPr>
              <a:t>据源</a:t>
            </a:r>
            <a:endParaRPr sz="1100">
              <a:latin typeface="SimSun"/>
              <a:cs typeface="SimSu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33850" y="4121658"/>
            <a:ext cx="363220" cy="363855"/>
          </a:xfrm>
          <a:custGeom>
            <a:avLst/>
            <a:gdLst/>
            <a:ahLst/>
            <a:cxnLst/>
            <a:rect l="l" t="t" r="r" b="b"/>
            <a:pathLst>
              <a:path w="363220" h="363854">
                <a:moveTo>
                  <a:pt x="181356" y="0"/>
                </a:moveTo>
                <a:lnTo>
                  <a:pt x="133142" y="6491"/>
                </a:lnTo>
                <a:lnTo>
                  <a:pt x="89820" y="24812"/>
                </a:lnTo>
                <a:lnTo>
                  <a:pt x="53116" y="53230"/>
                </a:lnTo>
                <a:lnTo>
                  <a:pt x="24759" y="90011"/>
                </a:lnTo>
                <a:lnTo>
                  <a:pt x="6477" y="133424"/>
                </a:lnTo>
                <a:lnTo>
                  <a:pt x="0" y="181737"/>
                </a:lnTo>
                <a:lnTo>
                  <a:pt x="6477" y="230049"/>
                </a:lnTo>
                <a:lnTo>
                  <a:pt x="24759" y="273462"/>
                </a:lnTo>
                <a:lnTo>
                  <a:pt x="53116" y="310243"/>
                </a:lnTo>
                <a:lnTo>
                  <a:pt x="89820" y="338661"/>
                </a:lnTo>
                <a:lnTo>
                  <a:pt x="133142" y="356982"/>
                </a:lnTo>
                <a:lnTo>
                  <a:pt x="181356" y="363474"/>
                </a:lnTo>
                <a:lnTo>
                  <a:pt x="229569" y="356982"/>
                </a:lnTo>
                <a:lnTo>
                  <a:pt x="272891" y="338661"/>
                </a:lnTo>
                <a:lnTo>
                  <a:pt x="309595" y="310243"/>
                </a:lnTo>
                <a:lnTo>
                  <a:pt x="337952" y="273462"/>
                </a:lnTo>
                <a:lnTo>
                  <a:pt x="356234" y="230049"/>
                </a:lnTo>
                <a:lnTo>
                  <a:pt x="362712" y="181737"/>
                </a:lnTo>
                <a:lnTo>
                  <a:pt x="356234" y="133424"/>
                </a:lnTo>
                <a:lnTo>
                  <a:pt x="337952" y="90011"/>
                </a:lnTo>
                <a:lnTo>
                  <a:pt x="309595" y="53230"/>
                </a:lnTo>
                <a:lnTo>
                  <a:pt x="272891" y="24812"/>
                </a:lnTo>
                <a:lnTo>
                  <a:pt x="229569" y="6491"/>
                </a:lnTo>
                <a:lnTo>
                  <a:pt x="181356" y="0"/>
                </a:lnTo>
                <a:close/>
              </a:path>
            </a:pathLst>
          </a:custGeom>
          <a:solidFill>
            <a:srgbClr val="3A5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270386" y="4219035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17697" y="4024596"/>
            <a:ext cx="2767965" cy="457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latin typeface="Microsoft YaHei"/>
                <a:cs typeface="Microsoft YaHei"/>
              </a:rPr>
              <a:t>Hive</a:t>
            </a:r>
            <a:r>
              <a:rPr dirty="0" sz="1000" b="1">
                <a:latin typeface="Microsoft YaHei"/>
                <a:cs typeface="Microsoft YaHei"/>
              </a:rPr>
              <a:t>兼容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>
                <a:latin typeface="SimSun"/>
                <a:cs typeface="SimSun"/>
              </a:rPr>
              <a:t>可以使用</a:t>
            </a:r>
            <a:r>
              <a:rPr dirty="0" sz="1100" spc="-10">
                <a:latin typeface="Calibri"/>
                <a:cs typeface="Calibri"/>
              </a:rPr>
              <a:t>Spa</a:t>
            </a:r>
            <a:r>
              <a:rPr dirty="0" sz="1100" spc="-5">
                <a:latin typeface="Calibri"/>
                <a:cs typeface="Calibri"/>
              </a:rPr>
              <a:t>r</a:t>
            </a:r>
            <a:r>
              <a:rPr dirty="0" sz="1100" spc="-10">
                <a:latin typeface="Calibri"/>
                <a:cs typeface="Calibri"/>
              </a:rPr>
              <a:t>kSQ</a:t>
            </a:r>
            <a:r>
              <a:rPr dirty="0" sz="1100" spc="-5">
                <a:latin typeface="Calibri"/>
                <a:cs typeface="Calibri"/>
              </a:rPr>
              <a:t>L</a:t>
            </a:r>
            <a:r>
              <a:rPr dirty="0" sz="1100">
                <a:latin typeface="SimSun"/>
                <a:cs typeface="SimSun"/>
              </a:rPr>
              <a:t>直</a:t>
            </a:r>
            <a:r>
              <a:rPr dirty="0" sz="1100" spc="-5">
                <a:latin typeface="SimSun"/>
                <a:cs typeface="SimSun"/>
              </a:rPr>
              <a:t>接计</a:t>
            </a:r>
            <a:r>
              <a:rPr dirty="0" sz="1100">
                <a:latin typeface="SimSun"/>
                <a:cs typeface="SimSun"/>
              </a:rPr>
              <a:t>算</a:t>
            </a:r>
            <a:r>
              <a:rPr dirty="0" sz="1100" spc="-5">
                <a:latin typeface="SimSun"/>
                <a:cs typeface="SimSun"/>
              </a:rPr>
              <a:t>并生</a:t>
            </a:r>
            <a:r>
              <a:rPr dirty="0" sz="1100">
                <a:latin typeface="SimSun"/>
                <a:cs typeface="SimSun"/>
              </a:rPr>
              <a:t>成</a:t>
            </a:r>
            <a:r>
              <a:rPr dirty="0" sz="1100" spc="-10">
                <a:latin typeface="Calibri"/>
                <a:cs typeface="Calibri"/>
              </a:rPr>
              <a:t>Hi</a:t>
            </a:r>
            <a:r>
              <a:rPr dirty="0" sz="1100" spc="-5">
                <a:latin typeface="Calibri"/>
                <a:cs typeface="Calibri"/>
              </a:rPr>
              <a:t>v</a:t>
            </a:r>
            <a:r>
              <a:rPr dirty="0" sz="1100" spc="-10">
                <a:latin typeface="Calibri"/>
                <a:cs typeface="Calibri"/>
              </a:rPr>
              <a:t>e</a:t>
            </a:r>
            <a:r>
              <a:rPr dirty="0" sz="1100">
                <a:latin typeface="SimSun"/>
                <a:cs typeface="SimSun"/>
              </a:rPr>
              <a:t>数据</a:t>
            </a:r>
            <a:r>
              <a:rPr dirty="0" sz="1100" spc="-5">
                <a:latin typeface="SimSun"/>
                <a:cs typeface="SimSun"/>
              </a:rPr>
              <a:t>表</a:t>
            </a:r>
            <a:endParaRPr sz="1100">
              <a:latin typeface="SimSun"/>
              <a:cs typeface="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34230" y="3028569"/>
            <a:ext cx="3462020" cy="1270"/>
          </a:xfrm>
          <a:custGeom>
            <a:avLst/>
            <a:gdLst/>
            <a:ahLst/>
            <a:cxnLst/>
            <a:rect l="l" t="t" r="r" b="b"/>
            <a:pathLst>
              <a:path w="3462020" h="1269">
                <a:moveTo>
                  <a:pt x="0" y="0"/>
                </a:moveTo>
                <a:lnTo>
                  <a:pt x="3461766" y="762"/>
                </a:lnTo>
              </a:path>
            </a:pathLst>
          </a:custGeom>
          <a:ln w="12700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34230" y="3900296"/>
            <a:ext cx="3462020" cy="0"/>
          </a:xfrm>
          <a:custGeom>
            <a:avLst/>
            <a:gdLst/>
            <a:ahLst/>
            <a:cxnLst/>
            <a:rect l="l" t="t" r="r" b="b"/>
            <a:pathLst>
              <a:path w="3462020" h="0">
                <a:moveTo>
                  <a:pt x="0" y="0"/>
                </a:moveTo>
                <a:lnTo>
                  <a:pt x="3461766" y="0"/>
                </a:lnTo>
              </a:path>
            </a:pathLst>
          </a:custGeom>
          <a:ln w="12700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4454" y="2849879"/>
            <a:ext cx="718185" cy="2163445"/>
          </a:xfrm>
          <a:custGeom>
            <a:avLst/>
            <a:gdLst/>
            <a:ahLst/>
            <a:cxnLst/>
            <a:rect l="l" t="t" r="r" b="b"/>
            <a:pathLst>
              <a:path w="718185" h="2163445">
                <a:moveTo>
                  <a:pt x="0" y="0"/>
                </a:moveTo>
                <a:lnTo>
                  <a:pt x="0" y="2163318"/>
                </a:lnTo>
                <a:lnTo>
                  <a:pt x="717804" y="1730654"/>
                </a:lnTo>
                <a:lnTo>
                  <a:pt x="717804" y="432663"/>
                </a:lnTo>
                <a:lnTo>
                  <a:pt x="0" y="0"/>
                </a:lnTo>
                <a:close/>
              </a:path>
            </a:pathLst>
          </a:custGeom>
          <a:solidFill>
            <a:srgbClr val="3A5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61499" y="3398539"/>
            <a:ext cx="330200" cy="103441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algn="just" marL="12700" marR="5080">
              <a:lnSpc>
                <a:spcPct val="87900"/>
              </a:lnSpc>
              <a:spcBef>
                <a:spcPts val="445"/>
              </a:spcBef>
            </a:pPr>
            <a:r>
              <a:rPr dirty="0" sz="2400">
                <a:solidFill>
                  <a:srgbClr val="FFFFFF"/>
                </a:solidFill>
                <a:latin typeface="SimSun"/>
                <a:cs typeface="SimSun"/>
              </a:rPr>
              <a:t>融 合 性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55597" y="2849879"/>
            <a:ext cx="719455" cy="2163445"/>
          </a:xfrm>
          <a:custGeom>
            <a:avLst/>
            <a:gdLst/>
            <a:ahLst/>
            <a:cxnLst/>
            <a:rect l="l" t="t" r="r" b="b"/>
            <a:pathLst>
              <a:path w="719455" h="2163445">
                <a:moveTo>
                  <a:pt x="0" y="0"/>
                </a:moveTo>
                <a:lnTo>
                  <a:pt x="0" y="2163318"/>
                </a:lnTo>
                <a:lnTo>
                  <a:pt x="719328" y="1730654"/>
                </a:lnTo>
                <a:lnTo>
                  <a:pt x="719328" y="432663"/>
                </a:lnTo>
                <a:lnTo>
                  <a:pt x="0" y="0"/>
                </a:lnTo>
                <a:close/>
              </a:path>
            </a:pathLst>
          </a:custGeom>
          <a:solidFill>
            <a:srgbClr val="F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433084" y="3506742"/>
            <a:ext cx="508634" cy="82423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just" marL="12700" marR="5080">
              <a:lnSpc>
                <a:spcPct val="87900"/>
              </a:lnSpc>
              <a:spcBef>
                <a:spcPts val="375"/>
              </a:spcBef>
            </a:pPr>
            <a:r>
              <a:rPr dirty="0" sz="1900">
                <a:solidFill>
                  <a:srgbClr val="FFFFFF"/>
                </a:solidFill>
                <a:latin typeface="SimSun"/>
                <a:cs typeface="SimSun"/>
              </a:rPr>
              <a:t>统一 数据 访问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28266" y="2849879"/>
            <a:ext cx="718820" cy="2163445"/>
          </a:xfrm>
          <a:custGeom>
            <a:avLst/>
            <a:gdLst/>
            <a:ahLst/>
            <a:cxnLst/>
            <a:rect l="l" t="t" r="r" b="b"/>
            <a:pathLst>
              <a:path w="718819" h="2163445">
                <a:moveTo>
                  <a:pt x="0" y="0"/>
                </a:moveTo>
                <a:lnTo>
                  <a:pt x="0" y="2163318"/>
                </a:lnTo>
                <a:lnTo>
                  <a:pt x="718566" y="1730654"/>
                </a:lnTo>
                <a:lnTo>
                  <a:pt x="718566" y="432663"/>
                </a:lnTo>
                <a:lnTo>
                  <a:pt x="0" y="0"/>
                </a:lnTo>
                <a:close/>
              </a:path>
            </a:pathLst>
          </a:custGeom>
          <a:solidFill>
            <a:srgbClr val="3A5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205713" y="3622567"/>
            <a:ext cx="509270" cy="578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75"/>
              </a:lnSpc>
              <a:spcBef>
                <a:spcPts val="100"/>
              </a:spcBef>
            </a:pP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ve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ts val="2175"/>
              </a:lnSpc>
            </a:pPr>
            <a:r>
              <a:rPr dirty="0" sz="1900">
                <a:solidFill>
                  <a:srgbClr val="FFFFFF"/>
                </a:solidFill>
                <a:latin typeface="SimSun"/>
                <a:cs typeface="SimSun"/>
              </a:rPr>
              <a:t>兼容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33850" y="4960620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20" h="364489">
                <a:moveTo>
                  <a:pt x="181356" y="0"/>
                </a:moveTo>
                <a:lnTo>
                  <a:pt x="133142" y="6505"/>
                </a:lnTo>
                <a:lnTo>
                  <a:pt x="89820" y="24863"/>
                </a:lnTo>
                <a:lnTo>
                  <a:pt x="53116" y="53339"/>
                </a:lnTo>
                <a:lnTo>
                  <a:pt x="24759" y="90198"/>
                </a:lnTo>
                <a:lnTo>
                  <a:pt x="6477" y="133702"/>
                </a:lnTo>
                <a:lnTo>
                  <a:pt x="0" y="182117"/>
                </a:lnTo>
                <a:lnTo>
                  <a:pt x="6477" y="230533"/>
                </a:lnTo>
                <a:lnTo>
                  <a:pt x="24759" y="274037"/>
                </a:lnTo>
                <a:lnTo>
                  <a:pt x="53116" y="310895"/>
                </a:lnTo>
                <a:lnTo>
                  <a:pt x="89820" y="339372"/>
                </a:lnTo>
                <a:lnTo>
                  <a:pt x="133142" y="357730"/>
                </a:lnTo>
                <a:lnTo>
                  <a:pt x="181356" y="364235"/>
                </a:lnTo>
                <a:lnTo>
                  <a:pt x="229569" y="357730"/>
                </a:lnTo>
                <a:lnTo>
                  <a:pt x="272891" y="339372"/>
                </a:lnTo>
                <a:lnTo>
                  <a:pt x="309595" y="310895"/>
                </a:lnTo>
                <a:lnTo>
                  <a:pt x="337952" y="274037"/>
                </a:lnTo>
                <a:lnTo>
                  <a:pt x="356234" y="230533"/>
                </a:lnTo>
                <a:lnTo>
                  <a:pt x="362712" y="182117"/>
                </a:lnTo>
                <a:lnTo>
                  <a:pt x="356234" y="133702"/>
                </a:lnTo>
                <a:lnTo>
                  <a:pt x="337952" y="90198"/>
                </a:lnTo>
                <a:lnTo>
                  <a:pt x="309595" y="53339"/>
                </a:lnTo>
                <a:lnTo>
                  <a:pt x="272891" y="24863"/>
                </a:lnTo>
                <a:lnTo>
                  <a:pt x="229569" y="6505"/>
                </a:lnTo>
                <a:lnTo>
                  <a:pt x="181356" y="0"/>
                </a:lnTo>
                <a:close/>
              </a:path>
            </a:pathLst>
          </a:custGeom>
          <a:solidFill>
            <a:srgbClr val="F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238890" y="4986948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17582" y="4883481"/>
            <a:ext cx="2907030" cy="563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Microsoft YaHei"/>
                <a:cs typeface="Microsoft YaHei"/>
              </a:rPr>
              <a:t>标准化连接</a:t>
            </a:r>
            <a:endParaRPr sz="10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880"/>
              </a:spcBef>
            </a:pPr>
            <a:r>
              <a:rPr dirty="0" sz="900">
                <a:latin typeface="SimSun"/>
                <a:cs typeface="SimSun"/>
              </a:rPr>
              <a:t>支持标准化</a:t>
            </a:r>
            <a:r>
              <a:rPr dirty="0" sz="900">
                <a:latin typeface="Calibri"/>
                <a:cs typeface="Calibri"/>
              </a:rPr>
              <a:t>J</a:t>
            </a:r>
            <a:r>
              <a:rPr dirty="0" sz="900" spc="-5">
                <a:latin typeface="Calibri"/>
                <a:cs typeface="Calibri"/>
              </a:rPr>
              <a:t>D</a:t>
            </a:r>
            <a:r>
              <a:rPr dirty="0" sz="900">
                <a:latin typeface="Calibri"/>
                <a:cs typeface="Calibri"/>
              </a:rPr>
              <a:t>BC\</a:t>
            </a:r>
            <a:r>
              <a:rPr dirty="0" sz="900" spc="-5">
                <a:latin typeface="Calibri"/>
                <a:cs typeface="Calibri"/>
              </a:rPr>
              <a:t>OD</a:t>
            </a:r>
            <a:r>
              <a:rPr dirty="0" sz="900">
                <a:latin typeface="Calibri"/>
                <a:cs typeface="Calibri"/>
              </a:rPr>
              <a:t>BC</a:t>
            </a:r>
            <a:r>
              <a:rPr dirty="0" sz="900">
                <a:latin typeface="SimSun"/>
                <a:cs typeface="SimSun"/>
              </a:rPr>
              <a:t>连接</a:t>
            </a:r>
            <a:r>
              <a:rPr dirty="0" sz="900">
                <a:latin typeface="Calibri"/>
                <a:cs typeface="Calibri"/>
              </a:rPr>
              <a:t>,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>
                <a:latin typeface="SimSun"/>
                <a:cs typeface="SimSun"/>
              </a:rPr>
              <a:t>方便和各种数据库进行数据交 </a:t>
            </a:r>
            <a:r>
              <a:rPr dirty="0" sz="900">
                <a:latin typeface="SimSun"/>
                <a:cs typeface="SimSun"/>
              </a:rPr>
              <a:t>互</a:t>
            </a:r>
            <a:r>
              <a:rPr dirty="0" sz="900"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00172" y="2827782"/>
            <a:ext cx="719455" cy="2163445"/>
          </a:xfrm>
          <a:custGeom>
            <a:avLst/>
            <a:gdLst/>
            <a:ahLst/>
            <a:cxnLst/>
            <a:rect l="l" t="t" r="r" b="b"/>
            <a:pathLst>
              <a:path w="719454" h="2163445">
                <a:moveTo>
                  <a:pt x="0" y="0"/>
                </a:moveTo>
                <a:lnTo>
                  <a:pt x="0" y="2163318"/>
                </a:lnTo>
                <a:lnTo>
                  <a:pt x="719328" y="1730654"/>
                </a:lnTo>
                <a:lnTo>
                  <a:pt x="719328" y="432663"/>
                </a:lnTo>
                <a:lnTo>
                  <a:pt x="0" y="0"/>
                </a:lnTo>
                <a:close/>
              </a:path>
            </a:pathLst>
          </a:custGeom>
          <a:solidFill>
            <a:srgbClr val="F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977296" y="3484787"/>
            <a:ext cx="508634" cy="82423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just" marL="12700" marR="5080">
              <a:lnSpc>
                <a:spcPct val="87900"/>
              </a:lnSpc>
              <a:spcBef>
                <a:spcPts val="375"/>
              </a:spcBef>
            </a:pPr>
            <a:r>
              <a:rPr dirty="0" sz="1900">
                <a:solidFill>
                  <a:srgbClr val="FFFFFF"/>
                </a:solidFill>
                <a:latin typeface="SimSun"/>
                <a:cs typeface="SimSun"/>
              </a:rPr>
              <a:t>标准 化连 </a:t>
            </a:r>
            <a:r>
              <a:rPr dirty="0" sz="1900">
                <a:solidFill>
                  <a:srgbClr val="FFFFFF"/>
                </a:solidFill>
                <a:latin typeface="SimSun"/>
                <a:cs typeface="SimSun"/>
              </a:rPr>
              <a:t>接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34230" y="4769739"/>
            <a:ext cx="3462020" cy="0"/>
          </a:xfrm>
          <a:custGeom>
            <a:avLst/>
            <a:gdLst/>
            <a:ahLst/>
            <a:cxnLst/>
            <a:rect l="l" t="t" r="r" b="b"/>
            <a:pathLst>
              <a:path w="3462020" h="0">
                <a:moveTo>
                  <a:pt x="0" y="0"/>
                </a:moveTo>
                <a:lnTo>
                  <a:pt x="3461766" y="0"/>
                </a:lnTo>
              </a:path>
            </a:pathLst>
          </a:custGeom>
          <a:ln w="12700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3773" y="2613906"/>
            <a:ext cx="2526419" cy="78466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8076" y="3920085"/>
            <a:ext cx="2867264" cy="1480957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789619" y="1040434"/>
            <a:ext cx="2228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1.3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的特点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7509" y="1804416"/>
            <a:ext cx="4600955" cy="316228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89127" y="1040434"/>
            <a:ext cx="5788025" cy="4187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1.4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发展历史</a:t>
            </a:r>
            <a:r>
              <a:rPr dirty="0" sz="1800" spc="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前身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Shark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框架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Microsoft YaHei"/>
              <a:cs typeface="Microsoft YaHei"/>
            </a:endParaRPr>
          </a:p>
          <a:p>
            <a:pPr marL="12700" marR="13335" indent="-635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在许多年前(2012\2013左右)Hive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步火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热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起来,</a:t>
            </a:r>
            <a:r>
              <a:rPr dirty="0" sz="1400" spc="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大片抢占分布式SQL计算 市场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作为通用计算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架,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也不可能放弃这一细分领域.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于是,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官方模仿Hive推出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Shark框架(Spark</a:t>
            </a:r>
            <a:r>
              <a:rPr dirty="0" sz="14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0.9版本)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Shark框架是几乎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100%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仿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Hive,</a:t>
            </a:r>
            <a:r>
              <a:rPr dirty="0" sz="14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内部的配置项\优化项等都是直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模仿而 来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.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不同的在于将执行引擎由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MapReduce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更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换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为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了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Spark.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因为Shark框架太模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仿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Hive,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Hive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是针对MR优化,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很多地方和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SparkCore(RDD)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水土不服,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最终被放弃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官方下决心开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发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己的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布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SQL引擎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也就是诞生了现在的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6060" y="1528272"/>
            <a:ext cx="6642237" cy="269036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603375" y="4700737"/>
            <a:ext cx="9100820" cy="130556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0975" indent="-168910">
              <a:lnSpc>
                <a:spcPct val="100000"/>
              </a:lnSpc>
              <a:spcBef>
                <a:spcPts val="434"/>
              </a:spcBef>
              <a:buChar char="●"/>
              <a:tabLst>
                <a:tab pos="18161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2014年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1.0正式发布</a:t>
            </a:r>
            <a:endParaRPr sz="1400">
              <a:latin typeface="Microsoft YaHei"/>
              <a:cs typeface="Microsoft YaHei"/>
            </a:endParaRPr>
          </a:p>
          <a:p>
            <a:pPr marL="180975" indent="-168910">
              <a:lnSpc>
                <a:spcPct val="100000"/>
              </a:lnSpc>
              <a:spcBef>
                <a:spcPts val="335"/>
              </a:spcBef>
              <a:buChar char="●"/>
              <a:tabLst>
                <a:tab pos="18161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2015年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1.3</a:t>
            </a:r>
            <a:r>
              <a:rPr dirty="0" sz="1400" spc="40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发布DataFrame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据结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沿用至今</a:t>
            </a:r>
            <a:endParaRPr sz="1400">
              <a:latin typeface="Microsoft YaHei"/>
              <a:cs typeface="Microsoft YaHei"/>
            </a:endParaRPr>
          </a:p>
          <a:p>
            <a:pPr marL="180975" indent="-168910">
              <a:lnSpc>
                <a:spcPct val="100000"/>
              </a:lnSpc>
              <a:spcBef>
                <a:spcPts val="335"/>
              </a:spcBef>
              <a:buChar char="●"/>
              <a:tabLst>
                <a:tab pos="18161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2016年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1.6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发布Dataset数据结构(带泛型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DataFrame),</a:t>
            </a:r>
            <a:r>
              <a:rPr dirty="0" sz="14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适用于支持泛型的语言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(Java\Scala)</a:t>
            </a:r>
            <a:endParaRPr sz="1400">
              <a:latin typeface="Microsoft YaHei"/>
              <a:cs typeface="Microsoft YaHei"/>
            </a:endParaRPr>
          </a:p>
          <a:p>
            <a:pPr marL="181610" indent="-168910">
              <a:lnSpc>
                <a:spcPct val="100000"/>
              </a:lnSpc>
              <a:spcBef>
                <a:spcPts val="340"/>
              </a:spcBef>
              <a:buChar char="●"/>
              <a:tabLst>
                <a:tab pos="182245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2016年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2.0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统一了Dataset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DataFrame,</a:t>
            </a:r>
            <a:r>
              <a:rPr dirty="0" sz="14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以后只有Dataset了,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Python用的DataFrame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就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没有泛型的Dataset</a:t>
            </a:r>
            <a:endParaRPr sz="1400">
              <a:latin typeface="Microsoft YaHei"/>
              <a:cs typeface="Microsoft YaHei"/>
            </a:endParaRPr>
          </a:p>
          <a:p>
            <a:pPr marL="181610" indent="-168910">
              <a:lnSpc>
                <a:spcPct val="100000"/>
              </a:lnSpc>
              <a:spcBef>
                <a:spcPts val="334"/>
              </a:spcBef>
              <a:buChar char="●"/>
              <a:tabLst>
                <a:tab pos="182245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2019年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3.0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发布，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性能大幅度提升，SparkSQL变化不大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89619" y="1040434"/>
            <a:ext cx="2457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1.4</a:t>
            </a:r>
            <a:r>
              <a:rPr dirty="0" sz="1800" spc="-5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发展历史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48223" y="5645043"/>
            <a:ext cx="789940" cy="32766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>
                <a:latin typeface="Microsoft YaHei"/>
                <a:cs typeface="Microsoft YaHei"/>
              </a:rPr>
              <a:t>201</a:t>
            </a:r>
            <a:r>
              <a:rPr dirty="0" sz="1800" spc="-10">
                <a:latin typeface="Microsoft YaHei"/>
                <a:cs typeface="Microsoft YaHei"/>
              </a:rPr>
              <a:t>9</a:t>
            </a:r>
            <a:r>
              <a:rPr dirty="0" sz="1800">
                <a:latin typeface="Microsoft YaHei"/>
                <a:cs typeface="Microsoft YaHei"/>
              </a:rPr>
              <a:t>年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1653254"/>
            <a:ext cx="5531485" cy="1452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10">
                <a:latin typeface="Microsoft YaHei"/>
                <a:cs typeface="Microsoft YaHei"/>
              </a:rPr>
              <a:t>SparkSQL</a:t>
            </a:r>
            <a:r>
              <a:rPr dirty="0" sz="1800">
                <a:latin typeface="Microsoft YaHei"/>
                <a:cs typeface="Microsoft YaHei"/>
              </a:rPr>
              <a:t>用于处理大规模结构化数据的计算引擎</a:t>
            </a:r>
            <a:endParaRPr sz="1800">
              <a:latin typeface="Microsoft YaHei"/>
              <a:cs typeface="Microsoft YaHei"/>
            </a:endParaRPr>
          </a:p>
          <a:p>
            <a:pPr marL="355600" marR="5080" indent="-342900">
              <a:lnSpc>
                <a:spcPct val="200000"/>
              </a:lnSpc>
              <a:spcBef>
                <a:spcPts val="43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5">
                <a:latin typeface="Microsoft YaHei"/>
                <a:cs typeface="Microsoft YaHei"/>
              </a:rPr>
              <a:t>S</a:t>
            </a:r>
            <a:r>
              <a:rPr dirty="0" sz="1800" spc="-25">
                <a:latin typeface="Microsoft YaHei"/>
                <a:cs typeface="Microsoft YaHei"/>
              </a:rPr>
              <a:t>p</a:t>
            </a:r>
            <a:r>
              <a:rPr dirty="0" sz="1800">
                <a:latin typeface="Microsoft YaHei"/>
                <a:cs typeface="Microsoft YaHei"/>
              </a:rPr>
              <a:t>ar</a:t>
            </a:r>
            <a:r>
              <a:rPr dirty="0" sz="1800" spc="-5">
                <a:latin typeface="Microsoft YaHei"/>
                <a:cs typeface="Microsoft YaHei"/>
              </a:rPr>
              <a:t>kSQL</a:t>
            </a:r>
            <a:r>
              <a:rPr dirty="0" sz="1800">
                <a:latin typeface="Microsoft YaHei"/>
                <a:cs typeface="Microsoft YaHei"/>
              </a:rPr>
              <a:t>在企业中广泛使用，并性能极好，学习它 </a:t>
            </a:r>
            <a:r>
              <a:rPr dirty="0" sz="1800">
                <a:latin typeface="Microsoft YaHei"/>
                <a:cs typeface="Microsoft YaHei"/>
              </a:rPr>
              <a:t>不管是工作还是就业都有很大帮助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408902"/>
            <a:ext cx="550862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800" spc="-5">
                <a:latin typeface="Microsoft YaHei"/>
                <a:cs typeface="Microsoft YaHei"/>
              </a:rPr>
              <a:t>3.	</a:t>
            </a:r>
            <a:r>
              <a:rPr dirty="0" sz="1800" spc="-10">
                <a:latin typeface="Microsoft YaHei"/>
                <a:cs typeface="Microsoft YaHei"/>
              </a:rPr>
              <a:t>SparkSQL：</a:t>
            </a:r>
            <a:r>
              <a:rPr dirty="0" sz="1800">
                <a:latin typeface="Microsoft YaHei"/>
                <a:cs typeface="Microsoft YaHei"/>
              </a:rPr>
              <a:t>使用简单、</a:t>
            </a:r>
            <a:r>
              <a:rPr dirty="0" sz="1800" spc="-5">
                <a:latin typeface="Microsoft YaHei"/>
                <a:cs typeface="Microsoft YaHei"/>
              </a:rPr>
              <a:t>API</a:t>
            </a:r>
            <a:r>
              <a:rPr dirty="0" sz="1800">
                <a:latin typeface="Microsoft YaHei"/>
                <a:cs typeface="Microsoft YaHei"/>
              </a:rPr>
              <a:t>统一、兼容</a:t>
            </a:r>
            <a:r>
              <a:rPr dirty="0" sz="1800" spc="-10">
                <a:latin typeface="Microsoft YaHei"/>
                <a:cs typeface="Microsoft YaHei"/>
              </a:rPr>
              <a:t>HIVE</a:t>
            </a:r>
            <a:r>
              <a:rPr dirty="0" sz="1800">
                <a:latin typeface="Microsoft YaHei"/>
                <a:cs typeface="Microsoft YaHei"/>
              </a:rPr>
              <a:t>、支持</a:t>
            </a:r>
            <a:endParaRPr sz="18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  <a:spcBef>
                <a:spcPts val="2160"/>
              </a:spcBef>
            </a:pPr>
            <a:r>
              <a:rPr dirty="0" sz="1800">
                <a:latin typeface="Microsoft YaHei"/>
                <a:cs typeface="Microsoft YaHei"/>
              </a:rPr>
              <a:t>标准化JD</a:t>
            </a:r>
            <a:r>
              <a:rPr dirty="0" sz="1800" spc="-5">
                <a:latin typeface="Microsoft YaHei"/>
                <a:cs typeface="Microsoft YaHei"/>
              </a:rPr>
              <a:t>B</a:t>
            </a:r>
            <a:r>
              <a:rPr dirty="0" sz="1800">
                <a:latin typeface="Microsoft YaHei"/>
                <a:cs typeface="Microsoft YaHei"/>
              </a:rPr>
              <a:t>C和</a:t>
            </a:r>
            <a:r>
              <a:rPr dirty="0" sz="1800" spc="-5">
                <a:latin typeface="Microsoft YaHei"/>
                <a:cs typeface="Microsoft YaHei"/>
              </a:rPr>
              <a:t>O</a:t>
            </a:r>
            <a:r>
              <a:rPr dirty="0" sz="1800">
                <a:latin typeface="Microsoft YaHei"/>
                <a:cs typeface="Microsoft YaHei"/>
              </a:rPr>
              <a:t>D</a:t>
            </a:r>
            <a:r>
              <a:rPr dirty="0" sz="1800" spc="-5">
                <a:latin typeface="Microsoft YaHei"/>
                <a:cs typeface="Microsoft YaHei"/>
              </a:rPr>
              <a:t>B</a:t>
            </a:r>
            <a:r>
              <a:rPr dirty="0" sz="1800">
                <a:latin typeface="Microsoft YaHei"/>
                <a:cs typeface="Microsoft YaHei"/>
              </a:rPr>
              <a:t>C连接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561046"/>
            <a:ext cx="554228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800" spc="-5">
                <a:latin typeface="Microsoft YaHei"/>
                <a:cs typeface="Microsoft YaHei"/>
              </a:rPr>
              <a:t>4.	</a:t>
            </a:r>
            <a:r>
              <a:rPr dirty="0" sz="1800" spc="-10">
                <a:latin typeface="Microsoft YaHei"/>
                <a:cs typeface="Microsoft YaHei"/>
              </a:rPr>
              <a:t>SparkSQL</a:t>
            </a:r>
            <a:r>
              <a:rPr dirty="0" sz="1800" spc="-40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2014</a:t>
            </a:r>
            <a:r>
              <a:rPr dirty="0" sz="1800">
                <a:latin typeface="Microsoft YaHei"/>
                <a:cs typeface="Microsoft YaHei"/>
              </a:rPr>
              <a:t>年正式发布，当下使用最多的</a:t>
            </a:r>
            <a:r>
              <a:rPr dirty="0" sz="1800" spc="-10">
                <a:latin typeface="Microsoft YaHei"/>
                <a:cs typeface="Microsoft YaHei"/>
              </a:rPr>
              <a:t>2.0</a:t>
            </a:r>
            <a:r>
              <a:rPr dirty="0" sz="1800">
                <a:latin typeface="Microsoft YaHei"/>
                <a:cs typeface="Microsoft YaHei"/>
              </a:rPr>
              <a:t>版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354965">
              <a:lnSpc>
                <a:spcPct val="100000"/>
              </a:lnSpc>
            </a:pP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发布于</a:t>
            </a:r>
            <a:r>
              <a:rPr dirty="0" sz="1800" spc="-5">
                <a:latin typeface="Microsoft YaHei"/>
                <a:cs typeface="Microsoft YaHei"/>
              </a:rPr>
              <a:t>2016</a:t>
            </a:r>
            <a:r>
              <a:rPr dirty="0" sz="1800">
                <a:latin typeface="Microsoft YaHei"/>
                <a:cs typeface="Microsoft YaHei"/>
              </a:rPr>
              <a:t>年，当下使用的最新</a:t>
            </a:r>
            <a:r>
              <a:rPr dirty="0" sz="1800" spc="-5">
                <a:latin typeface="Microsoft YaHei"/>
                <a:cs typeface="Microsoft YaHei"/>
              </a:rPr>
              <a:t>3.0</a:t>
            </a:r>
            <a:r>
              <a:rPr dirty="0" sz="1800">
                <a:latin typeface="Microsoft YaHei"/>
                <a:cs typeface="Microsoft YaHei"/>
              </a:rPr>
              <a:t>办发布于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6640" y="2338577"/>
            <a:ext cx="1410970" cy="1318260"/>
            <a:chOff x="3596640" y="2338577"/>
            <a:chExt cx="1410970" cy="1318260"/>
          </a:xfrm>
        </p:grpSpPr>
        <p:sp>
          <p:nvSpPr>
            <p:cNvPr id="3" name="object 3"/>
            <p:cNvSpPr/>
            <p:nvPr/>
          </p:nvSpPr>
          <p:spPr>
            <a:xfrm>
              <a:off x="3870956" y="2338577"/>
              <a:ext cx="1136650" cy="1318260"/>
            </a:xfrm>
            <a:custGeom>
              <a:avLst/>
              <a:gdLst/>
              <a:ahLst/>
              <a:cxnLst/>
              <a:rect l="l" t="t" r="r" b="b"/>
              <a:pathLst>
                <a:path w="1136650" h="1318260">
                  <a:moveTo>
                    <a:pt x="568071" y="0"/>
                  </a:moveTo>
                  <a:lnTo>
                    <a:pt x="0" y="284035"/>
                  </a:lnTo>
                  <a:lnTo>
                    <a:pt x="0" y="1034224"/>
                  </a:lnTo>
                  <a:lnTo>
                    <a:pt x="568071" y="1318260"/>
                  </a:lnTo>
                  <a:lnTo>
                    <a:pt x="1136142" y="1034224"/>
                  </a:lnTo>
                  <a:lnTo>
                    <a:pt x="1136142" y="284035"/>
                  </a:lnTo>
                  <a:lnTo>
                    <a:pt x="56807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96640" y="3227831"/>
              <a:ext cx="370840" cy="429259"/>
            </a:xfrm>
            <a:custGeom>
              <a:avLst/>
              <a:gdLst/>
              <a:ahLst/>
              <a:cxnLst/>
              <a:rect l="l" t="t" r="r" b="b"/>
              <a:pathLst>
                <a:path w="370839" h="429260">
                  <a:moveTo>
                    <a:pt x="185165" y="0"/>
                  </a:moveTo>
                  <a:lnTo>
                    <a:pt x="0" y="92583"/>
                  </a:lnTo>
                  <a:lnTo>
                    <a:pt x="0" y="336423"/>
                  </a:lnTo>
                  <a:lnTo>
                    <a:pt x="185165" y="429006"/>
                  </a:lnTo>
                  <a:lnTo>
                    <a:pt x="370331" y="336423"/>
                  </a:lnTo>
                  <a:lnTo>
                    <a:pt x="370331" y="92583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1779" y="2367090"/>
            <a:ext cx="282448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3200" spc="-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概述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1779" y="3173158"/>
            <a:ext cx="27813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2.1</a:t>
            </a:r>
            <a:r>
              <a:rPr dirty="0" sz="1600" spc="-4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和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Hive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的异同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1779" y="3666171"/>
            <a:ext cx="2959735" cy="224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2.2</a:t>
            </a:r>
            <a:r>
              <a:rPr dirty="0" sz="1600" spc="-4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的数据抽象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85858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2.3</a:t>
            </a:r>
            <a:r>
              <a:rPr dirty="0" sz="1600" spc="-5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数据抽象的发展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85858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2.4</a:t>
            </a:r>
            <a:r>
              <a:rPr dirty="0" sz="1600" spc="-3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DataFrame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数据抽象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85858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2.6</a:t>
            </a:r>
            <a:r>
              <a:rPr dirty="0" sz="1600" spc="-3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SparkSession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对象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85858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2.7</a:t>
            </a:r>
            <a:r>
              <a:rPr dirty="0" sz="1600" spc="-2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 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HelloWorld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9626" y="2675127"/>
            <a:ext cx="65214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FFFFFF"/>
                </a:solidFill>
                <a:latin typeface="Microsoft YaHei"/>
                <a:cs typeface="Microsoft YaHei"/>
              </a:rPr>
              <a:t>0</a:t>
            </a:r>
            <a:r>
              <a:rPr dirty="0" sz="4000" b="1">
                <a:solidFill>
                  <a:srgbClr val="FFFFFF"/>
                </a:solidFill>
                <a:latin typeface="Microsoft YaHei"/>
                <a:cs typeface="Microsoft YaHei"/>
              </a:rPr>
              <a:t>2</a:t>
            </a:r>
            <a:endParaRPr sz="4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2577845" y="1992629"/>
            <a:ext cx="2872105" cy="2872105"/>
          </a:xfrm>
          <a:custGeom>
            <a:avLst/>
            <a:gdLst/>
            <a:ahLst/>
            <a:cxnLst/>
            <a:rect l="l" t="t" r="r" b="b"/>
            <a:pathLst>
              <a:path w="2872104" h="2872104">
                <a:moveTo>
                  <a:pt x="1435989" y="0"/>
                </a:moveTo>
                <a:lnTo>
                  <a:pt x="1387625" y="799"/>
                </a:lnTo>
                <a:lnTo>
                  <a:pt x="1339661" y="3179"/>
                </a:lnTo>
                <a:lnTo>
                  <a:pt x="1292123" y="7116"/>
                </a:lnTo>
                <a:lnTo>
                  <a:pt x="1245036" y="12584"/>
                </a:lnTo>
                <a:lnTo>
                  <a:pt x="1198424" y="19559"/>
                </a:lnTo>
                <a:lnTo>
                  <a:pt x="1152313" y="28014"/>
                </a:lnTo>
                <a:lnTo>
                  <a:pt x="1106729" y="37925"/>
                </a:lnTo>
                <a:lnTo>
                  <a:pt x="1061695" y="49267"/>
                </a:lnTo>
                <a:lnTo>
                  <a:pt x="1017238" y="62014"/>
                </a:lnTo>
                <a:lnTo>
                  <a:pt x="973382" y="76142"/>
                </a:lnTo>
                <a:lnTo>
                  <a:pt x="930153" y="91625"/>
                </a:lnTo>
                <a:lnTo>
                  <a:pt x="887576" y="108438"/>
                </a:lnTo>
                <a:lnTo>
                  <a:pt x="845675" y="126556"/>
                </a:lnTo>
                <a:lnTo>
                  <a:pt x="804476" y="145955"/>
                </a:lnTo>
                <a:lnTo>
                  <a:pt x="764004" y="166608"/>
                </a:lnTo>
                <a:lnTo>
                  <a:pt x="724285" y="188490"/>
                </a:lnTo>
                <a:lnTo>
                  <a:pt x="685343" y="211578"/>
                </a:lnTo>
                <a:lnTo>
                  <a:pt x="647203" y="235844"/>
                </a:lnTo>
                <a:lnTo>
                  <a:pt x="609891" y="261265"/>
                </a:lnTo>
                <a:lnTo>
                  <a:pt x="573431" y="287815"/>
                </a:lnTo>
                <a:lnTo>
                  <a:pt x="537850" y="315469"/>
                </a:lnTo>
                <a:lnTo>
                  <a:pt x="503171" y="344202"/>
                </a:lnTo>
                <a:lnTo>
                  <a:pt x="469421" y="373989"/>
                </a:lnTo>
                <a:lnTo>
                  <a:pt x="436623" y="404805"/>
                </a:lnTo>
                <a:lnTo>
                  <a:pt x="404805" y="436623"/>
                </a:lnTo>
                <a:lnTo>
                  <a:pt x="373989" y="469421"/>
                </a:lnTo>
                <a:lnTo>
                  <a:pt x="344202" y="503171"/>
                </a:lnTo>
                <a:lnTo>
                  <a:pt x="315469" y="537850"/>
                </a:lnTo>
                <a:lnTo>
                  <a:pt x="287815" y="573431"/>
                </a:lnTo>
                <a:lnTo>
                  <a:pt x="261265" y="609891"/>
                </a:lnTo>
                <a:lnTo>
                  <a:pt x="235844" y="647203"/>
                </a:lnTo>
                <a:lnTo>
                  <a:pt x="211578" y="685343"/>
                </a:lnTo>
                <a:lnTo>
                  <a:pt x="188490" y="724285"/>
                </a:lnTo>
                <a:lnTo>
                  <a:pt x="166608" y="764004"/>
                </a:lnTo>
                <a:lnTo>
                  <a:pt x="145955" y="804476"/>
                </a:lnTo>
                <a:lnTo>
                  <a:pt x="126556" y="845675"/>
                </a:lnTo>
                <a:lnTo>
                  <a:pt x="108438" y="887576"/>
                </a:lnTo>
                <a:lnTo>
                  <a:pt x="91625" y="930153"/>
                </a:lnTo>
                <a:lnTo>
                  <a:pt x="76142" y="973382"/>
                </a:lnTo>
                <a:lnTo>
                  <a:pt x="62014" y="1017238"/>
                </a:lnTo>
                <a:lnTo>
                  <a:pt x="49267" y="1061695"/>
                </a:lnTo>
                <a:lnTo>
                  <a:pt x="37925" y="1106729"/>
                </a:lnTo>
                <a:lnTo>
                  <a:pt x="28014" y="1152313"/>
                </a:lnTo>
                <a:lnTo>
                  <a:pt x="19559" y="1198424"/>
                </a:lnTo>
                <a:lnTo>
                  <a:pt x="12584" y="1245036"/>
                </a:lnTo>
                <a:lnTo>
                  <a:pt x="7116" y="1292123"/>
                </a:lnTo>
                <a:lnTo>
                  <a:pt x="3179" y="1339661"/>
                </a:lnTo>
                <a:lnTo>
                  <a:pt x="799" y="1387625"/>
                </a:lnTo>
                <a:lnTo>
                  <a:pt x="0" y="1435989"/>
                </a:lnTo>
                <a:lnTo>
                  <a:pt x="799" y="1484352"/>
                </a:lnTo>
                <a:lnTo>
                  <a:pt x="3179" y="1532316"/>
                </a:lnTo>
                <a:lnTo>
                  <a:pt x="7116" y="1579854"/>
                </a:lnTo>
                <a:lnTo>
                  <a:pt x="12584" y="1626941"/>
                </a:lnTo>
                <a:lnTo>
                  <a:pt x="19559" y="1673553"/>
                </a:lnTo>
                <a:lnTo>
                  <a:pt x="28014" y="1719664"/>
                </a:lnTo>
                <a:lnTo>
                  <a:pt x="37925" y="1765248"/>
                </a:lnTo>
                <a:lnTo>
                  <a:pt x="49267" y="1810282"/>
                </a:lnTo>
                <a:lnTo>
                  <a:pt x="62014" y="1854739"/>
                </a:lnTo>
                <a:lnTo>
                  <a:pt x="76142" y="1898595"/>
                </a:lnTo>
                <a:lnTo>
                  <a:pt x="91625" y="1941824"/>
                </a:lnTo>
                <a:lnTo>
                  <a:pt x="108438" y="1984401"/>
                </a:lnTo>
                <a:lnTo>
                  <a:pt x="126556" y="2026302"/>
                </a:lnTo>
                <a:lnTo>
                  <a:pt x="145955" y="2067501"/>
                </a:lnTo>
                <a:lnTo>
                  <a:pt x="166608" y="2107973"/>
                </a:lnTo>
                <a:lnTo>
                  <a:pt x="188490" y="2147692"/>
                </a:lnTo>
                <a:lnTo>
                  <a:pt x="211578" y="2186634"/>
                </a:lnTo>
                <a:lnTo>
                  <a:pt x="235844" y="2224774"/>
                </a:lnTo>
                <a:lnTo>
                  <a:pt x="261265" y="2262086"/>
                </a:lnTo>
                <a:lnTo>
                  <a:pt x="287815" y="2298546"/>
                </a:lnTo>
                <a:lnTo>
                  <a:pt x="315469" y="2334127"/>
                </a:lnTo>
                <a:lnTo>
                  <a:pt x="344202" y="2368806"/>
                </a:lnTo>
                <a:lnTo>
                  <a:pt x="373989" y="2402556"/>
                </a:lnTo>
                <a:lnTo>
                  <a:pt x="404805" y="2435354"/>
                </a:lnTo>
                <a:lnTo>
                  <a:pt x="436623" y="2467172"/>
                </a:lnTo>
                <a:lnTo>
                  <a:pt x="469421" y="2497988"/>
                </a:lnTo>
                <a:lnTo>
                  <a:pt x="503171" y="2527775"/>
                </a:lnTo>
                <a:lnTo>
                  <a:pt x="537850" y="2556508"/>
                </a:lnTo>
                <a:lnTo>
                  <a:pt x="573431" y="2584162"/>
                </a:lnTo>
                <a:lnTo>
                  <a:pt x="609891" y="2610712"/>
                </a:lnTo>
                <a:lnTo>
                  <a:pt x="647203" y="2636133"/>
                </a:lnTo>
                <a:lnTo>
                  <a:pt x="685343" y="2660399"/>
                </a:lnTo>
                <a:lnTo>
                  <a:pt x="724285" y="2683487"/>
                </a:lnTo>
                <a:lnTo>
                  <a:pt x="764004" y="2705369"/>
                </a:lnTo>
                <a:lnTo>
                  <a:pt x="804476" y="2726022"/>
                </a:lnTo>
                <a:lnTo>
                  <a:pt x="845675" y="2745421"/>
                </a:lnTo>
                <a:lnTo>
                  <a:pt x="887576" y="2763539"/>
                </a:lnTo>
                <a:lnTo>
                  <a:pt x="930153" y="2780352"/>
                </a:lnTo>
                <a:lnTo>
                  <a:pt x="973382" y="2795835"/>
                </a:lnTo>
                <a:lnTo>
                  <a:pt x="1017238" y="2809963"/>
                </a:lnTo>
                <a:lnTo>
                  <a:pt x="1061695" y="2822710"/>
                </a:lnTo>
                <a:lnTo>
                  <a:pt x="1106729" y="2834052"/>
                </a:lnTo>
                <a:lnTo>
                  <a:pt x="1152313" y="2843963"/>
                </a:lnTo>
                <a:lnTo>
                  <a:pt x="1198424" y="2852418"/>
                </a:lnTo>
                <a:lnTo>
                  <a:pt x="1245036" y="2859393"/>
                </a:lnTo>
                <a:lnTo>
                  <a:pt x="1292123" y="2864861"/>
                </a:lnTo>
                <a:lnTo>
                  <a:pt x="1339661" y="2868798"/>
                </a:lnTo>
                <a:lnTo>
                  <a:pt x="1387625" y="2871178"/>
                </a:lnTo>
                <a:lnTo>
                  <a:pt x="1435989" y="2871978"/>
                </a:lnTo>
                <a:lnTo>
                  <a:pt x="1484352" y="2871178"/>
                </a:lnTo>
                <a:lnTo>
                  <a:pt x="1532316" y="2868798"/>
                </a:lnTo>
                <a:lnTo>
                  <a:pt x="1579854" y="2864861"/>
                </a:lnTo>
                <a:lnTo>
                  <a:pt x="1626941" y="2859393"/>
                </a:lnTo>
                <a:lnTo>
                  <a:pt x="1673553" y="2852418"/>
                </a:lnTo>
                <a:lnTo>
                  <a:pt x="1719664" y="2843963"/>
                </a:lnTo>
                <a:lnTo>
                  <a:pt x="1765248" y="2834052"/>
                </a:lnTo>
                <a:lnTo>
                  <a:pt x="1810282" y="2822710"/>
                </a:lnTo>
                <a:lnTo>
                  <a:pt x="1854739" y="2809963"/>
                </a:lnTo>
                <a:lnTo>
                  <a:pt x="1898595" y="2795835"/>
                </a:lnTo>
                <a:lnTo>
                  <a:pt x="1941824" y="2780352"/>
                </a:lnTo>
                <a:lnTo>
                  <a:pt x="1984401" y="2763539"/>
                </a:lnTo>
                <a:lnTo>
                  <a:pt x="2026302" y="2745421"/>
                </a:lnTo>
                <a:lnTo>
                  <a:pt x="2067501" y="2726022"/>
                </a:lnTo>
                <a:lnTo>
                  <a:pt x="2107973" y="2705369"/>
                </a:lnTo>
                <a:lnTo>
                  <a:pt x="2147692" y="2683487"/>
                </a:lnTo>
                <a:lnTo>
                  <a:pt x="2186634" y="2660399"/>
                </a:lnTo>
                <a:lnTo>
                  <a:pt x="2224774" y="2636133"/>
                </a:lnTo>
                <a:lnTo>
                  <a:pt x="2262086" y="2610712"/>
                </a:lnTo>
                <a:lnTo>
                  <a:pt x="2298546" y="2584162"/>
                </a:lnTo>
                <a:lnTo>
                  <a:pt x="2334127" y="2556508"/>
                </a:lnTo>
                <a:lnTo>
                  <a:pt x="2368806" y="2527775"/>
                </a:lnTo>
                <a:lnTo>
                  <a:pt x="2402556" y="2497988"/>
                </a:lnTo>
                <a:lnTo>
                  <a:pt x="2435354" y="2467172"/>
                </a:lnTo>
                <a:lnTo>
                  <a:pt x="2467172" y="2435354"/>
                </a:lnTo>
                <a:lnTo>
                  <a:pt x="2497988" y="2402556"/>
                </a:lnTo>
                <a:lnTo>
                  <a:pt x="2527775" y="2368806"/>
                </a:lnTo>
                <a:lnTo>
                  <a:pt x="2556508" y="2334127"/>
                </a:lnTo>
                <a:lnTo>
                  <a:pt x="2584162" y="2298546"/>
                </a:lnTo>
                <a:lnTo>
                  <a:pt x="2610712" y="2262086"/>
                </a:lnTo>
                <a:lnTo>
                  <a:pt x="2636133" y="2224774"/>
                </a:lnTo>
                <a:lnTo>
                  <a:pt x="2660399" y="2186634"/>
                </a:lnTo>
                <a:lnTo>
                  <a:pt x="2683487" y="2147692"/>
                </a:lnTo>
                <a:lnTo>
                  <a:pt x="2705369" y="2107973"/>
                </a:lnTo>
                <a:lnTo>
                  <a:pt x="2726022" y="2067501"/>
                </a:lnTo>
                <a:lnTo>
                  <a:pt x="2745421" y="2026302"/>
                </a:lnTo>
                <a:lnTo>
                  <a:pt x="2763539" y="1984401"/>
                </a:lnTo>
                <a:lnTo>
                  <a:pt x="2780352" y="1941824"/>
                </a:lnTo>
                <a:lnTo>
                  <a:pt x="2795835" y="1898595"/>
                </a:lnTo>
                <a:lnTo>
                  <a:pt x="2809963" y="1854739"/>
                </a:lnTo>
                <a:lnTo>
                  <a:pt x="2822710" y="1810282"/>
                </a:lnTo>
                <a:lnTo>
                  <a:pt x="2834052" y="1765248"/>
                </a:lnTo>
                <a:lnTo>
                  <a:pt x="2843963" y="1719664"/>
                </a:lnTo>
                <a:lnTo>
                  <a:pt x="2852418" y="1673553"/>
                </a:lnTo>
                <a:lnTo>
                  <a:pt x="2859393" y="1626941"/>
                </a:lnTo>
                <a:lnTo>
                  <a:pt x="2864861" y="1579854"/>
                </a:lnTo>
                <a:lnTo>
                  <a:pt x="2868798" y="1532316"/>
                </a:lnTo>
                <a:lnTo>
                  <a:pt x="2871178" y="1484352"/>
                </a:lnTo>
                <a:lnTo>
                  <a:pt x="2871978" y="1435989"/>
                </a:lnTo>
                <a:lnTo>
                  <a:pt x="2871178" y="1387625"/>
                </a:lnTo>
                <a:lnTo>
                  <a:pt x="2868798" y="1339661"/>
                </a:lnTo>
                <a:lnTo>
                  <a:pt x="2864861" y="1292123"/>
                </a:lnTo>
                <a:lnTo>
                  <a:pt x="2859393" y="1245036"/>
                </a:lnTo>
                <a:lnTo>
                  <a:pt x="2852418" y="1198424"/>
                </a:lnTo>
                <a:lnTo>
                  <a:pt x="2843963" y="1152313"/>
                </a:lnTo>
                <a:lnTo>
                  <a:pt x="2834052" y="1106729"/>
                </a:lnTo>
                <a:lnTo>
                  <a:pt x="2822710" y="1061695"/>
                </a:lnTo>
                <a:lnTo>
                  <a:pt x="2809963" y="1017238"/>
                </a:lnTo>
                <a:lnTo>
                  <a:pt x="2795835" y="973382"/>
                </a:lnTo>
                <a:lnTo>
                  <a:pt x="2780352" y="930153"/>
                </a:lnTo>
                <a:lnTo>
                  <a:pt x="2763539" y="887576"/>
                </a:lnTo>
                <a:lnTo>
                  <a:pt x="2745421" y="845675"/>
                </a:lnTo>
                <a:lnTo>
                  <a:pt x="2726022" y="804476"/>
                </a:lnTo>
                <a:lnTo>
                  <a:pt x="2705369" y="764004"/>
                </a:lnTo>
                <a:lnTo>
                  <a:pt x="2683487" y="724285"/>
                </a:lnTo>
                <a:lnTo>
                  <a:pt x="2660399" y="685343"/>
                </a:lnTo>
                <a:lnTo>
                  <a:pt x="2636133" y="647203"/>
                </a:lnTo>
                <a:lnTo>
                  <a:pt x="2610712" y="609891"/>
                </a:lnTo>
                <a:lnTo>
                  <a:pt x="2584162" y="573431"/>
                </a:lnTo>
                <a:lnTo>
                  <a:pt x="2556508" y="537850"/>
                </a:lnTo>
                <a:lnTo>
                  <a:pt x="2527775" y="503171"/>
                </a:lnTo>
                <a:lnTo>
                  <a:pt x="2497988" y="469421"/>
                </a:lnTo>
                <a:lnTo>
                  <a:pt x="2467172" y="436623"/>
                </a:lnTo>
                <a:lnTo>
                  <a:pt x="2435354" y="404805"/>
                </a:lnTo>
                <a:lnTo>
                  <a:pt x="2402556" y="373989"/>
                </a:lnTo>
                <a:lnTo>
                  <a:pt x="2368806" y="344202"/>
                </a:lnTo>
                <a:lnTo>
                  <a:pt x="2334127" y="315469"/>
                </a:lnTo>
                <a:lnTo>
                  <a:pt x="2298546" y="287815"/>
                </a:lnTo>
                <a:lnTo>
                  <a:pt x="2262086" y="261265"/>
                </a:lnTo>
                <a:lnTo>
                  <a:pt x="2224774" y="235844"/>
                </a:lnTo>
                <a:lnTo>
                  <a:pt x="2186634" y="211578"/>
                </a:lnTo>
                <a:lnTo>
                  <a:pt x="2147692" y="188490"/>
                </a:lnTo>
                <a:lnTo>
                  <a:pt x="2107973" y="166608"/>
                </a:lnTo>
                <a:lnTo>
                  <a:pt x="2067501" y="145955"/>
                </a:lnTo>
                <a:lnTo>
                  <a:pt x="2026302" y="126556"/>
                </a:lnTo>
                <a:lnTo>
                  <a:pt x="1984401" y="108438"/>
                </a:lnTo>
                <a:lnTo>
                  <a:pt x="1941824" y="91625"/>
                </a:lnTo>
                <a:lnTo>
                  <a:pt x="1898595" y="76142"/>
                </a:lnTo>
                <a:lnTo>
                  <a:pt x="1854739" y="62014"/>
                </a:lnTo>
                <a:lnTo>
                  <a:pt x="1810282" y="49267"/>
                </a:lnTo>
                <a:lnTo>
                  <a:pt x="1765248" y="37925"/>
                </a:lnTo>
                <a:lnTo>
                  <a:pt x="1719664" y="28014"/>
                </a:lnTo>
                <a:lnTo>
                  <a:pt x="1673553" y="19559"/>
                </a:lnTo>
                <a:lnTo>
                  <a:pt x="1626941" y="12584"/>
                </a:lnTo>
                <a:lnTo>
                  <a:pt x="1579854" y="7116"/>
                </a:lnTo>
                <a:lnTo>
                  <a:pt x="1532316" y="3179"/>
                </a:lnTo>
                <a:lnTo>
                  <a:pt x="1484352" y="799"/>
                </a:lnTo>
                <a:lnTo>
                  <a:pt x="1435989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137090" y="3131756"/>
            <a:ext cx="1752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1365" marR="5080" indent="-7493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分布式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QL</a:t>
            </a: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计算引 </a:t>
            </a: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擎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97735" y="1742694"/>
            <a:ext cx="1123950" cy="1125220"/>
          </a:xfrm>
          <a:custGeom>
            <a:avLst/>
            <a:gdLst/>
            <a:ahLst/>
            <a:cxnLst/>
            <a:rect l="l" t="t" r="r" b="b"/>
            <a:pathLst>
              <a:path w="1123950" h="1125220">
                <a:moveTo>
                  <a:pt x="561975" y="0"/>
                </a:moveTo>
                <a:lnTo>
                  <a:pt x="513484" y="2064"/>
                </a:lnTo>
                <a:lnTo>
                  <a:pt x="466140" y="8144"/>
                </a:lnTo>
                <a:lnTo>
                  <a:pt x="420110" y="18071"/>
                </a:lnTo>
                <a:lnTo>
                  <a:pt x="375562" y="31676"/>
                </a:lnTo>
                <a:lnTo>
                  <a:pt x="332666" y="48791"/>
                </a:lnTo>
                <a:lnTo>
                  <a:pt x="291591" y="69246"/>
                </a:lnTo>
                <a:lnTo>
                  <a:pt x="252504" y="92874"/>
                </a:lnTo>
                <a:lnTo>
                  <a:pt x="215575" y="119504"/>
                </a:lnTo>
                <a:lnTo>
                  <a:pt x="180973" y="148968"/>
                </a:lnTo>
                <a:lnTo>
                  <a:pt x="148865" y="181098"/>
                </a:lnTo>
                <a:lnTo>
                  <a:pt x="119421" y="215724"/>
                </a:lnTo>
                <a:lnTo>
                  <a:pt x="92809" y="252679"/>
                </a:lnTo>
                <a:lnTo>
                  <a:pt x="69198" y="291792"/>
                </a:lnTo>
                <a:lnTo>
                  <a:pt x="48757" y="332895"/>
                </a:lnTo>
                <a:lnTo>
                  <a:pt x="31654" y="375820"/>
                </a:lnTo>
                <a:lnTo>
                  <a:pt x="18058" y="420397"/>
                </a:lnTo>
                <a:lnTo>
                  <a:pt x="8138" y="466458"/>
                </a:lnTo>
                <a:lnTo>
                  <a:pt x="2062" y="513834"/>
                </a:lnTo>
                <a:lnTo>
                  <a:pt x="0" y="562355"/>
                </a:lnTo>
                <a:lnTo>
                  <a:pt x="2062" y="610877"/>
                </a:lnTo>
                <a:lnTo>
                  <a:pt x="8138" y="658253"/>
                </a:lnTo>
                <a:lnTo>
                  <a:pt x="18058" y="704314"/>
                </a:lnTo>
                <a:lnTo>
                  <a:pt x="31654" y="748891"/>
                </a:lnTo>
                <a:lnTo>
                  <a:pt x="48757" y="791816"/>
                </a:lnTo>
                <a:lnTo>
                  <a:pt x="69198" y="832919"/>
                </a:lnTo>
                <a:lnTo>
                  <a:pt x="92809" y="872032"/>
                </a:lnTo>
                <a:lnTo>
                  <a:pt x="119421" y="908987"/>
                </a:lnTo>
                <a:lnTo>
                  <a:pt x="148865" y="943613"/>
                </a:lnTo>
                <a:lnTo>
                  <a:pt x="180973" y="975743"/>
                </a:lnTo>
                <a:lnTo>
                  <a:pt x="215575" y="1005207"/>
                </a:lnTo>
                <a:lnTo>
                  <a:pt x="252504" y="1031837"/>
                </a:lnTo>
                <a:lnTo>
                  <a:pt x="291591" y="1055465"/>
                </a:lnTo>
                <a:lnTo>
                  <a:pt x="332666" y="1075920"/>
                </a:lnTo>
                <a:lnTo>
                  <a:pt x="375562" y="1093035"/>
                </a:lnTo>
                <a:lnTo>
                  <a:pt x="420110" y="1106640"/>
                </a:lnTo>
                <a:lnTo>
                  <a:pt x="466140" y="1116567"/>
                </a:lnTo>
                <a:lnTo>
                  <a:pt x="513484" y="1122647"/>
                </a:lnTo>
                <a:lnTo>
                  <a:pt x="561975" y="1124711"/>
                </a:lnTo>
                <a:lnTo>
                  <a:pt x="610465" y="1122647"/>
                </a:lnTo>
                <a:lnTo>
                  <a:pt x="657809" y="1116567"/>
                </a:lnTo>
                <a:lnTo>
                  <a:pt x="703839" y="1106640"/>
                </a:lnTo>
                <a:lnTo>
                  <a:pt x="748387" y="1093035"/>
                </a:lnTo>
                <a:lnTo>
                  <a:pt x="791283" y="1075920"/>
                </a:lnTo>
                <a:lnTo>
                  <a:pt x="832358" y="1055465"/>
                </a:lnTo>
                <a:lnTo>
                  <a:pt x="871445" y="1031837"/>
                </a:lnTo>
                <a:lnTo>
                  <a:pt x="908374" y="1005207"/>
                </a:lnTo>
                <a:lnTo>
                  <a:pt x="942976" y="975743"/>
                </a:lnTo>
                <a:lnTo>
                  <a:pt x="975084" y="943613"/>
                </a:lnTo>
                <a:lnTo>
                  <a:pt x="1004528" y="908987"/>
                </a:lnTo>
                <a:lnTo>
                  <a:pt x="1031140" y="872032"/>
                </a:lnTo>
                <a:lnTo>
                  <a:pt x="1054751" y="832919"/>
                </a:lnTo>
                <a:lnTo>
                  <a:pt x="1075192" y="791816"/>
                </a:lnTo>
                <a:lnTo>
                  <a:pt x="1092295" y="748891"/>
                </a:lnTo>
                <a:lnTo>
                  <a:pt x="1105891" y="704314"/>
                </a:lnTo>
                <a:lnTo>
                  <a:pt x="1115811" y="658253"/>
                </a:lnTo>
                <a:lnTo>
                  <a:pt x="1121887" y="610877"/>
                </a:lnTo>
                <a:lnTo>
                  <a:pt x="1123950" y="562355"/>
                </a:lnTo>
                <a:lnTo>
                  <a:pt x="1121887" y="513834"/>
                </a:lnTo>
                <a:lnTo>
                  <a:pt x="1115811" y="466458"/>
                </a:lnTo>
                <a:lnTo>
                  <a:pt x="1105891" y="420397"/>
                </a:lnTo>
                <a:lnTo>
                  <a:pt x="1092295" y="375820"/>
                </a:lnTo>
                <a:lnTo>
                  <a:pt x="1075192" y="332895"/>
                </a:lnTo>
                <a:lnTo>
                  <a:pt x="1054751" y="291792"/>
                </a:lnTo>
                <a:lnTo>
                  <a:pt x="1031140" y="252679"/>
                </a:lnTo>
                <a:lnTo>
                  <a:pt x="1004528" y="215724"/>
                </a:lnTo>
                <a:lnTo>
                  <a:pt x="975084" y="181098"/>
                </a:lnTo>
                <a:lnTo>
                  <a:pt x="942976" y="148968"/>
                </a:lnTo>
                <a:lnTo>
                  <a:pt x="908374" y="119504"/>
                </a:lnTo>
                <a:lnTo>
                  <a:pt x="871445" y="92874"/>
                </a:lnTo>
                <a:lnTo>
                  <a:pt x="832358" y="69246"/>
                </a:lnTo>
                <a:lnTo>
                  <a:pt x="791283" y="48791"/>
                </a:lnTo>
                <a:lnTo>
                  <a:pt x="748387" y="31676"/>
                </a:lnTo>
                <a:lnTo>
                  <a:pt x="703839" y="18071"/>
                </a:lnTo>
                <a:lnTo>
                  <a:pt x="657809" y="8144"/>
                </a:lnTo>
                <a:lnTo>
                  <a:pt x="610465" y="2064"/>
                </a:lnTo>
                <a:lnTo>
                  <a:pt x="561975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018347" y="2024570"/>
            <a:ext cx="482600" cy="55753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275"/>
              </a:spcBef>
            </a:pP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内存 计算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3133" y="2866644"/>
            <a:ext cx="1125220" cy="1125220"/>
          </a:xfrm>
          <a:custGeom>
            <a:avLst/>
            <a:gdLst/>
            <a:ahLst/>
            <a:cxnLst/>
            <a:rect l="l" t="t" r="r" b="b"/>
            <a:pathLst>
              <a:path w="1125220" h="1125220">
                <a:moveTo>
                  <a:pt x="562356" y="0"/>
                </a:moveTo>
                <a:lnTo>
                  <a:pt x="513834" y="2064"/>
                </a:lnTo>
                <a:lnTo>
                  <a:pt x="466458" y="8144"/>
                </a:lnTo>
                <a:lnTo>
                  <a:pt x="420397" y="18071"/>
                </a:lnTo>
                <a:lnTo>
                  <a:pt x="375820" y="31676"/>
                </a:lnTo>
                <a:lnTo>
                  <a:pt x="332895" y="48791"/>
                </a:lnTo>
                <a:lnTo>
                  <a:pt x="291792" y="69246"/>
                </a:lnTo>
                <a:lnTo>
                  <a:pt x="252679" y="92874"/>
                </a:lnTo>
                <a:lnTo>
                  <a:pt x="215724" y="119504"/>
                </a:lnTo>
                <a:lnTo>
                  <a:pt x="181098" y="148968"/>
                </a:lnTo>
                <a:lnTo>
                  <a:pt x="148968" y="181098"/>
                </a:lnTo>
                <a:lnTo>
                  <a:pt x="119504" y="215724"/>
                </a:lnTo>
                <a:lnTo>
                  <a:pt x="92874" y="252679"/>
                </a:lnTo>
                <a:lnTo>
                  <a:pt x="69246" y="291792"/>
                </a:lnTo>
                <a:lnTo>
                  <a:pt x="48791" y="332895"/>
                </a:lnTo>
                <a:lnTo>
                  <a:pt x="31676" y="375820"/>
                </a:lnTo>
                <a:lnTo>
                  <a:pt x="18071" y="420397"/>
                </a:lnTo>
                <a:lnTo>
                  <a:pt x="8144" y="466458"/>
                </a:lnTo>
                <a:lnTo>
                  <a:pt x="2064" y="513834"/>
                </a:lnTo>
                <a:lnTo>
                  <a:pt x="0" y="562355"/>
                </a:lnTo>
                <a:lnTo>
                  <a:pt x="2064" y="610877"/>
                </a:lnTo>
                <a:lnTo>
                  <a:pt x="8144" y="658253"/>
                </a:lnTo>
                <a:lnTo>
                  <a:pt x="18071" y="704314"/>
                </a:lnTo>
                <a:lnTo>
                  <a:pt x="31676" y="748891"/>
                </a:lnTo>
                <a:lnTo>
                  <a:pt x="48791" y="791816"/>
                </a:lnTo>
                <a:lnTo>
                  <a:pt x="69246" y="832919"/>
                </a:lnTo>
                <a:lnTo>
                  <a:pt x="92874" y="872032"/>
                </a:lnTo>
                <a:lnTo>
                  <a:pt x="119504" y="908987"/>
                </a:lnTo>
                <a:lnTo>
                  <a:pt x="148968" y="943613"/>
                </a:lnTo>
                <a:lnTo>
                  <a:pt x="181098" y="975743"/>
                </a:lnTo>
                <a:lnTo>
                  <a:pt x="215724" y="1005207"/>
                </a:lnTo>
                <a:lnTo>
                  <a:pt x="252679" y="1031837"/>
                </a:lnTo>
                <a:lnTo>
                  <a:pt x="291792" y="1055465"/>
                </a:lnTo>
                <a:lnTo>
                  <a:pt x="332895" y="1075920"/>
                </a:lnTo>
                <a:lnTo>
                  <a:pt x="375820" y="1093035"/>
                </a:lnTo>
                <a:lnTo>
                  <a:pt x="420397" y="1106640"/>
                </a:lnTo>
                <a:lnTo>
                  <a:pt x="466458" y="1116567"/>
                </a:lnTo>
                <a:lnTo>
                  <a:pt x="513834" y="1122647"/>
                </a:lnTo>
                <a:lnTo>
                  <a:pt x="562356" y="1124711"/>
                </a:lnTo>
                <a:lnTo>
                  <a:pt x="610877" y="1122647"/>
                </a:lnTo>
                <a:lnTo>
                  <a:pt x="658253" y="1116567"/>
                </a:lnTo>
                <a:lnTo>
                  <a:pt x="704314" y="1106640"/>
                </a:lnTo>
                <a:lnTo>
                  <a:pt x="748891" y="1093035"/>
                </a:lnTo>
                <a:lnTo>
                  <a:pt x="791816" y="1075920"/>
                </a:lnTo>
                <a:lnTo>
                  <a:pt x="832919" y="1055465"/>
                </a:lnTo>
                <a:lnTo>
                  <a:pt x="872032" y="1031837"/>
                </a:lnTo>
                <a:lnTo>
                  <a:pt x="908987" y="1005207"/>
                </a:lnTo>
                <a:lnTo>
                  <a:pt x="943613" y="975743"/>
                </a:lnTo>
                <a:lnTo>
                  <a:pt x="975743" y="943613"/>
                </a:lnTo>
                <a:lnTo>
                  <a:pt x="1005207" y="908987"/>
                </a:lnTo>
                <a:lnTo>
                  <a:pt x="1031837" y="872032"/>
                </a:lnTo>
                <a:lnTo>
                  <a:pt x="1055465" y="832919"/>
                </a:lnTo>
                <a:lnTo>
                  <a:pt x="1075920" y="791816"/>
                </a:lnTo>
                <a:lnTo>
                  <a:pt x="1093035" y="748891"/>
                </a:lnTo>
                <a:lnTo>
                  <a:pt x="1106640" y="704314"/>
                </a:lnTo>
                <a:lnTo>
                  <a:pt x="1116567" y="658253"/>
                </a:lnTo>
                <a:lnTo>
                  <a:pt x="1122647" y="610877"/>
                </a:lnTo>
                <a:lnTo>
                  <a:pt x="1124712" y="562355"/>
                </a:lnTo>
                <a:lnTo>
                  <a:pt x="1122647" y="513834"/>
                </a:lnTo>
                <a:lnTo>
                  <a:pt x="1116567" y="466458"/>
                </a:lnTo>
                <a:lnTo>
                  <a:pt x="1106640" y="420397"/>
                </a:lnTo>
                <a:lnTo>
                  <a:pt x="1093035" y="375820"/>
                </a:lnTo>
                <a:lnTo>
                  <a:pt x="1075920" y="332895"/>
                </a:lnTo>
                <a:lnTo>
                  <a:pt x="1055465" y="291792"/>
                </a:lnTo>
                <a:lnTo>
                  <a:pt x="1031837" y="252679"/>
                </a:lnTo>
                <a:lnTo>
                  <a:pt x="1005207" y="215724"/>
                </a:lnTo>
                <a:lnTo>
                  <a:pt x="975743" y="181098"/>
                </a:lnTo>
                <a:lnTo>
                  <a:pt x="943613" y="148968"/>
                </a:lnTo>
                <a:lnTo>
                  <a:pt x="908987" y="119504"/>
                </a:lnTo>
                <a:lnTo>
                  <a:pt x="872032" y="92874"/>
                </a:lnTo>
                <a:lnTo>
                  <a:pt x="832919" y="69246"/>
                </a:lnTo>
                <a:lnTo>
                  <a:pt x="791816" y="48791"/>
                </a:lnTo>
                <a:lnTo>
                  <a:pt x="748891" y="31676"/>
                </a:lnTo>
                <a:lnTo>
                  <a:pt x="704314" y="18071"/>
                </a:lnTo>
                <a:lnTo>
                  <a:pt x="658253" y="8144"/>
                </a:lnTo>
                <a:lnTo>
                  <a:pt x="610877" y="2064"/>
                </a:lnTo>
                <a:lnTo>
                  <a:pt x="562356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773872" y="3011360"/>
            <a:ext cx="482600" cy="83185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>
              <a:lnSpc>
                <a:spcPct val="97000"/>
              </a:lnSpc>
              <a:spcBef>
                <a:spcPts val="165"/>
              </a:spcBef>
            </a:pP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无元 数据 管理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97735" y="3995165"/>
            <a:ext cx="1123950" cy="1125220"/>
          </a:xfrm>
          <a:custGeom>
            <a:avLst/>
            <a:gdLst/>
            <a:ahLst/>
            <a:cxnLst/>
            <a:rect l="l" t="t" r="r" b="b"/>
            <a:pathLst>
              <a:path w="1123950" h="1125220">
                <a:moveTo>
                  <a:pt x="561975" y="0"/>
                </a:moveTo>
                <a:lnTo>
                  <a:pt x="513484" y="2064"/>
                </a:lnTo>
                <a:lnTo>
                  <a:pt x="466140" y="8144"/>
                </a:lnTo>
                <a:lnTo>
                  <a:pt x="420110" y="18071"/>
                </a:lnTo>
                <a:lnTo>
                  <a:pt x="375562" y="31676"/>
                </a:lnTo>
                <a:lnTo>
                  <a:pt x="332666" y="48791"/>
                </a:lnTo>
                <a:lnTo>
                  <a:pt x="291591" y="69246"/>
                </a:lnTo>
                <a:lnTo>
                  <a:pt x="252504" y="92874"/>
                </a:lnTo>
                <a:lnTo>
                  <a:pt x="215575" y="119504"/>
                </a:lnTo>
                <a:lnTo>
                  <a:pt x="180973" y="148968"/>
                </a:lnTo>
                <a:lnTo>
                  <a:pt x="148865" y="181098"/>
                </a:lnTo>
                <a:lnTo>
                  <a:pt x="119421" y="215724"/>
                </a:lnTo>
                <a:lnTo>
                  <a:pt x="92809" y="252679"/>
                </a:lnTo>
                <a:lnTo>
                  <a:pt x="69198" y="291792"/>
                </a:lnTo>
                <a:lnTo>
                  <a:pt x="48757" y="332895"/>
                </a:lnTo>
                <a:lnTo>
                  <a:pt x="31654" y="375820"/>
                </a:lnTo>
                <a:lnTo>
                  <a:pt x="18058" y="420397"/>
                </a:lnTo>
                <a:lnTo>
                  <a:pt x="8138" y="466458"/>
                </a:lnTo>
                <a:lnTo>
                  <a:pt x="2062" y="513834"/>
                </a:lnTo>
                <a:lnTo>
                  <a:pt x="0" y="562355"/>
                </a:lnTo>
                <a:lnTo>
                  <a:pt x="2062" y="610877"/>
                </a:lnTo>
                <a:lnTo>
                  <a:pt x="8138" y="658253"/>
                </a:lnTo>
                <a:lnTo>
                  <a:pt x="18058" y="704314"/>
                </a:lnTo>
                <a:lnTo>
                  <a:pt x="31654" y="748891"/>
                </a:lnTo>
                <a:lnTo>
                  <a:pt x="48757" y="791816"/>
                </a:lnTo>
                <a:lnTo>
                  <a:pt x="69198" y="832919"/>
                </a:lnTo>
                <a:lnTo>
                  <a:pt x="92809" y="872032"/>
                </a:lnTo>
                <a:lnTo>
                  <a:pt x="119421" y="908987"/>
                </a:lnTo>
                <a:lnTo>
                  <a:pt x="148865" y="943613"/>
                </a:lnTo>
                <a:lnTo>
                  <a:pt x="180973" y="975743"/>
                </a:lnTo>
                <a:lnTo>
                  <a:pt x="215575" y="1005207"/>
                </a:lnTo>
                <a:lnTo>
                  <a:pt x="252504" y="1031837"/>
                </a:lnTo>
                <a:lnTo>
                  <a:pt x="291591" y="1055465"/>
                </a:lnTo>
                <a:lnTo>
                  <a:pt x="332666" y="1075920"/>
                </a:lnTo>
                <a:lnTo>
                  <a:pt x="375562" y="1093035"/>
                </a:lnTo>
                <a:lnTo>
                  <a:pt x="420110" y="1106640"/>
                </a:lnTo>
                <a:lnTo>
                  <a:pt x="466140" y="1116567"/>
                </a:lnTo>
                <a:lnTo>
                  <a:pt x="513484" y="1122647"/>
                </a:lnTo>
                <a:lnTo>
                  <a:pt x="561975" y="1124711"/>
                </a:lnTo>
                <a:lnTo>
                  <a:pt x="610465" y="1122647"/>
                </a:lnTo>
                <a:lnTo>
                  <a:pt x="657809" y="1116567"/>
                </a:lnTo>
                <a:lnTo>
                  <a:pt x="703839" y="1106640"/>
                </a:lnTo>
                <a:lnTo>
                  <a:pt x="748387" y="1093035"/>
                </a:lnTo>
                <a:lnTo>
                  <a:pt x="791283" y="1075920"/>
                </a:lnTo>
                <a:lnTo>
                  <a:pt x="832358" y="1055465"/>
                </a:lnTo>
                <a:lnTo>
                  <a:pt x="871445" y="1031837"/>
                </a:lnTo>
                <a:lnTo>
                  <a:pt x="908374" y="1005207"/>
                </a:lnTo>
                <a:lnTo>
                  <a:pt x="942976" y="975743"/>
                </a:lnTo>
                <a:lnTo>
                  <a:pt x="975084" y="943613"/>
                </a:lnTo>
                <a:lnTo>
                  <a:pt x="1004528" y="908987"/>
                </a:lnTo>
                <a:lnTo>
                  <a:pt x="1031140" y="872032"/>
                </a:lnTo>
                <a:lnTo>
                  <a:pt x="1054751" y="832919"/>
                </a:lnTo>
                <a:lnTo>
                  <a:pt x="1075192" y="791816"/>
                </a:lnTo>
                <a:lnTo>
                  <a:pt x="1092295" y="748891"/>
                </a:lnTo>
                <a:lnTo>
                  <a:pt x="1105891" y="704314"/>
                </a:lnTo>
                <a:lnTo>
                  <a:pt x="1115811" y="658253"/>
                </a:lnTo>
                <a:lnTo>
                  <a:pt x="1121887" y="610877"/>
                </a:lnTo>
                <a:lnTo>
                  <a:pt x="1123950" y="562355"/>
                </a:lnTo>
                <a:lnTo>
                  <a:pt x="1121887" y="513834"/>
                </a:lnTo>
                <a:lnTo>
                  <a:pt x="1115811" y="466458"/>
                </a:lnTo>
                <a:lnTo>
                  <a:pt x="1105891" y="420397"/>
                </a:lnTo>
                <a:lnTo>
                  <a:pt x="1092295" y="375820"/>
                </a:lnTo>
                <a:lnTo>
                  <a:pt x="1075192" y="332895"/>
                </a:lnTo>
                <a:lnTo>
                  <a:pt x="1054751" y="291792"/>
                </a:lnTo>
                <a:lnTo>
                  <a:pt x="1031140" y="252679"/>
                </a:lnTo>
                <a:lnTo>
                  <a:pt x="1004528" y="215724"/>
                </a:lnTo>
                <a:lnTo>
                  <a:pt x="975084" y="181098"/>
                </a:lnTo>
                <a:lnTo>
                  <a:pt x="942976" y="148968"/>
                </a:lnTo>
                <a:lnTo>
                  <a:pt x="908374" y="119504"/>
                </a:lnTo>
                <a:lnTo>
                  <a:pt x="871445" y="92874"/>
                </a:lnTo>
                <a:lnTo>
                  <a:pt x="832358" y="69246"/>
                </a:lnTo>
                <a:lnTo>
                  <a:pt x="791283" y="48791"/>
                </a:lnTo>
                <a:lnTo>
                  <a:pt x="748387" y="31676"/>
                </a:lnTo>
                <a:lnTo>
                  <a:pt x="703839" y="18071"/>
                </a:lnTo>
                <a:lnTo>
                  <a:pt x="657809" y="8144"/>
                </a:lnTo>
                <a:lnTo>
                  <a:pt x="610465" y="2064"/>
                </a:lnTo>
                <a:lnTo>
                  <a:pt x="561975" y="0"/>
                </a:lnTo>
                <a:close/>
              </a:path>
            </a:pathLst>
          </a:custGeom>
          <a:solidFill>
            <a:srgbClr val="779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798320" y="4003230"/>
            <a:ext cx="734060" cy="159448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201295" marR="5080" indent="31115">
              <a:lnSpc>
                <a:spcPct val="97400"/>
              </a:lnSpc>
              <a:spcBef>
                <a:spcPts val="155"/>
              </a:spcBef>
            </a:pP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底层 运行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Spark  RDD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Microsoft YaHei"/>
                <a:cs typeface="Microsoft YaHei"/>
              </a:rPr>
              <a:t>Spark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29605" y="1742694"/>
            <a:ext cx="1123950" cy="1125220"/>
          </a:xfrm>
          <a:custGeom>
            <a:avLst/>
            <a:gdLst/>
            <a:ahLst/>
            <a:cxnLst/>
            <a:rect l="l" t="t" r="r" b="b"/>
            <a:pathLst>
              <a:path w="1123950" h="1125220">
                <a:moveTo>
                  <a:pt x="561975" y="0"/>
                </a:moveTo>
                <a:lnTo>
                  <a:pt x="513484" y="2064"/>
                </a:lnTo>
                <a:lnTo>
                  <a:pt x="466140" y="8144"/>
                </a:lnTo>
                <a:lnTo>
                  <a:pt x="420110" y="18071"/>
                </a:lnTo>
                <a:lnTo>
                  <a:pt x="375562" y="31676"/>
                </a:lnTo>
                <a:lnTo>
                  <a:pt x="332666" y="48791"/>
                </a:lnTo>
                <a:lnTo>
                  <a:pt x="291591" y="69246"/>
                </a:lnTo>
                <a:lnTo>
                  <a:pt x="252504" y="92874"/>
                </a:lnTo>
                <a:lnTo>
                  <a:pt x="215575" y="119504"/>
                </a:lnTo>
                <a:lnTo>
                  <a:pt x="180973" y="148968"/>
                </a:lnTo>
                <a:lnTo>
                  <a:pt x="148865" y="181098"/>
                </a:lnTo>
                <a:lnTo>
                  <a:pt x="119421" y="215724"/>
                </a:lnTo>
                <a:lnTo>
                  <a:pt x="92809" y="252679"/>
                </a:lnTo>
                <a:lnTo>
                  <a:pt x="69198" y="291792"/>
                </a:lnTo>
                <a:lnTo>
                  <a:pt x="48757" y="332895"/>
                </a:lnTo>
                <a:lnTo>
                  <a:pt x="31654" y="375820"/>
                </a:lnTo>
                <a:lnTo>
                  <a:pt x="18058" y="420397"/>
                </a:lnTo>
                <a:lnTo>
                  <a:pt x="8138" y="466458"/>
                </a:lnTo>
                <a:lnTo>
                  <a:pt x="2062" y="513834"/>
                </a:lnTo>
                <a:lnTo>
                  <a:pt x="0" y="562355"/>
                </a:lnTo>
                <a:lnTo>
                  <a:pt x="2062" y="610877"/>
                </a:lnTo>
                <a:lnTo>
                  <a:pt x="8138" y="658253"/>
                </a:lnTo>
                <a:lnTo>
                  <a:pt x="18058" y="704314"/>
                </a:lnTo>
                <a:lnTo>
                  <a:pt x="31654" y="748891"/>
                </a:lnTo>
                <a:lnTo>
                  <a:pt x="48757" y="791816"/>
                </a:lnTo>
                <a:lnTo>
                  <a:pt x="69198" y="832919"/>
                </a:lnTo>
                <a:lnTo>
                  <a:pt x="92809" y="872032"/>
                </a:lnTo>
                <a:lnTo>
                  <a:pt x="119421" y="908987"/>
                </a:lnTo>
                <a:lnTo>
                  <a:pt x="148865" y="943613"/>
                </a:lnTo>
                <a:lnTo>
                  <a:pt x="180973" y="975743"/>
                </a:lnTo>
                <a:lnTo>
                  <a:pt x="215575" y="1005207"/>
                </a:lnTo>
                <a:lnTo>
                  <a:pt x="252504" y="1031837"/>
                </a:lnTo>
                <a:lnTo>
                  <a:pt x="291591" y="1055465"/>
                </a:lnTo>
                <a:lnTo>
                  <a:pt x="332666" y="1075920"/>
                </a:lnTo>
                <a:lnTo>
                  <a:pt x="375562" y="1093035"/>
                </a:lnTo>
                <a:lnTo>
                  <a:pt x="420110" y="1106640"/>
                </a:lnTo>
                <a:lnTo>
                  <a:pt x="466140" y="1116567"/>
                </a:lnTo>
                <a:lnTo>
                  <a:pt x="513484" y="1122647"/>
                </a:lnTo>
                <a:lnTo>
                  <a:pt x="561975" y="1124711"/>
                </a:lnTo>
                <a:lnTo>
                  <a:pt x="610465" y="1122647"/>
                </a:lnTo>
                <a:lnTo>
                  <a:pt x="657809" y="1116567"/>
                </a:lnTo>
                <a:lnTo>
                  <a:pt x="703839" y="1106640"/>
                </a:lnTo>
                <a:lnTo>
                  <a:pt x="748387" y="1093035"/>
                </a:lnTo>
                <a:lnTo>
                  <a:pt x="791283" y="1075920"/>
                </a:lnTo>
                <a:lnTo>
                  <a:pt x="832358" y="1055465"/>
                </a:lnTo>
                <a:lnTo>
                  <a:pt x="871445" y="1031837"/>
                </a:lnTo>
                <a:lnTo>
                  <a:pt x="908374" y="1005207"/>
                </a:lnTo>
                <a:lnTo>
                  <a:pt x="942976" y="975743"/>
                </a:lnTo>
                <a:lnTo>
                  <a:pt x="975084" y="943613"/>
                </a:lnTo>
                <a:lnTo>
                  <a:pt x="1004528" y="908987"/>
                </a:lnTo>
                <a:lnTo>
                  <a:pt x="1031140" y="872032"/>
                </a:lnTo>
                <a:lnTo>
                  <a:pt x="1054751" y="832919"/>
                </a:lnTo>
                <a:lnTo>
                  <a:pt x="1075192" y="791816"/>
                </a:lnTo>
                <a:lnTo>
                  <a:pt x="1092295" y="748891"/>
                </a:lnTo>
                <a:lnTo>
                  <a:pt x="1105891" y="704314"/>
                </a:lnTo>
                <a:lnTo>
                  <a:pt x="1115811" y="658253"/>
                </a:lnTo>
                <a:lnTo>
                  <a:pt x="1121887" y="610877"/>
                </a:lnTo>
                <a:lnTo>
                  <a:pt x="1123950" y="562355"/>
                </a:lnTo>
                <a:lnTo>
                  <a:pt x="1121887" y="513834"/>
                </a:lnTo>
                <a:lnTo>
                  <a:pt x="1115811" y="466458"/>
                </a:lnTo>
                <a:lnTo>
                  <a:pt x="1105891" y="420397"/>
                </a:lnTo>
                <a:lnTo>
                  <a:pt x="1092295" y="375820"/>
                </a:lnTo>
                <a:lnTo>
                  <a:pt x="1075192" y="332895"/>
                </a:lnTo>
                <a:lnTo>
                  <a:pt x="1054751" y="291792"/>
                </a:lnTo>
                <a:lnTo>
                  <a:pt x="1031140" y="252679"/>
                </a:lnTo>
                <a:lnTo>
                  <a:pt x="1004528" y="215724"/>
                </a:lnTo>
                <a:lnTo>
                  <a:pt x="975084" y="181098"/>
                </a:lnTo>
                <a:lnTo>
                  <a:pt x="942976" y="148968"/>
                </a:lnTo>
                <a:lnTo>
                  <a:pt x="908374" y="119504"/>
                </a:lnTo>
                <a:lnTo>
                  <a:pt x="871445" y="92874"/>
                </a:lnTo>
                <a:lnTo>
                  <a:pt x="832358" y="69246"/>
                </a:lnTo>
                <a:lnTo>
                  <a:pt x="791283" y="48791"/>
                </a:lnTo>
                <a:lnTo>
                  <a:pt x="748387" y="31676"/>
                </a:lnTo>
                <a:lnTo>
                  <a:pt x="703839" y="18071"/>
                </a:lnTo>
                <a:lnTo>
                  <a:pt x="657809" y="8144"/>
                </a:lnTo>
                <a:lnTo>
                  <a:pt x="610465" y="2064"/>
                </a:lnTo>
                <a:lnTo>
                  <a:pt x="561975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550217" y="2024570"/>
            <a:ext cx="482600" cy="55753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275"/>
              </a:spcBef>
            </a:pP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磁盘 迭代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49823" y="2867405"/>
            <a:ext cx="1125220" cy="1123950"/>
          </a:xfrm>
          <a:custGeom>
            <a:avLst/>
            <a:gdLst/>
            <a:ahLst/>
            <a:cxnLst/>
            <a:rect l="l" t="t" r="r" b="b"/>
            <a:pathLst>
              <a:path w="1125220" h="1123950">
                <a:moveTo>
                  <a:pt x="562356" y="0"/>
                </a:moveTo>
                <a:lnTo>
                  <a:pt x="513834" y="2062"/>
                </a:lnTo>
                <a:lnTo>
                  <a:pt x="466458" y="8138"/>
                </a:lnTo>
                <a:lnTo>
                  <a:pt x="420397" y="18058"/>
                </a:lnTo>
                <a:lnTo>
                  <a:pt x="375820" y="31654"/>
                </a:lnTo>
                <a:lnTo>
                  <a:pt x="332895" y="48757"/>
                </a:lnTo>
                <a:lnTo>
                  <a:pt x="291792" y="69198"/>
                </a:lnTo>
                <a:lnTo>
                  <a:pt x="252679" y="92809"/>
                </a:lnTo>
                <a:lnTo>
                  <a:pt x="215724" y="119421"/>
                </a:lnTo>
                <a:lnTo>
                  <a:pt x="181098" y="148865"/>
                </a:lnTo>
                <a:lnTo>
                  <a:pt x="148968" y="180973"/>
                </a:lnTo>
                <a:lnTo>
                  <a:pt x="119504" y="215575"/>
                </a:lnTo>
                <a:lnTo>
                  <a:pt x="92874" y="252504"/>
                </a:lnTo>
                <a:lnTo>
                  <a:pt x="69246" y="291591"/>
                </a:lnTo>
                <a:lnTo>
                  <a:pt x="48791" y="332666"/>
                </a:lnTo>
                <a:lnTo>
                  <a:pt x="31676" y="375562"/>
                </a:lnTo>
                <a:lnTo>
                  <a:pt x="18071" y="420110"/>
                </a:lnTo>
                <a:lnTo>
                  <a:pt x="8144" y="466140"/>
                </a:lnTo>
                <a:lnTo>
                  <a:pt x="2064" y="513484"/>
                </a:lnTo>
                <a:lnTo>
                  <a:pt x="0" y="561975"/>
                </a:lnTo>
                <a:lnTo>
                  <a:pt x="2064" y="610465"/>
                </a:lnTo>
                <a:lnTo>
                  <a:pt x="8144" y="657809"/>
                </a:lnTo>
                <a:lnTo>
                  <a:pt x="18071" y="703839"/>
                </a:lnTo>
                <a:lnTo>
                  <a:pt x="31676" y="748387"/>
                </a:lnTo>
                <a:lnTo>
                  <a:pt x="48791" y="791283"/>
                </a:lnTo>
                <a:lnTo>
                  <a:pt x="69246" y="832358"/>
                </a:lnTo>
                <a:lnTo>
                  <a:pt x="92874" y="871445"/>
                </a:lnTo>
                <a:lnTo>
                  <a:pt x="119504" y="908374"/>
                </a:lnTo>
                <a:lnTo>
                  <a:pt x="148968" y="942976"/>
                </a:lnTo>
                <a:lnTo>
                  <a:pt x="181098" y="975084"/>
                </a:lnTo>
                <a:lnTo>
                  <a:pt x="215724" y="1004528"/>
                </a:lnTo>
                <a:lnTo>
                  <a:pt x="252679" y="1031140"/>
                </a:lnTo>
                <a:lnTo>
                  <a:pt x="291792" y="1054751"/>
                </a:lnTo>
                <a:lnTo>
                  <a:pt x="332895" y="1075192"/>
                </a:lnTo>
                <a:lnTo>
                  <a:pt x="375820" y="1092295"/>
                </a:lnTo>
                <a:lnTo>
                  <a:pt x="420397" y="1105891"/>
                </a:lnTo>
                <a:lnTo>
                  <a:pt x="466458" y="1115811"/>
                </a:lnTo>
                <a:lnTo>
                  <a:pt x="513834" y="1121887"/>
                </a:lnTo>
                <a:lnTo>
                  <a:pt x="562356" y="1123950"/>
                </a:lnTo>
                <a:lnTo>
                  <a:pt x="610877" y="1121887"/>
                </a:lnTo>
                <a:lnTo>
                  <a:pt x="658253" y="1115811"/>
                </a:lnTo>
                <a:lnTo>
                  <a:pt x="704314" y="1105891"/>
                </a:lnTo>
                <a:lnTo>
                  <a:pt x="748891" y="1092295"/>
                </a:lnTo>
                <a:lnTo>
                  <a:pt x="791816" y="1075192"/>
                </a:lnTo>
                <a:lnTo>
                  <a:pt x="832919" y="1054751"/>
                </a:lnTo>
                <a:lnTo>
                  <a:pt x="872032" y="1031140"/>
                </a:lnTo>
                <a:lnTo>
                  <a:pt x="908987" y="1004528"/>
                </a:lnTo>
                <a:lnTo>
                  <a:pt x="943613" y="975084"/>
                </a:lnTo>
                <a:lnTo>
                  <a:pt x="975743" y="942976"/>
                </a:lnTo>
                <a:lnTo>
                  <a:pt x="1005207" y="908374"/>
                </a:lnTo>
                <a:lnTo>
                  <a:pt x="1031837" y="871445"/>
                </a:lnTo>
                <a:lnTo>
                  <a:pt x="1055465" y="832358"/>
                </a:lnTo>
                <a:lnTo>
                  <a:pt x="1075920" y="791283"/>
                </a:lnTo>
                <a:lnTo>
                  <a:pt x="1093035" y="748387"/>
                </a:lnTo>
                <a:lnTo>
                  <a:pt x="1106640" y="703839"/>
                </a:lnTo>
                <a:lnTo>
                  <a:pt x="1116567" y="657809"/>
                </a:lnTo>
                <a:lnTo>
                  <a:pt x="1122647" y="610465"/>
                </a:lnTo>
                <a:lnTo>
                  <a:pt x="1124712" y="561975"/>
                </a:lnTo>
                <a:lnTo>
                  <a:pt x="1122647" y="513484"/>
                </a:lnTo>
                <a:lnTo>
                  <a:pt x="1116567" y="466140"/>
                </a:lnTo>
                <a:lnTo>
                  <a:pt x="1106640" y="420110"/>
                </a:lnTo>
                <a:lnTo>
                  <a:pt x="1093035" y="375562"/>
                </a:lnTo>
                <a:lnTo>
                  <a:pt x="1075920" y="332666"/>
                </a:lnTo>
                <a:lnTo>
                  <a:pt x="1055465" y="291591"/>
                </a:lnTo>
                <a:lnTo>
                  <a:pt x="1031837" y="252504"/>
                </a:lnTo>
                <a:lnTo>
                  <a:pt x="1005207" y="215575"/>
                </a:lnTo>
                <a:lnTo>
                  <a:pt x="975743" y="180973"/>
                </a:lnTo>
                <a:lnTo>
                  <a:pt x="943613" y="148865"/>
                </a:lnTo>
                <a:lnTo>
                  <a:pt x="908987" y="119421"/>
                </a:lnTo>
                <a:lnTo>
                  <a:pt x="872032" y="92809"/>
                </a:lnTo>
                <a:lnTo>
                  <a:pt x="832919" y="69198"/>
                </a:lnTo>
                <a:lnTo>
                  <a:pt x="791816" y="48757"/>
                </a:lnTo>
                <a:lnTo>
                  <a:pt x="748891" y="31654"/>
                </a:lnTo>
                <a:lnTo>
                  <a:pt x="704314" y="18058"/>
                </a:lnTo>
                <a:lnTo>
                  <a:pt x="658253" y="8138"/>
                </a:lnTo>
                <a:lnTo>
                  <a:pt x="610877" y="2062"/>
                </a:lnTo>
                <a:lnTo>
                  <a:pt x="562356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708808" y="3127819"/>
            <a:ext cx="6057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9220" marR="5080" indent="-9715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as  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otre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29605" y="3991355"/>
            <a:ext cx="1123950" cy="1123950"/>
          </a:xfrm>
          <a:custGeom>
            <a:avLst/>
            <a:gdLst/>
            <a:ahLst/>
            <a:cxnLst/>
            <a:rect l="l" t="t" r="r" b="b"/>
            <a:pathLst>
              <a:path w="1123950" h="1123950">
                <a:moveTo>
                  <a:pt x="561975" y="0"/>
                </a:moveTo>
                <a:lnTo>
                  <a:pt x="513484" y="2062"/>
                </a:lnTo>
                <a:lnTo>
                  <a:pt x="466140" y="8138"/>
                </a:lnTo>
                <a:lnTo>
                  <a:pt x="420110" y="18058"/>
                </a:lnTo>
                <a:lnTo>
                  <a:pt x="375562" y="31654"/>
                </a:lnTo>
                <a:lnTo>
                  <a:pt x="332666" y="48757"/>
                </a:lnTo>
                <a:lnTo>
                  <a:pt x="291591" y="69198"/>
                </a:lnTo>
                <a:lnTo>
                  <a:pt x="252504" y="92809"/>
                </a:lnTo>
                <a:lnTo>
                  <a:pt x="215575" y="119421"/>
                </a:lnTo>
                <a:lnTo>
                  <a:pt x="180973" y="148865"/>
                </a:lnTo>
                <a:lnTo>
                  <a:pt x="148865" y="180973"/>
                </a:lnTo>
                <a:lnTo>
                  <a:pt x="119421" y="215575"/>
                </a:lnTo>
                <a:lnTo>
                  <a:pt x="92809" y="252504"/>
                </a:lnTo>
                <a:lnTo>
                  <a:pt x="69198" y="291591"/>
                </a:lnTo>
                <a:lnTo>
                  <a:pt x="48757" y="332666"/>
                </a:lnTo>
                <a:lnTo>
                  <a:pt x="31654" y="375562"/>
                </a:lnTo>
                <a:lnTo>
                  <a:pt x="18058" y="420110"/>
                </a:lnTo>
                <a:lnTo>
                  <a:pt x="8138" y="466140"/>
                </a:lnTo>
                <a:lnTo>
                  <a:pt x="2062" y="513484"/>
                </a:lnTo>
                <a:lnTo>
                  <a:pt x="0" y="561975"/>
                </a:lnTo>
                <a:lnTo>
                  <a:pt x="2062" y="610465"/>
                </a:lnTo>
                <a:lnTo>
                  <a:pt x="8138" y="657809"/>
                </a:lnTo>
                <a:lnTo>
                  <a:pt x="18058" y="703839"/>
                </a:lnTo>
                <a:lnTo>
                  <a:pt x="31654" y="748387"/>
                </a:lnTo>
                <a:lnTo>
                  <a:pt x="48757" y="791283"/>
                </a:lnTo>
                <a:lnTo>
                  <a:pt x="69198" y="832358"/>
                </a:lnTo>
                <a:lnTo>
                  <a:pt x="92809" y="871445"/>
                </a:lnTo>
                <a:lnTo>
                  <a:pt x="119421" y="908374"/>
                </a:lnTo>
                <a:lnTo>
                  <a:pt x="148865" y="942976"/>
                </a:lnTo>
                <a:lnTo>
                  <a:pt x="180973" y="975084"/>
                </a:lnTo>
                <a:lnTo>
                  <a:pt x="215575" y="1004528"/>
                </a:lnTo>
                <a:lnTo>
                  <a:pt x="252504" y="1031140"/>
                </a:lnTo>
                <a:lnTo>
                  <a:pt x="291591" y="1054751"/>
                </a:lnTo>
                <a:lnTo>
                  <a:pt x="332666" y="1075192"/>
                </a:lnTo>
                <a:lnTo>
                  <a:pt x="375562" y="1092295"/>
                </a:lnTo>
                <a:lnTo>
                  <a:pt x="420110" y="1105891"/>
                </a:lnTo>
                <a:lnTo>
                  <a:pt x="466140" y="1115811"/>
                </a:lnTo>
                <a:lnTo>
                  <a:pt x="513484" y="1121887"/>
                </a:lnTo>
                <a:lnTo>
                  <a:pt x="561975" y="1123950"/>
                </a:lnTo>
                <a:lnTo>
                  <a:pt x="610465" y="1121887"/>
                </a:lnTo>
                <a:lnTo>
                  <a:pt x="657809" y="1115811"/>
                </a:lnTo>
                <a:lnTo>
                  <a:pt x="703839" y="1105891"/>
                </a:lnTo>
                <a:lnTo>
                  <a:pt x="748387" y="1092295"/>
                </a:lnTo>
                <a:lnTo>
                  <a:pt x="791283" y="1075192"/>
                </a:lnTo>
                <a:lnTo>
                  <a:pt x="832358" y="1054751"/>
                </a:lnTo>
                <a:lnTo>
                  <a:pt x="871445" y="1031140"/>
                </a:lnTo>
                <a:lnTo>
                  <a:pt x="908374" y="1004528"/>
                </a:lnTo>
                <a:lnTo>
                  <a:pt x="942976" y="975084"/>
                </a:lnTo>
                <a:lnTo>
                  <a:pt x="975084" y="942976"/>
                </a:lnTo>
                <a:lnTo>
                  <a:pt x="1004528" y="908374"/>
                </a:lnTo>
                <a:lnTo>
                  <a:pt x="1031140" y="871445"/>
                </a:lnTo>
                <a:lnTo>
                  <a:pt x="1054751" y="832358"/>
                </a:lnTo>
                <a:lnTo>
                  <a:pt x="1075192" y="791283"/>
                </a:lnTo>
                <a:lnTo>
                  <a:pt x="1092295" y="748387"/>
                </a:lnTo>
                <a:lnTo>
                  <a:pt x="1105891" y="703839"/>
                </a:lnTo>
                <a:lnTo>
                  <a:pt x="1115811" y="657809"/>
                </a:lnTo>
                <a:lnTo>
                  <a:pt x="1121887" y="610465"/>
                </a:lnTo>
                <a:lnTo>
                  <a:pt x="1123950" y="561975"/>
                </a:lnTo>
                <a:lnTo>
                  <a:pt x="1121887" y="513484"/>
                </a:lnTo>
                <a:lnTo>
                  <a:pt x="1115811" y="466140"/>
                </a:lnTo>
                <a:lnTo>
                  <a:pt x="1105891" y="420110"/>
                </a:lnTo>
                <a:lnTo>
                  <a:pt x="1092295" y="375562"/>
                </a:lnTo>
                <a:lnTo>
                  <a:pt x="1075192" y="332666"/>
                </a:lnTo>
                <a:lnTo>
                  <a:pt x="1054751" y="291591"/>
                </a:lnTo>
                <a:lnTo>
                  <a:pt x="1031140" y="252504"/>
                </a:lnTo>
                <a:lnTo>
                  <a:pt x="1004528" y="215575"/>
                </a:lnTo>
                <a:lnTo>
                  <a:pt x="975084" y="180973"/>
                </a:lnTo>
                <a:lnTo>
                  <a:pt x="942976" y="148865"/>
                </a:lnTo>
                <a:lnTo>
                  <a:pt x="908374" y="119421"/>
                </a:lnTo>
                <a:lnTo>
                  <a:pt x="871445" y="92809"/>
                </a:lnTo>
                <a:lnTo>
                  <a:pt x="832358" y="69198"/>
                </a:lnTo>
                <a:lnTo>
                  <a:pt x="791283" y="48757"/>
                </a:lnTo>
                <a:lnTo>
                  <a:pt x="748387" y="31654"/>
                </a:lnTo>
                <a:lnTo>
                  <a:pt x="703839" y="18058"/>
                </a:lnTo>
                <a:lnTo>
                  <a:pt x="657809" y="8138"/>
                </a:lnTo>
                <a:lnTo>
                  <a:pt x="610465" y="2062"/>
                </a:lnTo>
                <a:lnTo>
                  <a:pt x="561975" y="0"/>
                </a:lnTo>
                <a:close/>
              </a:path>
            </a:pathLst>
          </a:custGeom>
          <a:solidFill>
            <a:srgbClr val="7792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474017" y="4270819"/>
            <a:ext cx="635000" cy="56007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ctr" marL="12700" marR="5080">
              <a:lnSpc>
                <a:spcPct val="96000"/>
              </a:lnSpc>
              <a:spcBef>
                <a:spcPts val="155"/>
              </a:spcBef>
            </a:pPr>
            <a:r>
              <a:rPr dirty="0" sz="1200">
                <a:solidFill>
                  <a:srgbClr val="FFFFFF"/>
                </a:solidFill>
                <a:latin typeface="SimSun"/>
                <a:cs typeface="SimSun"/>
              </a:rPr>
              <a:t>底层运行 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MapRedu </a:t>
            </a:r>
            <a:r>
              <a:rPr dirty="0" sz="1200" spc="-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6619" y="1167434"/>
            <a:ext cx="2975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2.1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Hive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的异同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39928" y="5373446"/>
            <a:ext cx="541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H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i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ve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53029" y="2544292"/>
            <a:ext cx="30943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Hive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均是：“分布式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计算引擎”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53258" y="3476980"/>
            <a:ext cx="34544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均是构建大规模结构化数据计算的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绝佳利器，同时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拥有更 好的性能。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8640" y="2871216"/>
            <a:ext cx="1125220" cy="1123950"/>
          </a:xfrm>
          <a:custGeom>
            <a:avLst/>
            <a:gdLst/>
            <a:ahLst/>
            <a:cxnLst/>
            <a:rect l="l" t="t" r="r" b="b"/>
            <a:pathLst>
              <a:path w="1125220" h="1123950">
                <a:moveTo>
                  <a:pt x="562356" y="0"/>
                </a:moveTo>
                <a:lnTo>
                  <a:pt x="513834" y="2062"/>
                </a:lnTo>
                <a:lnTo>
                  <a:pt x="466458" y="8138"/>
                </a:lnTo>
                <a:lnTo>
                  <a:pt x="420397" y="18058"/>
                </a:lnTo>
                <a:lnTo>
                  <a:pt x="375820" y="31654"/>
                </a:lnTo>
                <a:lnTo>
                  <a:pt x="332895" y="48757"/>
                </a:lnTo>
                <a:lnTo>
                  <a:pt x="291792" y="69198"/>
                </a:lnTo>
                <a:lnTo>
                  <a:pt x="252679" y="92809"/>
                </a:lnTo>
                <a:lnTo>
                  <a:pt x="215724" y="119421"/>
                </a:lnTo>
                <a:lnTo>
                  <a:pt x="181098" y="148865"/>
                </a:lnTo>
                <a:lnTo>
                  <a:pt x="148968" y="180973"/>
                </a:lnTo>
                <a:lnTo>
                  <a:pt x="119504" y="215575"/>
                </a:lnTo>
                <a:lnTo>
                  <a:pt x="92874" y="252504"/>
                </a:lnTo>
                <a:lnTo>
                  <a:pt x="69246" y="291591"/>
                </a:lnTo>
                <a:lnTo>
                  <a:pt x="48791" y="332666"/>
                </a:lnTo>
                <a:lnTo>
                  <a:pt x="31676" y="375562"/>
                </a:lnTo>
                <a:lnTo>
                  <a:pt x="18071" y="420110"/>
                </a:lnTo>
                <a:lnTo>
                  <a:pt x="8144" y="466140"/>
                </a:lnTo>
                <a:lnTo>
                  <a:pt x="2064" y="513484"/>
                </a:lnTo>
                <a:lnTo>
                  <a:pt x="0" y="561975"/>
                </a:lnTo>
                <a:lnTo>
                  <a:pt x="2064" y="610465"/>
                </a:lnTo>
                <a:lnTo>
                  <a:pt x="8144" y="657809"/>
                </a:lnTo>
                <a:lnTo>
                  <a:pt x="18071" y="703839"/>
                </a:lnTo>
                <a:lnTo>
                  <a:pt x="31676" y="748387"/>
                </a:lnTo>
                <a:lnTo>
                  <a:pt x="48791" y="791283"/>
                </a:lnTo>
                <a:lnTo>
                  <a:pt x="69246" y="832358"/>
                </a:lnTo>
                <a:lnTo>
                  <a:pt x="92874" y="871445"/>
                </a:lnTo>
                <a:lnTo>
                  <a:pt x="119504" y="908374"/>
                </a:lnTo>
                <a:lnTo>
                  <a:pt x="148968" y="942976"/>
                </a:lnTo>
                <a:lnTo>
                  <a:pt x="181098" y="975084"/>
                </a:lnTo>
                <a:lnTo>
                  <a:pt x="215724" y="1004528"/>
                </a:lnTo>
                <a:lnTo>
                  <a:pt x="252679" y="1031140"/>
                </a:lnTo>
                <a:lnTo>
                  <a:pt x="291792" y="1054751"/>
                </a:lnTo>
                <a:lnTo>
                  <a:pt x="332895" y="1075192"/>
                </a:lnTo>
                <a:lnTo>
                  <a:pt x="375820" y="1092295"/>
                </a:lnTo>
                <a:lnTo>
                  <a:pt x="420397" y="1105891"/>
                </a:lnTo>
                <a:lnTo>
                  <a:pt x="466458" y="1115811"/>
                </a:lnTo>
                <a:lnTo>
                  <a:pt x="513834" y="1121887"/>
                </a:lnTo>
                <a:lnTo>
                  <a:pt x="562356" y="1123950"/>
                </a:lnTo>
                <a:lnTo>
                  <a:pt x="610877" y="1121887"/>
                </a:lnTo>
                <a:lnTo>
                  <a:pt x="658253" y="1115811"/>
                </a:lnTo>
                <a:lnTo>
                  <a:pt x="704314" y="1105891"/>
                </a:lnTo>
                <a:lnTo>
                  <a:pt x="748891" y="1092295"/>
                </a:lnTo>
                <a:lnTo>
                  <a:pt x="791816" y="1075192"/>
                </a:lnTo>
                <a:lnTo>
                  <a:pt x="832919" y="1054751"/>
                </a:lnTo>
                <a:lnTo>
                  <a:pt x="872032" y="1031140"/>
                </a:lnTo>
                <a:lnTo>
                  <a:pt x="908987" y="1004528"/>
                </a:lnTo>
                <a:lnTo>
                  <a:pt x="943613" y="975084"/>
                </a:lnTo>
                <a:lnTo>
                  <a:pt x="975743" y="942976"/>
                </a:lnTo>
                <a:lnTo>
                  <a:pt x="1005207" y="908374"/>
                </a:lnTo>
                <a:lnTo>
                  <a:pt x="1031837" y="871445"/>
                </a:lnTo>
                <a:lnTo>
                  <a:pt x="1055465" y="832358"/>
                </a:lnTo>
                <a:lnTo>
                  <a:pt x="1075920" y="791283"/>
                </a:lnTo>
                <a:lnTo>
                  <a:pt x="1093035" y="748387"/>
                </a:lnTo>
                <a:lnTo>
                  <a:pt x="1106640" y="703839"/>
                </a:lnTo>
                <a:lnTo>
                  <a:pt x="1116567" y="657809"/>
                </a:lnTo>
                <a:lnTo>
                  <a:pt x="1122647" y="610465"/>
                </a:lnTo>
                <a:lnTo>
                  <a:pt x="1124712" y="561975"/>
                </a:lnTo>
                <a:lnTo>
                  <a:pt x="1122647" y="513484"/>
                </a:lnTo>
                <a:lnTo>
                  <a:pt x="1116567" y="466140"/>
                </a:lnTo>
                <a:lnTo>
                  <a:pt x="1106640" y="420110"/>
                </a:lnTo>
                <a:lnTo>
                  <a:pt x="1093035" y="375562"/>
                </a:lnTo>
                <a:lnTo>
                  <a:pt x="1075920" y="332666"/>
                </a:lnTo>
                <a:lnTo>
                  <a:pt x="1055465" y="291591"/>
                </a:lnTo>
                <a:lnTo>
                  <a:pt x="1031837" y="252504"/>
                </a:lnTo>
                <a:lnTo>
                  <a:pt x="1005207" y="215575"/>
                </a:lnTo>
                <a:lnTo>
                  <a:pt x="975743" y="180973"/>
                </a:lnTo>
                <a:lnTo>
                  <a:pt x="943613" y="148865"/>
                </a:lnTo>
                <a:lnTo>
                  <a:pt x="908987" y="119421"/>
                </a:lnTo>
                <a:lnTo>
                  <a:pt x="872032" y="92809"/>
                </a:lnTo>
                <a:lnTo>
                  <a:pt x="832919" y="69198"/>
                </a:lnTo>
                <a:lnTo>
                  <a:pt x="791816" y="48757"/>
                </a:lnTo>
                <a:lnTo>
                  <a:pt x="748891" y="31654"/>
                </a:lnTo>
                <a:lnTo>
                  <a:pt x="704314" y="18058"/>
                </a:lnTo>
                <a:lnTo>
                  <a:pt x="658253" y="8138"/>
                </a:lnTo>
                <a:lnTo>
                  <a:pt x="610877" y="2062"/>
                </a:lnTo>
                <a:lnTo>
                  <a:pt x="56235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69632" y="2836049"/>
            <a:ext cx="482600" cy="11487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26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SQL\</a:t>
            </a:r>
            <a:endParaRPr sz="1800">
              <a:latin typeface="Calibri"/>
              <a:cs typeface="Calibri"/>
            </a:endParaRPr>
          </a:p>
          <a:p>
            <a:pPr algn="just" marL="12700" marR="5080">
              <a:lnSpc>
                <a:spcPct val="97000"/>
              </a:lnSpc>
              <a:spcBef>
                <a:spcPts val="234"/>
              </a:spcBef>
            </a:pP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代码 混合 执行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53555" y="2866644"/>
            <a:ext cx="1125220" cy="1125220"/>
          </a:xfrm>
          <a:custGeom>
            <a:avLst/>
            <a:gdLst/>
            <a:ahLst/>
            <a:cxnLst/>
            <a:rect l="l" t="t" r="r" b="b"/>
            <a:pathLst>
              <a:path w="1125220" h="1125220">
                <a:moveTo>
                  <a:pt x="562356" y="0"/>
                </a:moveTo>
                <a:lnTo>
                  <a:pt x="513834" y="2064"/>
                </a:lnTo>
                <a:lnTo>
                  <a:pt x="466458" y="8144"/>
                </a:lnTo>
                <a:lnTo>
                  <a:pt x="420397" y="18071"/>
                </a:lnTo>
                <a:lnTo>
                  <a:pt x="375820" y="31676"/>
                </a:lnTo>
                <a:lnTo>
                  <a:pt x="332895" y="48791"/>
                </a:lnTo>
                <a:lnTo>
                  <a:pt x="291792" y="69246"/>
                </a:lnTo>
                <a:lnTo>
                  <a:pt x="252679" y="92874"/>
                </a:lnTo>
                <a:lnTo>
                  <a:pt x="215724" y="119504"/>
                </a:lnTo>
                <a:lnTo>
                  <a:pt x="181098" y="148968"/>
                </a:lnTo>
                <a:lnTo>
                  <a:pt x="148968" y="181098"/>
                </a:lnTo>
                <a:lnTo>
                  <a:pt x="119504" y="215724"/>
                </a:lnTo>
                <a:lnTo>
                  <a:pt x="92874" y="252679"/>
                </a:lnTo>
                <a:lnTo>
                  <a:pt x="69246" y="291792"/>
                </a:lnTo>
                <a:lnTo>
                  <a:pt x="48791" y="332895"/>
                </a:lnTo>
                <a:lnTo>
                  <a:pt x="31676" y="375820"/>
                </a:lnTo>
                <a:lnTo>
                  <a:pt x="18071" y="420397"/>
                </a:lnTo>
                <a:lnTo>
                  <a:pt x="8144" y="466458"/>
                </a:lnTo>
                <a:lnTo>
                  <a:pt x="2064" y="513834"/>
                </a:lnTo>
                <a:lnTo>
                  <a:pt x="0" y="562355"/>
                </a:lnTo>
                <a:lnTo>
                  <a:pt x="2064" y="610877"/>
                </a:lnTo>
                <a:lnTo>
                  <a:pt x="8144" y="658253"/>
                </a:lnTo>
                <a:lnTo>
                  <a:pt x="18071" y="704314"/>
                </a:lnTo>
                <a:lnTo>
                  <a:pt x="31676" y="748891"/>
                </a:lnTo>
                <a:lnTo>
                  <a:pt x="48791" y="791816"/>
                </a:lnTo>
                <a:lnTo>
                  <a:pt x="69246" y="832919"/>
                </a:lnTo>
                <a:lnTo>
                  <a:pt x="92874" y="872032"/>
                </a:lnTo>
                <a:lnTo>
                  <a:pt x="119504" y="908987"/>
                </a:lnTo>
                <a:lnTo>
                  <a:pt x="148968" y="943613"/>
                </a:lnTo>
                <a:lnTo>
                  <a:pt x="181098" y="975743"/>
                </a:lnTo>
                <a:lnTo>
                  <a:pt x="215724" y="1005207"/>
                </a:lnTo>
                <a:lnTo>
                  <a:pt x="252679" y="1031837"/>
                </a:lnTo>
                <a:lnTo>
                  <a:pt x="291792" y="1055465"/>
                </a:lnTo>
                <a:lnTo>
                  <a:pt x="332895" y="1075920"/>
                </a:lnTo>
                <a:lnTo>
                  <a:pt x="375820" y="1093035"/>
                </a:lnTo>
                <a:lnTo>
                  <a:pt x="420397" y="1106640"/>
                </a:lnTo>
                <a:lnTo>
                  <a:pt x="466458" y="1116567"/>
                </a:lnTo>
                <a:lnTo>
                  <a:pt x="513834" y="1122647"/>
                </a:lnTo>
                <a:lnTo>
                  <a:pt x="562356" y="1124711"/>
                </a:lnTo>
                <a:lnTo>
                  <a:pt x="610877" y="1122647"/>
                </a:lnTo>
                <a:lnTo>
                  <a:pt x="658253" y="1116567"/>
                </a:lnTo>
                <a:lnTo>
                  <a:pt x="704314" y="1106640"/>
                </a:lnTo>
                <a:lnTo>
                  <a:pt x="748891" y="1093035"/>
                </a:lnTo>
                <a:lnTo>
                  <a:pt x="791816" y="1075920"/>
                </a:lnTo>
                <a:lnTo>
                  <a:pt x="832919" y="1055465"/>
                </a:lnTo>
                <a:lnTo>
                  <a:pt x="872032" y="1031837"/>
                </a:lnTo>
                <a:lnTo>
                  <a:pt x="908987" y="1005207"/>
                </a:lnTo>
                <a:lnTo>
                  <a:pt x="943613" y="975743"/>
                </a:lnTo>
                <a:lnTo>
                  <a:pt x="975743" y="943613"/>
                </a:lnTo>
                <a:lnTo>
                  <a:pt x="1005207" y="908987"/>
                </a:lnTo>
                <a:lnTo>
                  <a:pt x="1031837" y="872032"/>
                </a:lnTo>
                <a:lnTo>
                  <a:pt x="1055465" y="832919"/>
                </a:lnTo>
                <a:lnTo>
                  <a:pt x="1075920" y="791816"/>
                </a:lnTo>
                <a:lnTo>
                  <a:pt x="1093035" y="748891"/>
                </a:lnTo>
                <a:lnTo>
                  <a:pt x="1106640" y="704314"/>
                </a:lnTo>
                <a:lnTo>
                  <a:pt x="1116567" y="658253"/>
                </a:lnTo>
                <a:lnTo>
                  <a:pt x="1122647" y="610877"/>
                </a:lnTo>
                <a:lnTo>
                  <a:pt x="1124712" y="562355"/>
                </a:lnTo>
                <a:lnTo>
                  <a:pt x="1122647" y="513834"/>
                </a:lnTo>
                <a:lnTo>
                  <a:pt x="1116567" y="466458"/>
                </a:lnTo>
                <a:lnTo>
                  <a:pt x="1106640" y="420397"/>
                </a:lnTo>
                <a:lnTo>
                  <a:pt x="1093035" y="375820"/>
                </a:lnTo>
                <a:lnTo>
                  <a:pt x="1075920" y="332895"/>
                </a:lnTo>
                <a:lnTo>
                  <a:pt x="1055465" y="291792"/>
                </a:lnTo>
                <a:lnTo>
                  <a:pt x="1031837" y="252679"/>
                </a:lnTo>
                <a:lnTo>
                  <a:pt x="1005207" y="215724"/>
                </a:lnTo>
                <a:lnTo>
                  <a:pt x="975743" y="181098"/>
                </a:lnTo>
                <a:lnTo>
                  <a:pt x="943613" y="148968"/>
                </a:lnTo>
                <a:lnTo>
                  <a:pt x="908987" y="119504"/>
                </a:lnTo>
                <a:lnTo>
                  <a:pt x="872032" y="92874"/>
                </a:lnTo>
                <a:lnTo>
                  <a:pt x="832919" y="69246"/>
                </a:lnTo>
                <a:lnTo>
                  <a:pt x="791816" y="48791"/>
                </a:lnTo>
                <a:lnTo>
                  <a:pt x="748891" y="31676"/>
                </a:lnTo>
                <a:lnTo>
                  <a:pt x="704314" y="18071"/>
                </a:lnTo>
                <a:lnTo>
                  <a:pt x="658253" y="8144"/>
                </a:lnTo>
                <a:lnTo>
                  <a:pt x="610877" y="2064"/>
                </a:lnTo>
                <a:lnTo>
                  <a:pt x="56235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611480" y="3011360"/>
            <a:ext cx="609600" cy="83185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 indent="62865">
              <a:lnSpc>
                <a:spcPts val="2030"/>
              </a:lnSpc>
              <a:spcBef>
                <a:spcPts val="275"/>
              </a:spcBef>
            </a:pP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仅能 以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  <a:p>
            <a:pPr marL="75565">
              <a:lnSpc>
                <a:spcPts val="2115"/>
              </a:lnSpc>
            </a:pP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开发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36776" y="5891021"/>
            <a:ext cx="4836160" cy="610870"/>
          </a:xfrm>
          <a:custGeom>
            <a:avLst/>
            <a:gdLst/>
            <a:ahLst/>
            <a:cxnLst/>
            <a:rect l="l" t="t" r="r" b="b"/>
            <a:pathLst>
              <a:path w="4836160" h="610870">
                <a:moveTo>
                  <a:pt x="4733925" y="0"/>
                </a:moveTo>
                <a:lnTo>
                  <a:pt x="101727" y="0"/>
                </a:lnTo>
                <a:lnTo>
                  <a:pt x="62129" y="7993"/>
                </a:lnTo>
                <a:lnTo>
                  <a:pt x="29794" y="29794"/>
                </a:lnTo>
                <a:lnTo>
                  <a:pt x="7993" y="62129"/>
                </a:lnTo>
                <a:lnTo>
                  <a:pt x="0" y="101726"/>
                </a:lnTo>
                <a:lnTo>
                  <a:pt x="0" y="508634"/>
                </a:lnTo>
                <a:lnTo>
                  <a:pt x="7993" y="548232"/>
                </a:lnTo>
                <a:lnTo>
                  <a:pt x="29794" y="580567"/>
                </a:lnTo>
                <a:lnTo>
                  <a:pt x="62129" y="602368"/>
                </a:lnTo>
                <a:lnTo>
                  <a:pt x="101727" y="610361"/>
                </a:lnTo>
                <a:lnTo>
                  <a:pt x="4733925" y="610361"/>
                </a:lnTo>
                <a:lnTo>
                  <a:pt x="4773522" y="602368"/>
                </a:lnTo>
                <a:lnTo>
                  <a:pt x="4805857" y="580567"/>
                </a:lnTo>
                <a:lnTo>
                  <a:pt x="4827658" y="548232"/>
                </a:lnTo>
                <a:lnTo>
                  <a:pt x="4835652" y="508634"/>
                </a:lnTo>
                <a:lnTo>
                  <a:pt x="4835652" y="101726"/>
                </a:lnTo>
                <a:lnTo>
                  <a:pt x="4827658" y="62129"/>
                </a:lnTo>
                <a:lnTo>
                  <a:pt x="4805857" y="29794"/>
                </a:lnTo>
                <a:lnTo>
                  <a:pt x="4773522" y="7993"/>
                </a:lnTo>
                <a:lnTo>
                  <a:pt x="47339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878105" y="6036246"/>
            <a:ext cx="2353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都可以运行在</a:t>
            </a:r>
            <a:r>
              <a:rPr dirty="0" sz="1800" spc="-13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ARN</a:t>
            </a: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之上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852898" y="5157965"/>
            <a:ext cx="328739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目前，企业中使用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H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i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e仍旧居多</a:t>
            </a:r>
            <a:endParaRPr sz="1800">
              <a:latin typeface="Microsoft YaHei"/>
              <a:cs typeface="Microsoft YaHei"/>
            </a:endParaRPr>
          </a:p>
          <a:p>
            <a:pPr marL="12700" marR="12065">
              <a:lnSpc>
                <a:spcPct val="100000"/>
              </a:lnSpc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，但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将会在很近的未 来替代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H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i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e成为分布式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Q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计算 市场的顶级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566" y="165930"/>
            <a:ext cx="2017006" cy="5871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16619" y="272583"/>
            <a:ext cx="10892790" cy="1195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78554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48504F"/>
                </a:solidFill>
                <a:latin typeface="SimSun"/>
                <a:cs typeface="SimSun"/>
              </a:rPr>
              <a:t>多一句没有，少一句不行，用最短时间，教会最实用的技术！</a:t>
            </a:r>
            <a:endParaRPr sz="21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的数据抽象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1" name="object 11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2571623" y="2100709"/>
            <a:ext cx="3660140" cy="1000760"/>
            <a:chOff x="2571623" y="2100709"/>
            <a:chExt cx="3660140" cy="1000760"/>
          </a:xfrm>
        </p:grpSpPr>
        <p:sp>
          <p:nvSpPr>
            <p:cNvPr id="16" name="object 16"/>
            <p:cNvSpPr/>
            <p:nvPr/>
          </p:nvSpPr>
          <p:spPr>
            <a:xfrm>
              <a:off x="2584323" y="2113409"/>
              <a:ext cx="3634740" cy="975360"/>
            </a:xfrm>
            <a:custGeom>
              <a:avLst/>
              <a:gdLst/>
              <a:ahLst/>
              <a:cxnLst/>
              <a:rect l="l" t="t" r="r" b="b"/>
              <a:pathLst>
                <a:path w="3634740" h="975360">
                  <a:moveTo>
                    <a:pt x="3472179" y="0"/>
                  </a:moveTo>
                  <a:lnTo>
                    <a:pt x="0" y="0"/>
                  </a:lnTo>
                  <a:lnTo>
                    <a:pt x="0" y="975360"/>
                  </a:lnTo>
                  <a:lnTo>
                    <a:pt x="3472179" y="975360"/>
                  </a:lnTo>
                  <a:lnTo>
                    <a:pt x="3515393" y="969552"/>
                  </a:lnTo>
                  <a:lnTo>
                    <a:pt x="3554225" y="953165"/>
                  </a:lnTo>
                  <a:lnTo>
                    <a:pt x="3587126" y="927746"/>
                  </a:lnTo>
                  <a:lnTo>
                    <a:pt x="3612545" y="894845"/>
                  </a:lnTo>
                  <a:lnTo>
                    <a:pt x="3628932" y="856013"/>
                  </a:lnTo>
                  <a:lnTo>
                    <a:pt x="3634740" y="812800"/>
                  </a:lnTo>
                  <a:lnTo>
                    <a:pt x="3634740" y="162560"/>
                  </a:lnTo>
                  <a:lnTo>
                    <a:pt x="3628932" y="119346"/>
                  </a:lnTo>
                  <a:lnTo>
                    <a:pt x="3612545" y="80514"/>
                  </a:lnTo>
                  <a:lnTo>
                    <a:pt x="3587126" y="47613"/>
                  </a:lnTo>
                  <a:lnTo>
                    <a:pt x="3554225" y="22194"/>
                  </a:lnTo>
                  <a:lnTo>
                    <a:pt x="3515393" y="5807"/>
                  </a:lnTo>
                  <a:lnTo>
                    <a:pt x="3472179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84323" y="2113409"/>
              <a:ext cx="3634740" cy="975360"/>
            </a:xfrm>
            <a:custGeom>
              <a:avLst/>
              <a:gdLst/>
              <a:ahLst/>
              <a:cxnLst/>
              <a:rect l="l" t="t" r="r" b="b"/>
              <a:pathLst>
                <a:path w="3634740" h="975360">
                  <a:moveTo>
                    <a:pt x="3634740" y="162560"/>
                  </a:moveTo>
                  <a:lnTo>
                    <a:pt x="3634740" y="812800"/>
                  </a:lnTo>
                  <a:lnTo>
                    <a:pt x="3628932" y="856013"/>
                  </a:lnTo>
                  <a:lnTo>
                    <a:pt x="3612545" y="894845"/>
                  </a:lnTo>
                  <a:lnTo>
                    <a:pt x="3587126" y="927746"/>
                  </a:lnTo>
                  <a:lnTo>
                    <a:pt x="3554225" y="953165"/>
                  </a:lnTo>
                  <a:lnTo>
                    <a:pt x="3515393" y="969552"/>
                  </a:lnTo>
                  <a:lnTo>
                    <a:pt x="3472179" y="975360"/>
                  </a:lnTo>
                  <a:lnTo>
                    <a:pt x="0" y="975360"/>
                  </a:lnTo>
                  <a:lnTo>
                    <a:pt x="0" y="0"/>
                  </a:lnTo>
                  <a:lnTo>
                    <a:pt x="3472179" y="0"/>
                  </a:lnTo>
                  <a:lnTo>
                    <a:pt x="3515393" y="5807"/>
                  </a:lnTo>
                  <a:lnTo>
                    <a:pt x="3554225" y="22194"/>
                  </a:lnTo>
                  <a:lnTo>
                    <a:pt x="3587126" y="47613"/>
                  </a:lnTo>
                  <a:lnTo>
                    <a:pt x="3612545" y="80514"/>
                  </a:lnTo>
                  <a:lnTo>
                    <a:pt x="3628932" y="119346"/>
                  </a:lnTo>
                  <a:lnTo>
                    <a:pt x="3634740" y="162560"/>
                  </a:lnTo>
                  <a:close/>
                </a:path>
              </a:pathLst>
            </a:custGeom>
            <a:ln w="25399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742869" y="2211758"/>
            <a:ext cx="285432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SzPct val="97777"/>
              <a:buChar char="•"/>
              <a:tabLst>
                <a:tab pos="298450" algn="l"/>
              </a:tabLst>
            </a:pPr>
            <a:r>
              <a:rPr dirty="0" sz="4500" spc="-5">
                <a:latin typeface="Calibri"/>
                <a:cs typeface="Calibri"/>
              </a:rPr>
              <a:t>D</a:t>
            </a:r>
            <a:r>
              <a:rPr dirty="0" sz="4500" spc="-45">
                <a:latin typeface="Calibri"/>
                <a:cs typeface="Calibri"/>
              </a:rPr>
              <a:t>a</a:t>
            </a:r>
            <a:r>
              <a:rPr dirty="0" sz="4500" spc="-60">
                <a:latin typeface="Calibri"/>
                <a:cs typeface="Calibri"/>
              </a:rPr>
              <a:t>t</a:t>
            </a:r>
            <a:r>
              <a:rPr dirty="0" sz="4500">
                <a:latin typeface="Calibri"/>
                <a:cs typeface="Calibri"/>
              </a:rPr>
              <a:t>aF</a:t>
            </a:r>
            <a:r>
              <a:rPr dirty="0" sz="4500" spc="-95">
                <a:latin typeface="Calibri"/>
                <a:cs typeface="Calibri"/>
              </a:rPr>
              <a:t>r</a:t>
            </a:r>
            <a:r>
              <a:rPr dirty="0" sz="4500">
                <a:latin typeface="Calibri"/>
                <a:cs typeface="Calibri"/>
              </a:rPr>
              <a:t>ame</a:t>
            </a:r>
            <a:endParaRPr sz="45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7176" y="1978030"/>
            <a:ext cx="2070100" cy="1246505"/>
            <a:chOff x="527176" y="1978030"/>
            <a:chExt cx="2070100" cy="1246505"/>
          </a:xfrm>
        </p:grpSpPr>
        <p:sp>
          <p:nvSpPr>
            <p:cNvPr id="20" name="object 20"/>
            <p:cNvSpPr/>
            <p:nvPr/>
          </p:nvSpPr>
          <p:spPr>
            <a:xfrm>
              <a:off x="539876" y="1990730"/>
              <a:ext cx="2044700" cy="1221105"/>
            </a:xfrm>
            <a:custGeom>
              <a:avLst/>
              <a:gdLst/>
              <a:ahLst/>
              <a:cxnLst/>
              <a:rect l="l" t="t" r="r" b="b"/>
              <a:pathLst>
                <a:path w="2044700" h="1221105">
                  <a:moveTo>
                    <a:pt x="1840992" y="0"/>
                  </a:moveTo>
                  <a:lnTo>
                    <a:pt x="203454" y="0"/>
                  </a:lnTo>
                  <a:lnTo>
                    <a:pt x="156806" y="5373"/>
                  </a:lnTo>
                  <a:lnTo>
                    <a:pt x="113983" y="20678"/>
                  </a:lnTo>
                  <a:lnTo>
                    <a:pt x="76207" y="44694"/>
                  </a:lnTo>
                  <a:lnTo>
                    <a:pt x="44698" y="76201"/>
                  </a:lnTo>
                  <a:lnTo>
                    <a:pt x="20680" y="113977"/>
                  </a:lnTo>
                  <a:lnTo>
                    <a:pt x="5373" y="156802"/>
                  </a:lnTo>
                  <a:lnTo>
                    <a:pt x="0" y="203453"/>
                  </a:lnTo>
                  <a:lnTo>
                    <a:pt x="0" y="1017257"/>
                  </a:lnTo>
                  <a:lnTo>
                    <a:pt x="5373" y="1063909"/>
                  </a:lnTo>
                  <a:lnTo>
                    <a:pt x="20680" y="1106735"/>
                  </a:lnTo>
                  <a:lnTo>
                    <a:pt x="44698" y="1144514"/>
                  </a:lnTo>
                  <a:lnTo>
                    <a:pt x="76207" y="1176024"/>
                  </a:lnTo>
                  <a:lnTo>
                    <a:pt x="113983" y="1200043"/>
                  </a:lnTo>
                  <a:lnTo>
                    <a:pt x="156806" y="1215350"/>
                  </a:lnTo>
                  <a:lnTo>
                    <a:pt x="203454" y="1220723"/>
                  </a:lnTo>
                  <a:lnTo>
                    <a:pt x="1840992" y="1220723"/>
                  </a:lnTo>
                  <a:lnTo>
                    <a:pt x="1887639" y="1215350"/>
                  </a:lnTo>
                  <a:lnTo>
                    <a:pt x="1930462" y="1200043"/>
                  </a:lnTo>
                  <a:lnTo>
                    <a:pt x="1968238" y="1176024"/>
                  </a:lnTo>
                  <a:lnTo>
                    <a:pt x="1999747" y="1144514"/>
                  </a:lnTo>
                  <a:lnTo>
                    <a:pt x="2023765" y="1106735"/>
                  </a:lnTo>
                  <a:lnTo>
                    <a:pt x="2039072" y="1063909"/>
                  </a:lnTo>
                  <a:lnTo>
                    <a:pt x="2044445" y="1017257"/>
                  </a:lnTo>
                  <a:lnTo>
                    <a:pt x="2044445" y="203453"/>
                  </a:lnTo>
                  <a:lnTo>
                    <a:pt x="2039072" y="156802"/>
                  </a:lnTo>
                  <a:lnTo>
                    <a:pt x="2023765" y="113977"/>
                  </a:lnTo>
                  <a:lnTo>
                    <a:pt x="1999747" y="76201"/>
                  </a:lnTo>
                  <a:lnTo>
                    <a:pt x="1968238" y="44694"/>
                  </a:lnTo>
                  <a:lnTo>
                    <a:pt x="1930462" y="20678"/>
                  </a:lnTo>
                  <a:lnTo>
                    <a:pt x="1887639" y="5373"/>
                  </a:lnTo>
                  <a:lnTo>
                    <a:pt x="184099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39876" y="1990730"/>
              <a:ext cx="2044700" cy="1221105"/>
            </a:xfrm>
            <a:custGeom>
              <a:avLst/>
              <a:gdLst/>
              <a:ahLst/>
              <a:cxnLst/>
              <a:rect l="l" t="t" r="r" b="b"/>
              <a:pathLst>
                <a:path w="2044700" h="1221105">
                  <a:moveTo>
                    <a:pt x="0" y="203453"/>
                  </a:moveTo>
                  <a:lnTo>
                    <a:pt x="5373" y="156802"/>
                  </a:lnTo>
                  <a:lnTo>
                    <a:pt x="20680" y="113977"/>
                  </a:lnTo>
                  <a:lnTo>
                    <a:pt x="44698" y="76201"/>
                  </a:lnTo>
                  <a:lnTo>
                    <a:pt x="76207" y="44694"/>
                  </a:lnTo>
                  <a:lnTo>
                    <a:pt x="113983" y="20678"/>
                  </a:lnTo>
                  <a:lnTo>
                    <a:pt x="156806" y="5373"/>
                  </a:lnTo>
                  <a:lnTo>
                    <a:pt x="203454" y="0"/>
                  </a:lnTo>
                  <a:lnTo>
                    <a:pt x="1840992" y="0"/>
                  </a:lnTo>
                  <a:lnTo>
                    <a:pt x="1887639" y="5373"/>
                  </a:lnTo>
                  <a:lnTo>
                    <a:pt x="1930462" y="20678"/>
                  </a:lnTo>
                  <a:lnTo>
                    <a:pt x="1968238" y="44694"/>
                  </a:lnTo>
                  <a:lnTo>
                    <a:pt x="1999747" y="76201"/>
                  </a:lnTo>
                  <a:lnTo>
                    <a:pt x="2023765" y="113977"/>
                  </a:lnTo>
                  <a:lnTo>
                    <a:pt x="2039072" y="156802"/>
                  </a:lnTo>
                  <a:lnTo>
                    <a:pt x="2044445" y="203453"/>
                  </a:lnTo>
                  <a:lnTo>
                    <a:pt x="2044445" y="1017257"/>
                  </a:lnTo>
                  <a:lnTo>
                    <a:pt x="2039072" y="1063909"/>
                  </a:lnTo>
                  <a:lnTo>
                    <a:pt x="2023765" y="1106735"/>
                  </a:lnTo>
                  <a:lnTo>
                    <a:pt x="1999747" y="1144514"/>
                  </a:lnTo>
                  <a:lnTo>
                    <a:pt x="1968238" y="1176024"/>
                  </a:lnTo>
                  <a:lnTo>
                    <a:pt x="1930462" y="1200043"/>
                  </a:lnTo>
                  <a:lnTo>
                    <a:pt x="1887639" y="1215350"/>
                  </a:lnTo>
                  <a:lnTo>
                    <a:pt x="1840992" y="1220723"/>
                  </a:lnTo>
                  <a:lnTo>
                    <a:pt x="203454" y="1220723"/>
                  </a:lnTo>
                  <a:lnTo>
                    <a:pt x="156806" y="1215350"/>
                  </a:lnTo>
                  <a:lnTo>
                    <a:pt x="113983" y="1200043"/>
                  </a:lnTo>
                  <a:lnTo>
                    <a:pt x="76207" y="1176024"/>
                  </a:lnTo>
                  <a:lnTo>
                    <a:pt x="44698" y="1144514"/>
                  </a:lnTo>
                  <a:lnTo>
                    <a:pt x="20680" y="1106735"/>
                  </a:lnTo>
                  <a:lnTo>
                    <a:pt x="5373" y="1063909"/>
                  </a:lnTo>
                  <a:lnTo>
                    <a:pt x="0" y="1017257"/>
                  </a:lnTo>
                  <a:lnTo>
                    <a:pt x="0" y="20345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997356" y="2337170"/>
            <a:ext cx="11303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solidFill>
                  <a:srgbClr val="FFFFFF"/>
                </a:solidFill>
                <a:latin typeface="Calibri"/>
                <a:cs typeface="Calibri"/>
              </a:rPr>
              <a:t>Pandas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71623" y="3381630"/>
            <a:ext cx="3660140" cy="1002030"/>
            <a:chOff x="2571623" y="3381630"/>
            <a:chExt cx="3660140" cy="1002030"/>
          </a:xfrm>
        </p:grpSpPr>
        <p:sp>
          <p:nvSpPr>
            <p:cNvPr id="24" name="object 24"/>
            <p:cNvSpPr/>
            <p:nvPr/>
          </p:nvSpPr>
          <p:spPr>
            <a:xfrm>
              <a:off x="2584323" y="3394330"/>
              <a:ext cx="3634740" cy="976630"/>
            </a:xfrm>
            <a:custGeom>
              <a:avLst/>
              <a:gdLst/>
              <a:ahLst/>
              <a:cxnLst/>
              <a:rect l="l" t="t" r="r" b="b"/>
              <a:pathLst>
                <a:path w="3634740" h="976629">
                  <a:moveTo>
                    <a:pt x="3472053" y="0"/>
                  </a:moveTo>
                  <a:lnTo>
                    <a:pt x="0" y="0"/>
                  </a:lnTo>
                  <a:lnTo>
                    <a:pt x="0" y="976122"/>
                  </a:lnTo>
                  <a:lnTo>
                    <a:pt x="3472053" y="976122"/>
                  </a:lnTo>
                  <a:lnTo>
                    <a:pt x="3515302" y="970310"/>
                  </a:lnTo>
                  <a:lnTo>
                    <a:pt x="3554165" y="953911"/>
                  </a:lnTo>
                  <a:lnTo>
                    <a:pt x="3587091" y="928473"/>
                  </a:lnTo>
                  <a:lnTo>
                    <a:pt x="3612529" y="895547"/>
                  </a:lnTo>
                  <a:lnTo>
                    <a:pt x="3628928" y="856684"/>
                  </a:lnTo>
                  <a:lnTo>
                    <a:pt x="3634740" y="813435"/>
                  </a:lnTo>
                  <a:lnTo>
                    <a:pt x="3634740" y="162687"/>
                  </a:lnTo>
                  <a:lnTo>
                    <a:pt x="3628928" y="119437"/>
                  </a:lnTo>
                  <a:lnTo>
                    <a:pt x="3612529" y="80574"/>
                  </a:lnTo>
                  <a:lnTo>
                    <a:pt x="3587091" y="47648"/>
                  </a:lnTo>
                  <a:lnTo>
                    <a:pt x="3554165" y="22210"/>
                  </a:lnTo>
                  <a:lnTo>
                    <a:pt x="3515302" y="5811"/>
                  </a:lnTo>
                  <a:lnTo>
                    <a:pt x="3472053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84323" y="3394330"/>
              <a:ext cx="3634740" cy="976630"/>
            </a:xfrm>
            <a:custGeom>
              <a:avLst/>
              <a:gdLst/>
              <a:ahLst/>
              <a:cxnLst/>
              <a:rect l="l" t="t" r="r" b="b"/>
              <a:pathLst>
                <a:path w="3634740" h="976629">
                  <a:moveTo>
                    <a:pt x="3634740" y="162687"/>
                  </a:moveTo>
                  <a:lnTo>
                    <a:pt x="3634740" y="813435"/>
                  </a:lnTo>
                  <a:lnTo>
                    <a:pt x="3628928" y="856684"/>
                  </a:lnTo>
                  <a:lnTo>
                    <a:pt x="3612529" y="895547"/>
                  </a:lnTo>
                  <a:lnTo>
                    <a:pt x="3587091" y="928473"/>
                  </a:lnTo>
                  <a:lnTo>
                    <a:pt x="3554165" y="953911"/>
                  </a:lnTo>
                  <a:lnTo>
                    <a:pt x="3515302" y="970310"/>
                  </a:lnTo>
                  <a:lnTo>
                    <a:pt x="3472053" y="976122"/>
                  </a:lnTo>
                  <a:lnTo>
                    <a:pt x="0" y="976122"/>
                  </a:lnTo>
                  <a:lnTo>
                    <a:pt x="0" y="0"/>
                  </a:lnTo>
                  <a:lnTo>
                    <a:pt x="3472053" y="0"/>
                  </a:lnTo>
                  <a:lnTo>
                    <a:pt x="3515302" y="5811"/>
                  </a:lnTo>
                  <a:lnTo>
                    <a:pt x="3554165" y="22210"/>
                  </a:lnTo>
                  <a:lnTo>
                    <a:pt x="3587091" y="47648"/>
                  </a:lnTo>
                  <a:lnTo>
                    <a:pt x="3612529" y="80574"/>
                  </a:lnTo>
                  <a:lnTo>
                    <a:pt x="3628928" y="119437"/>
                  </a:lnTo>
                  <a:lnTo>
                    <a:pt x="3634740" y="162687"/>
                  </a:lnTo>
                  <a:close/>
                </a:path>
              </a:pathLst>
            </a:custGeom>
            <a:ln w="25400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742869" y="3492817"/>
            <a:ext cx="132461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SzPct val="97777"/>
              <a:buChar char="•"/>
              <a:tabLst>
                <a:tab pos="298450" algn="l"/>
              </a:tabLst>
            </a:pPr>
            <a:r>
              <a:rPr dirty="0" sz="4500" spc="-5">
                <a:latin typeface="Calibri"/>
                <a:cs typeface="Calibri"/>
              </a:rPr>
              <a:t>RD</a:t>
            </a:r>
            <a:r>
              <a:rPr dirty="0" sz="4500">
                <a:latin typeface="Calibri"/>
                <a:cs typeface="Calibri"/>
              </a:rPr>
              <a:t>D</a:t>
            </a:r>
            <a:endParaRPr sz="45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27176" y="3259712"/>
            <a:ext cx="2070100" cy="1245870"/>
            <a:chOff x="527176" y="3259712"/>
            <a:chExt cx="2070100" cy="1245870"/>
          </a:xfrm>
        </p:grpSpPr>
        <p:sp>
          <p:nvSpPr>
            <p:cNvPr id="28" name="object 28"/>
            <p:cNvSpPr/>
            <p:nvPr/>
          </p:nvSpPr>
          <p:spPr>
            <a:xfrm>
              <a:off x="539876" y="3272412"/>
              <a:ext cx="2044700" cy="1220470"/>
            </a:xfrm>
            <a:custGeom>
              <a:avLst/>
              <a:gdLst/>
              <a:ahLst/>
              <a:cxnLst/>
              <a:rect l="l" t="t" r="r" b="b"/>
              <a:pathLst>
                <a:path w="2044700" h="1220470">
                  <a:moveTo>
                    <a:pt x="1841119" y="0"/>
                  </a:moveTo>
                  <a:lnTo>
                    <a:pt x="203327" y="0"/>
                  </a:lnTo>
                  <a:lnTo>
                    <a:pt x="156706" y="5370"/>
                  </a:lnTo>
                  <a:lnTo>
                    <a:pt x="113909" y="20666"/>
                  </a:lnTo>
                  <a:lnTo>
                    <a:pt x="76156" y="44668"/>
                  </a:lnTo>
                  <a:lnTo>
                    <a:pt x="44668" y="76156"/>
                  </a:lnTo>
                  <a:lnTo>
                    <a:pt x="20666" y="113909"/>
                  </a:lnTo>
                  <a:lnTo>
                    <a:pt x="5370" y="156706"/>
                  </a:lnTo>
                  <a:lnTo>
                    <a:pt x="0" y="203326"/>
                  </a:lnTo>
                  <a:lnTo>
                    <a:pt x="0" y="1016622"/>
                  </a:lnTo>
                  <a:lnTo>
                    <a:pt x="5370" y="1063247"/>
                  </a:lnTo>
                  <a:lnTo>
                    <a:pt x="20666" y="1106047"/>
                  </a:lnTo>
                  <a:lnTo>
                    <a:pt x="44668" y="1143802"/>
                  </a:lnTo>
                  <a:lnTo>
                    <a:pt x="76156" y="1175292"/>
                  </a:lnTo>
                  <a:lnTo>
                    <a:pt x="113909" y="1199295"/>
                  </a:lnTo>
                  <a:lnTo>
                    <a:pt x="156706" y="1214591"/>
                  </a:lnTo>
                  <a:lnTo>
                    <a:pt x="203327" y="1219961"/>
                  </a:lnTo>
                  <a:lnTo>
                    <a:pt x="1841119" y="1219961"/>
                  </a:lnTo>
                  <a:lnTo>
                    <a:pt x="1887739" y="1214591"/>
                  </a:lnTo>
                  <a:lnTo>
                    <a:pt x="1930536" y="1199295"/>
                  </a:lnTo>
                  <a:lnTo>
                    <a:pt x="1968289" y="1175292"/>
                  </a:lnTo>
                  <a:lnTo>
                    <a:pt x="1999777" y="1143802"/>
                  </a:lnTo>
                  <a:lnTo>
                    <a:pt x="2023779" y="1106047"/>
                  </a:lnTo>
                  <a:lnTo>
                    <a:pt x="2039075" y="1063247"/>
                  </a:lnTo>
                  <a:lnTo>
                    <a:pt x="2044445" y="1016622"/>
                  </a:lnTo>
                  <a:lnTo>
                    <a:pt x="2044445" y="203326"/>
                  </a:lnTo>
                  <a:lnTo>
                    <a:pt x="2039075" y="156706"/>
                  </a:lnTo>
                  <a:lnTo>
                    <a:pt x="2023779" y="113909"/>
                  </a:lnTo>
                  <a:lnTo>
                    <a:pt x="1999777" y="76156"/>
                  </a:lnTo>
                  <a:lnTo>
                    <a:pt x="1968289" y="44668"/>
                  </a:lnTo>
                  <a:lnTo>
                    <a:pt x="1930536" y="20666"/>
                  </a:lnTo>
                  <a:lnTo>
                    <a:pt x="1887739" y="5370"/>
                  </a:lnTo>
                  <a:lnTo>
                    <a:pt x="184111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9876" y="3272412"/>
              <a:ext cx="2044700" cy="1220470"/>
            </a:xfrm>
            <a:custGeom>
              <a:avLst/>
              <a:gdLst/>
              <a:ahLst/>
              <a:cxnLst/>
              <a:rect l="l" t="t" r="r" b="b"/>
              <a:pathLst>
                <a:path w="2044700" h="1220470">
                  <a:moveTo>
                    <a:pt x="0" y="203326"/>
                  </a:moveTo>
                  <a:lnTo>
                    <a:pt x="5370" y="156706"/>
                  </a:lnTo>
                  <a:lnTo>
                    <a:pt x="20666" y="113909"/>
                  </a:lnTo>
                  <a:lnTo>
                    <a:pt x="44668" y="76156"/>
                  </a:lnTo>
                  <a:lnTo>
                    <a:pt x="76156" y="44668"/>
                  </a:lnTo>
                  <a:lnTo>
                    <a:pt x="113909" y="20666"/>
                  </a:lnTo>
                  <a:lnTo>
                    <a:pt x="156706" y="5370"/>
                  </a:lnTo>
                  <a:lnTo>
                    <a:pt x="203327" y="0"/>
                  </a:lnTo>
                  <a:lnTo>
                    <a:pt x="1841119" y="0"/>
                  </a:lnTo>
                  <a:lnTo>
                    <a:pt x="1887739" y="5370"/>
                  </a:lnTo>
                  <a:lnTo>
                    <a:pt x="1930536" y="20666"/>
                  </a:lnTo>
                  <a:lnTo>
                    <a:pt x="1968289" y="44668"/>
                  </a:lnTo>
                  <a:lnTo>
                    <a:pt x="1999777" y="76156"/>
                  </a:lnTo>
                  <a:lnTo>
                    <a:pt x="2023779" y="113909"/>
                  </a:lnTo>
                  <a:lnTo>
                    <a:pt x="2039075" y="156706"/>
                  </a:lnTo>
                  <a:lnTo>
                    <a:pt x="2044445" y="203326"/>
                  </a:lnTo>
                  <a:lnTo>
                    <a:pt x="2044445" y="1016622"/>
                  </a:lnTo>
                  <a:lnTo>
                    <a:pt x="2039075" y="1063247"/>
                  </a:lnTo>
                  <a:lnTo>
                    <a:pt x="2023779" y="1106047"/>
                  </a:lnTo>
                  <a:lnTo>
                    <a:pt x="1999777" y="1143802"/>
                  </a:lnTo>
                  <a:lnTo>
                    <a:pt x="1968289" y="1175292"/>
                  </a:lnTo>
                  <a:lnTo>
                    <a:pt x="1930536" y="1199295"/>
                  </a:lnTo>
                  <a:lnTo>
                    <a:pt x="1887739" y="1214591"/>
                  </a:lnTo>
                  <a:lnTo>
                    <a:pt x="1841119" y="1219961"/>
                  </a:lnTo>
                  <a:lnTo>
                    <a:pt x="203327" y="1219961"/>
                  </a:lnTo>
                  <a:lnTo>
                    <a:pt x="156706" y="1214591"/>
                  </a:lnTo>
                  <a:lnTo>
                    <a:pt x="113909" y="1199295"/>
                  </a:lnTo>
                  <a:lnTo>
                    <a:pt x="76156" y="1175292"/>
                  </a:lnTo>
                  <a:lnTo>
                    <a:pt x="44668" y="1143802"/>
                  </a:lnTo>
                  <a:lnTo>
                    <a:pt x="20666" y="1106047"/>
                  </a:lnTo>
                  <a:lnTo>
                    <a:pt x="5370" y="1063247"/>
                  </a:lnTo>
                  <a:lnTo>
                    <a:pt x="0" y="1016622"/>
                  </a:lnTo>
                  <a:lnTo>
                    <a:pt x="0" y="20332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56563" y="3618229"/>
            <a:ext cx="16103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FFFFFF"/>
                </a:solidFill>
                <a:latin typeface="Calibri"/>
                <a:cs typeface="Calibri"/>
              </a:rPr>
              <a:t>SparkCore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71623" y="4662553"/>
            <a:ext cx="3660140" cy="1002030"/>
            <a:chOff x="2571623" y="4662553"/>
            <a:chExt cx="3660140" cy="1002030"/>
          </a:xfrm>
        </p:grpSpPr>
        <p:sp>
          <p:nvSpPr>
            <p:cNvPr id="32" name="object 32"/>
            <p:cNvSpPr/>
            <p:nvPr/>
          </p:nvSpPr>
          <p:spPr>
            <a:xfrm>
              <a:off x="2584323" y="4675253"/>
              <a:ext cx="3634740" cy="976630"/>
            </a:xfrm>
            <a:custGeom>
              <a:avLst/>
              <a:gdLst/>
              <a:ahLst/>
              <a:cxnLst/>
              <a:rect l="l" t="t" r="r" b="b"/>
              <a:pathLst>
                <a:path w="3634740" h="976629">
                  <a:moveTo>
                    <a:pt x="3472053" y="0"/>
                  </a:moveTo>
                  <a:lnTo>
                    <a:pt x="0" y="0"/>
                  </a:lnTo>
                  <a:lnTo>
                    <a:pt x="0" y="976122"/>
                  </a:lnTo>
                  <a:lnTo>
                    <a:pt x="3472053" y="976122"/>
                  </a:lnTo>
                  <a:lnTo>
                    <a:pt x="3515302" y="970310"/>
                  </a:lnTo>
                  <a:lnTo>
                    <a:pt x="3554165" y="953911"/>
                  </a:lnTo>
                  <a:lnTo>
                    <a:pt x="3587091" y="928473"/>
                  </a:lnTo>
                  <a:lnTo>
                    <a:pt x="3612529" y="895547"/>
                  </a:lnTo>
                  <a:lnTo>
                    <a:pt x="3628928" y="856684"/>
                  </a:lnTo>
                  <a:lnTo>
                    <a:pt x="3634740" y="813435"/>
                  </a:lnTo>
                  <a:lnTo>
                    <a:pt x="3634740" y="162687"/>
                  </a:lnTo>
                  <a:lnTo>
                    <a:pt x="3628928" y="119437"/>
                  </a:lnTo>
                  <a:lnTo>
                    <a:pt x="3612529" y="80574"/>
                  </a:lnTo>
                  <a:lnTo>
                    <a:pt x="3587091" y="47648"/>
                  </a:lnTo>
                  <a:lnTo>
                    <a:pt x="3554165" y="22210"/>
                  </a:lnTo>
                  <a:lnTo>
                    <a:pt x="3515302" y="5811"/>
                  </a:lnTo>
                  <a:lnTo>
                    <a:pt x="3472053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84323" y="4675253"/>
              <a:ext cx="3634740" cy="976630"/>
            </a:xfrm>
            <a:custGeom>
              <a:avLst/>
              <a:gdLst/>
              <a:ahLst/>
              <a:cxnLst/>
              <a:rect l="l" t="t" r="r" b="b"/>
              <a:pathLst>
                <a:path w="3634740" h="976629">
                  <a:moveTo>
                    <a:pt x="3634740" y="162687"/>
                  </a:moveTo>
                  <a:lnTo>
                    <a:pt x="3634740" y="813435"/>
                  </a:lnTo>
                  <a:lnTo>
                    <a:pt x="3628928" y="856684"/>
                  </a:lnTo>
                  <a:lnTo>
                    <a:pt x="3612529" y="895547"/>
                  </a:lnTo>
                  <a:lnTo>
                    <a:pt x="3587091" y="928473"/>
                  </a:lnTo>
                  <a:lnTo>
                    <a:pt x="3554165" y="953911"/>
                  </a:lnTo>
                  <a:lnTo>
                    <a:pt x="3515302" y="970310"/>
                  </a:lnTo>
                  <a:lnTo>
                    <a:pt x="3472053" y="976122"/>
                  </a:lnTo>
                  <a:lnTo>
                    <a:pt x="0" y="976122"/>
                  </a:lnTo>
                  <a:lnTo>
                    <a:pt x="0" y="0"/>
                  </a:lnTo>
                  <a:lnTo>
                    <a:pt x="3472053" y="0"/>
                  </a:lnTo>
                  <a:lnTo>
                    <a:pt x="3515302" y="5811"/>
                  </a:lnTo>
                  <a:lnTo>
                    <a:pt x="3554165" y="22210"/>
                  </a:lnTo>
                  <a:lnTo>
                    <a:pt x="3587091" y="47648"/>
                  </a:lnTo>
                  <a:lnTo>
                    <a:pt x="3612529" y="80574"/>
                  </a:lnTo>
                  <a:lnTo>
                    <a:pt x="3628928" y="119437"/>
                  </a:lnTo>
                  <a:lnTo>
                    <a:pt x="3634740" y="162687"/>
                  </a:lnTo>
                  <a:close/>
                </a:path>
              </a:pathLst>
            </a:custGeom>
            <a:ln w="25400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742869" y="4773875"/>
            <a:ext cx="285432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SzPct val="97777"/>
              <a:buChar char="•"/>
              <a:tabLst>
                <a:tab pos="298450" algn="l"/>
              </a:tabLst>
            </a:pPr>
            <a:r>
              <a:rPr dirty="0" sz="4500" spc="-5">
                <a:latin typeface="Calibri"/>
                <a:cs typeface="Calibri"/>
              </a:rPr>
              <a:t>D</a:t>
            </a:r>
            <a:r>
              <a:rPr dirty="0" sz="4500" spc="-45">
                <a:latin typeface="Calibri"/>
                <a:cs typeface="Calibri"/>
              </a:rPr>
              <a:t>a</a:t>
            </a:r>
            <a:r>
              <a:rPr dirty="0" sz="4500" spc="-60">
                <a:latin typeface="Calibri"/>
                <a:cs typeface="Calibri"/>
              </a:rPr>
              <a:t>t</a:t>
            </a:r>
            <a:r>
              <a:rPr dirty="0" sz="4500">
                <a:latin typeface="Calibri"/>
                <a:cs typeface="Calibri"/>
              </a:rPr>
              <a:t>aF</a:t>
            </a:r>
            <a:r>
              <a:rPr dirty="0" sz="4500" spc="-95">
                <a:latin typeface="Calibri"/>
                <a:cs typeface="Calibri"/>
              </a:rPr>
              <a:t>r</a:t>
            </a:r>
            <a:r>
              <a:rPr dirty="0" sz="4500">
                <a:latin typeface="Calibri"/>
                <a:cs typeface="Calibri"/>
              </a:rPr>
              <a:t>ame</a:t>
            </a:r>
            <a:endParaRPr sz="45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27176" y="4540634"/>
            <a:ext cx="2070100" cy="1245870"/>
            <a:chOff x="527176" y="4540634"/>
            <a:chExt cx="2070100" cy="1245870"/>
          </a:xfrm>
        </p:grpSpPr>
        <p:sp>
          <p:nvSpPr>
            <p:cNvPr id="36" name="object 36"/>
            <p:cNvSpPr/>
            <p:nvPr/>
          </p:nvSpPr>
          <p:spPr>
            <a:xfrm>
              <a:off x="539876" y="4553334"/>
              <a:ext cx="2044700" cy="1220470"/>
            </a:xfrm>
            <a:custGeom>
              <a:avLst/>
              <a:gdLst/>
              <a:ahLst/>
              <a:cxnLst/>
              <a:rect l="l" t="t" r="r" b="b"/>
              <a:pathLst>
                <a:path w="2044700" h="1220470">
                  <a:moveTo>
                    <a:pt x="1841119" y="0"/>
                  </a:moveTo>
                  <a:lnTo>
                    <a:pt x="203327" y="0"/>
                  </a:lnTo>
                  <a:lnTo>
                    <a:pt x="156706" y="5370"/>
                  </a:lnTo>
                  <a:lnTo>
                    <a:pt x="113909" y="20666"/>
                  </a:lnTo>
                  <a:lnTo>
                    <a:pt x="76156" y="44668"/>
                  </a:lnTo>
                  <a:lnTo>
                    <a:pt x="44668" y="76156"/>
                  </a:lnTo>
                  <a:lnTo>
                    <a:pt x="20666" y="113909"/>
                  </a:lnTo>
                  <a:lnTo>
                    <a:pt x="5370" y="156706"/>
                  </a:lnTo>
                  <a:lnTo>
                    <a:pt x="0" y="203326"/>
                  </a:lnTo>
                  <a:lnTo>
                    <a:pt x="0" y="1016622"/>
                  </a:lnTo>
                  <a:lnTo>
                    <a:pt x="5370" y="1063247"/>
                  </a:lnTo>
                  <a:lnTo>
                    <a:pt x="20666" y="1106047"/>
                  </a:lnTo>
                  <a:lnTo>
                    <a:pt x="44668" y="1143802"/>
                  </a:lnTo>
                  <a:lnTo>
                    <a:pt x="76156" y="1175292"/>
                  </a:lnTo>
                  <a:lnTo>
                    <a:pt x="113909" y="1199295"/>
                  </a:lnTo>
                  <a:lnTo>
                    <a:pt x="156706" y="1214591"/>
                  </a:lnTo>
                  <a:lnTo>
                    <a:pt x="203327" y="1219961"/>
                  </a:lnTo>
                  <a:lnTo>
                    <a:pt x="1841119" y="1219961"/>
                  </a:lnTo>
                  <a:lnTo>
                    <a:pt x="1887739" y="1214591"/>
                  </a:lnTo>
                  <a:lnTo>
                    <a:pt x="1930536" y="1199295"/>
                  </a:lnTo>
                  <a:lnTo>
                    <a:pt x="1968289" y="1175292"/>
                  </a:lnTo>
                  <a:lnTo>
                    <a:pt x="1999777" y="1143802"/>
                  </a:lnTo>
                  <a:lnTo>
                    <a:pt x="2023779" y="1106047"/>
                  </a:lnTo>
                  <a:lnTo>
                    <a:pt x="2039075" y="1063247"/>
                  </a:lnTo>
                  <a:lnTo>
                    <a:pt x="2044445" y="1016622"/>
                  </a:lnTo>
                  <a:lnTo>
                    <a:pt x="2044445" y="203326"/>
                  </a:lnTo>
                  <a:lnTo>
                    <a:pt x="2039075" y="156706"/>
                  </a:lnTo>
                  <a:lnTo>
                    <a:pt x="2023779" y="113909"/>
                  </a:lnTo>
                  <a:lnTo>
                    <a:pt x="1999777" y="76156"/>
                  </a:lnTo>
                  <a:lnTo>
                    <a:pt x="1968289" y="44668"/>
                  </a:lnTo>
                  <a:lnTo>
                    <a:pt x="1930536" y="20666"/>
                  </a:lnTo>
                  <a:lnTo>
                    <a:pt x="1887739" y="5370"/>
                  </a:lnTo>
                  <a:lnTo>
                    <a:pt x="184111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9876" y="4553334"/>
              <a:ext cx="2044700" cy="1220470"/>
            </a:xfrm>
            <a:custGeom>
              <a:avLst/>
              <a:gdLst/>
              <a:ahLst/>
              <a:cxnLst/>
              <a:rect l="l" t="t" r="r" b="b"/>
              <a:pathLst>
                <a:path w="2044700" h="1220470">
                  <a:moveTo>
                    <a:pt x="0" y="203326"/>
                  </a:moveTo>
                  <a:lnTo>
                    <a:pt x="5370" y="156706"/>
                  </a:lnTo>
                  <a:lnTo>
                    <a:pt x="20666" y="113909"/>
                  </a:lnTo>
                  <a:lnTo>
                    <a:pt x="44668" y="76156"/>
                  </a:lnTo>
                  <a:lnTo>
                    <a:pt x="76156" y="44668"/>
                  </a:lnTo>
                  <a:lnTo>
                    <a:pt x="113909" y="20666"/>
                  </a:lnTo>
                  <a:lnTo>
                    <a:pt x="156706" y="5370"/>
                  </a:lnTo>
                  <a:lnTo>
                    <a:pt x="203327" y="0"/>
                  </a:lnTo>
                  <a:lnTo>
                    <a:pt x="1841119" y="0"/>
                  </a:lnTo>
                  <a:lnTo>
                    <a:pt x="1887739" y="5370"/>
                  </a:lnTo>
                  <a:lnTo>
                    <a:pt x="1930536" y="20666"/>
                  </a:lnTo>
                  <a:lnTo>
                    <a:pt x="1968289" y="44668"/>
                  </a:lnTo>
                  <a:lnTo>
                    <a:pt x="1999777" y="76156"/>
                  </a:lnTo>
                  <a:lnTo>
                    <a:pt x="2023779" y="113909"/>
                  </a:lnTo>
                  <a:lnTo>
                    <a:pt x="2039075" y="156706"/>
                  </a:lnTo>
                  <a:lnTo>
                    <a:pt x="2044445" y="203326"/>
                  </a:lnTo>
                  <a:lnTo>
                    <a:pt x="2044445" y="1016622"/>
                  </a:lnTo>
                  <a:lnTo>
                    <a:pt x="2039075" y="1063247"/>
                  </a:lnTo>
                  <a:lnTo>
                    <a:pt x="2023779" y="1106047"/>
                  </a:lnTo>
                  <a:lnTo>
                    <a:pt x="1999777" y="1143802"/>
                  </a:lnTo>
                  <a:lnTo>
                    <a:pt x="1968289" y="1175292"/>
                  </a:lnTo>
                  <a:lnTo>
                    <a:pt x="1930536" y="1199295"/>
                  </a:lnTo>
                  <a:lnTo>
                    <a:pt x="1887739" y="1214591"/>
                  </a:lnTo>
                  <a:lnTo>
                    <a:pt x="1841119" y="1219961"/>
                  </a:lnTo>
                  <a:lnTo>
                    <a:pt x="203327" y="1219961"/>
                  </a:lnTo>
                  <a:lnTo>
                    <a:pt x="156706" y="1214591"/>
                  </a:lnTo>
                  <a:lnTo>
                    <a:pt x="113909" y="1199295"/>
                  </a:lnTo>
                  <a:lnTo>
                    <a:pt x="76156" y="1175292"/>
                  </a:lnTo>
                  <a:lnTo>
                    <a:pt x="44668" y="1143802"/>
                  </a:lnTo>
                  <a:lnTo>
                    <a:pt x="20666" y="1106047"/>
                  </a:lnTo>
                  <a:lnTo>
                    <a:pt x="5370" y="1063247"/>
                  </a:lnTo>
                  <a:lnTo>
                    <a:pt x="0" y="1016622"/>
                  </a:lnTo>
                  <a:lnTo>
                    <a:pt x="0" y="20332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821301" y="4899287"/>
            <a:ext cx="14801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Spa</a:t>
            </a:r>
            <a:r>
              <a:rPr dirty="0" sz="3000" spc="-5">
                <a:solidFill>
                  <a:srgbClr val="FFFFFF"/>
                </a:solidFill>
                <a:latin typeface="Calibri"/>
                <a:cs typeface="Calibri"/>
              </a:rPr>
              <a:t>rk</a:t>
            </a: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3000" spc="-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734175" y="2077592"/>
            <a:ext cx="2336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Pandas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34175" y="2351913"/>
            <a:ext cx="2139950" cy="68389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二维表数据结构</a:t>
            </a:r>
            <a:endParaRPr sz="18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单机（本地）集合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34175" y="3394329"/>
            <a:ext cx="1969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SparkCore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34175" y="3668648"/>
            <a:ext cx="3968750" cy="68389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无标准数据结构，存储什么数据均可</a:t>
            </a:r>
            <a:endParaRPr sz="18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分布式集合（分区）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34175" y="4711065"/>
            <a:ext cx="2619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34175" y="4985385"/>
            <a:ext cx="2368550" cy="68389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二维表数据结构</a:t>
            </a:r>
            <a:endParaRPr sz="18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分布式集合（分区）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566" y="165930"/>
            <a:ext cx="2017006" cy="5871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16619" y="272583"/>
            <a:ext cx="10892790" cy="1195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78554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48504F"/>
                </a:solidFill>
                <a:latin typeface="SimSun"/>
                <a:cs typeface="SimSun"/>
              </a:rPr>
              <a:t>多一句没有，少一句不行，用最短时间，教会最实用的技术！</a:t>
            </a:r>
            <a:endParaRPr sz="21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的数据抽象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1" name="object 11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2571623" y="2160898"/>
            <a:ext cx="3660140" cy="1503045"/>
            <a:chOff x="2571623" y="2160898"/>
            <a:chExt cx="3660140" cy="1503045"/>
          </a:xfrm>
        </p:grpSpPr>
        <p:sp>
          <p:nvSpPr>
            <p:cNvPr id="16" name="object 16"/>
            <p:cNvSpPr/>
            <p:nvPr/>
          </p:nvSpPr>
          <p:spPr>
            <a:xfrm>
              <a:off x="2584323" y="2173598"/>
              <a:ext cx="3634740" cy="1477645"/>
            </a:xfrm>
            <a:custGeom>
              <a:avLst/>
              <a:gdLst/>
              <a:ahLst/>
              <a:cxnLst/>
              <a:rect l="l" t="t" r="r" b="b"/>
              <a:pathLst>
                <a:path w="3634740" h="1477645">
                  <a:moveTo>
                    <a:pt x="3388474" y="0"/>
                  </a:moveTo>
                  <a:lnTo>
                    <a:pt x="0" y="0"/>
                  </a:lnTo>
                  <a:lnTo>
                    <a:pt x="0" y="1477518"/>
                  </a:lnTo>
                  <a:lnTo>
                    <a:pt x="3388474" y="1477518"/>
                  </a:lnTo>
                  <a:lnTo>
                    <a:pt x="3438107" y="1472515"/>
                  </a:lnTo>
                  <a:lnTo>
                    <a:pt x="3484335" y="1458166"/>
                  </a:lnTo>
                  <a:lnTo>
                    <a:pt x="3526167" y="1435462"/>
                  </a:lnTo>
                  <a:lnTo>
                    <a:pt x="3562613" y="1405393"/>
                  </a:lnTo>
                  <a:lnTo>
                    <a:pt x="3592683" y="1368948"/>
                  </a:lnTo>
                  <a:lnTo>
                    <a:pt x="3615388" y="1327118"/>
                  </a:lnTo>
                  <a:lnTo>
                    <a:pt x="3629737" y="1280894"/>
                  </a:lnTo>
                  <a:lnTo>
                    <a:pt x="3634740" y="1231265"/>
                  </a:lnTo>
                  <a:lnTo>
                    <a:pt x="3634740" y="246265"/>
                  </a:lnTo>
                  <a:lnTo>
                    <a:pt x="3629737" y="196635"/>
                  </a:lnTo>
                  <a:lnTo>
                    <a:pt x="3615388" y="150409"/>
                  </a:lnTo>
                  <a:lnTo>
                    <a:pt x="3592683" y="108578"/>
                  </a:lnTo>
                  <a:lnTo>
                    <a:pt x="3562613" y="72131"/>
                  </a:lnTo>
                  <a:lnTo>
                    <a:pt x="3526167" y="42059"/>
                  </a:lnTo>
                  <a:lnTo>
                    <a:pt x="3484335" y="19353"/>
                  </a:lnTo>
                  <a:lnTo>
                    <a:pt x="3438107" y="5003"/>
                  </a:lnTo>
                  <a:lnTo>
                    <a:pt x="3388474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84323" y="2173598"/>
              <a:ext cx="3634740" cy="1477645"/>
            </a:xfrm>
            <a:custGeom>
              <a:avLst/>
              <a:gdLst/>
              <a:ahLst/>
              <a:cxnLst/>
              <a:rect l="l" t="t" r="r" b="b"/>
              <a:pathLst>
                <a:path w="3634740" h="1477645">
                  <a:moveTo>
                    <a:pt x="3634740" y="246265"/>
                  </a:moveTo>
                  <a:lnTo>
                    <a:pt x="3634740" y="1231265"/>
                  </a:lnTo>
                  <a:lnTo>
                    <a:pt x="3629737" y="1280894"/>
                  </a:lnTo>
                  <a:lnTo>
                    <a:pt x="3615388" y="1327118"/>
                  </a:lnTo>
                  <a:lnTo>
                    <a:pt x="3592683" y="1368948"/>
                  </a:lnTo>
                  <a:lnTo>
                    <a:pt x="3562613" y="1405393"/>
                  </a:lnTo>
                  <a:lnTo>
                    <a:pt x="3526167" y="1435462"/>
                  </a:lnTo>
                  <a:lnTo>
                    <a:pt x="3484335" y="1458166"/>
                  </a:lnTo>
                  <a:lnTo>
                    <a:pt x="3438107" y="1472515"/>
                  </a:lnTo>
                  <a:lnTo>
                    <a:pt x="3388474" y="1477518"/>
                  </a:lnTo>
                  <a:lnTo>
                    <a:pt x="0" y="1477518"/>
                  </a:lnTo>
                  <a:lnTo>
                    <a:pt x="0" y="0"/>
                  </a:lnTo>
                  <a:lnTo>
                    <a:pt x="3388474" y="0"/>
                  </a:lnTo>
                  <a:lnTo>
                    <a:pt x="3438107" y="5003"/>
                  </a:lnTo>
                  <a:lnTo>
                    <a:pt x="3484335" y="19353"/>
                  </a:lnTo>
                  <a:lnTo>
                    <a:pt x="3526167" y="42059"/>
                  </a:lnTo>
                  <a:lnTo>
                    <a:pt x="3562613" y="72131"/>
                  </a:lnTo>
                  <a:lnTo>
                    <a:pt x="3592683" y="108578"/>
                  </a:lnTo>
                  <a:lnTo>
                    <a:pt x="3615388" y="150409"/>
                  </a:lnTo>
                  <a:lnTo>
                    <a:pt x="3629737" y="196635"/>
                  </a:lnTo>
                  <a:lnTo>
                    <a:pt x="3634740" y="246265"/>
                  </a:lnTo>
                  <a:close/>
                </a:path>
              </a:pathLst>
            </a:custGeom>
            <a:ln w="25400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758109" y="2489982"/>
            <a:ext cx="2269490" cy="772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0"/>
              </a:spcBef>
              <a:buSzPct val="97959"/>
              <a:buChar char="•"/>
              <a:tabLst>
                <a:tab pos="323850" algn="l"/>
              </a:tabLst>
            </a:pPr>
            <a:r>
              <a:rPr dirty="0" sz="4900">
                <a:latin typeface="Calibri"/>
                <a:cs typeface="Calibri"/>
              </a:rPr>
              <a:t>D</a:t>
            </a:r>
            <a:r>
              <a:rPr dirty="0" sz="4900" spc="-50">
                <a:latin typeface="Calibri"/>
                <a:cs typeface="Calibri"/>
              </a:rPr>
              <a:t>a</a:t>
            </a:r>
            <a:r>
              <a:rPr dirty="0" sz="4900" spc="-60">
                <a:latin typeface="Calibri"/>
                <a:cs typeface="Calibri"/>
              </a:rPr>
              <a:t>t</a:t>
            </a:r>
            <a:r>
              <a:rPr dirty="0" sz="4900" spc="-5">
                <a:latin typeface="Calibri"/>
                <a:cs typeface="Calibri"/>
              </a:rPr>
              <a:t>a</a:t>
            </a:r>
            <a:r>
              <a:rPr dirty="0" sz="4900">
                <a:latin typeface="Calibri"/>
                <a:cs typeface="Calibri"/>
              </a:rPr>
              <a:t>s</a:t>
            </a:r>
            <a:r>
              <a:rPr dirty="0" sz="4900" spc="-25">
                <a:latin typeface="Calibri"/>
                <a:cs typeface="Calibri"/>
              </a:rPr>
              <a:t>e</a:t>
            </a:r>
            <a:r>
              <a:rPr dirty="0" sz="4900">
                <a:latin typeface="Calibri"/>
                <a:cs typeface="Calibri"/>
              </a:rPr>
              <a:t>t</a:t>
            </a:r>
            <a:endParaRPr sz="49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7176" y="1976494"/>
            <a:ext cx="2070100" cy="1872614"/>
            <a:chOff x="527176" y="1976494"/>
            <a:chExt cx="2070100" cy="1872614"/>
          </a:xfrm>
        </p:grpSpPr>
        <p:sp>
          <p:nvSpPr>
            <p:cNvPr id="20" name="object 20"/>
            <p:cNvSpPr/>
            <p:nvPr/>
          </p:nvSpPr>
          <p:spPr>
            <a:xfrm>
              <a:off x="539876" y="1989194"/>
              <a:ext cx="2044700" cy="1847214"/>
            </a:xfrm>
            <a:custGeom>
              <a:avLst/>
              <a:gdLst/>
              <a:ahLst/>
              <a:cxnLst/>
              <a:rect l="l" t="t" r="r" b="b"/>
              <a:pathLst>
                <a:path w="2044700" h="1847214">
                  <a:moveTo>
                    <a:pt x="1736598" y="0"/>
                  </a:moveTo>
                  <a:lnTo>
                    <a:pt x="307848" y="0"/>
                  </a:ln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3"/>
                  </a:lnTo>
                  <a:lnTo>
                    <a:pt x="140223" y="49598"/>
                  </a:lnTo>
                  <a:lnTo>
                    <a:pt x="105879" y="75512"/>
                  </a:lnTo>
                  <a:lnTo>
                    <a:pt x="75511" y="105881"/>
                  </a:lnTo>
                  <a:lnTo>
                    <a:pt x="49597" y="140226"/>
                  </a:lnTo>
                  <a:lnTo>
                    <a:pt x="28612" y="178074"/>
                  </a:lnTo>
                  <a:lnTo>
                    <a:pt x="13034" y="218946"/>
                  </a:lnTo>
                  <a:lnTo>
                    <a:pt x="3337" y="262367"/>
                  </a:lnTo>
                  <a:lnTo>
                    <a:pt x="0" y="307860"/>
                  </a:lnTo>
                  <a:lnTo>
                    <a:pt x="0" y="1539239"/>
                  </a:lnTo>
                  <a:lnTo>
                    <a:pt x="3337" y="1584733"/>
                  </a:lnTo>
                  <a:lnTo>
                    <a:pt x="13034" y="1628153"/>
                  </a:lnTo>
                  <a:lnTo>
                    <a:pt x="28612" y="1669024"/>
                  </a:lnTo>
                  <a:lnTo>
                    <a:pt x="49597" y="1706869"/>
                  </a:lnTo>
                  <a:lnTo>
                    <a:pt x="75511" y="1741214"/>
                  </a:lnTo>
                  <a:lnTo>
                    <a:pt x="105879" y="1771580"/>
                  </a:lnTo>
                  <a:lnTo>
                    <a:pt x="140223" y="1797493"/>
                  </a:lnTo>
                  <a:lnTo>
                    <a:pt x="178069" y="1818477"/>
                  </a:lnTo>
                  <a:lnTo>
                    <a:pt x="218939" y="1834054"/>
                  </a:lnTo>
                  <a:lnTo>
                    <a:pt x="262357" y="1843750"/>
                  </a:lnTo>
                  <a:lnTo>
                    <a:pt x="307848" y="1847088"/>
                  </a:lnTo>
                  <a:lnTo>
                    <a:pt x="1736598" y="1847088"/>
                  </a:lnTo>
                  <a:lnTo>
                    <a:pt x="1782088" y="1843750"/>
                  </a:lnTo>
                  <a:lnTo>
                    <a:pt x="1825506" y="1834054"/>
                  </a:lnTo>
                  <a:lnTo>
                    <a:pt x="1866376" y="1818477"/>
                  </a:lnTo>
                  <a:lnTo>
                    <a:pt x="1904222" y="1797493"/>
                  </a:lnTo>
                  <a:lnTo>
                    <a:pt x="1938566" y="1771580"/>
                  </a:lnTo>
                  <a:lnTo>
                    <a:pt x="1968934" y="1741214"/>
                  </a:lnTo>
                  <a:lnTo>
                    <a:pt x="1994848" y="1706869"/>
                  </a:lnTo>
                  <a:lnTo>
                    <a:pt x="2015833" y="1669024"/>
                  </a:lnTo>
                  <a:lnTo>
                    <a:pt x="2031411" y="1628153"/>
                  </a:lnTo>
                  <a:lnTo>
                    <a:pt x="2041108" y="1584733"/>
                  </a:lnTo>
                  <a:lnTo>
                    <a:pt x="2044445" y="1539239"/>
                  </a:lnTo>
                  <a:lnTo>
                    <a:pt x="2044445" y="307860"/>
                  </a:lnTo>
                  <a:lnTo>
                    <a:pt x="2041108" y="262367"/>
                  </a:lnTo>
                  <a:lnTo>
                    <a:pt x="2031411" y="218946"/>
                  </a:lnTo>
                  <a:lnTo>
                    <a:pt x="2015833" y="178074"/>
                  </a:lnTo>
                  <a:lnTo>
                    <a:pt x="1994848" y="140226"/>
                  </a:lnTo>
                  <a:lnTo>
                    <a:pt x="1968934" y="105881"/>
                  </a:lnTo>
                  <a:lnTo>
                    <a:pt x="1938566" y="75512"/>
                  </a:lnTo>
                  <a:lnTo>
                    <a:pt x="1904222" y="49598"/>
                  </a:lnTo>
                  <a:lnTo>
                    <a:pt x="1866376" y="28613"/>
                  </a:lnTo>
                  <a:lnTo>
                    <a:pt x="1825506" y="13034"/>
                  </a:lnTo>
                  <a:lnTo>
                    <a:pt x="1782088" y="3337"/>
                  </a:lnTo>
                  <a:lnTo>
                    <a:pt x="173659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39876" y="1989194"/>
              <a:ext cx="2044700" cy="1847214"/>
            </a:xfrm>
            <a:custGeom>
              <a:avLst/>
              <a:gdLst/>
              <a:ahLst/>
              <a:cxnLst/>
              <a:rect l="l" t="t" r="r" b="b"/>
              <a:pathLst>
                <a:path w="2044700" h="1847214">
                  <a:moveTo>
                    <a:pt x="0" y="307860"/>
                  </a:moveTo>
                  <a:lnTo>
                    <a:pt x="3337" y="262367"/>
                  </a:lnTo>
                  <a:lnTo>
                    <a:pt x="13034" y="218946"/>
                  </a:lnTo>
                  <a:lnTo>
                    <a:pt x="28612" y="178074"/>
                  </a:lnTo>
                  <a:lnTo>
                    <a:pt x="49597" y="140226"/>
                  </a:lnTo>
                  <a:lnTo>
                    <a:pt x="75511" y="105881"/>
                  </a:lnTo>
                  <a:lnTo>
                    <a:pt x="105879" y="75512"/>
                  </a:lnTo>
                  <a:lnTo>
                    <a:pt x="140223" y="49598"/>
                  </a:lnTo>
                  <a:lnTo>
                    <a:pt x="178069" y="28613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1736598" y="0"/>
                  </a:lnTo>
                  <a:lnTo>
                    <a:pt x="1782088" y="3337"/>
                  </a:lnTo>
                  <a:lnTo>
                    <a:pt x="1825506" y="13034"/>
                  </a:lnTo>
                  <a:lnTo>
                    <a:pt x="1866376" y="28613"/>
                  </a:lnTo>
                  <a:lnTo>
                    <a:pt x="1904222" y="49598"/>
                  </a:lnTo>
                  <a:lnTo>
                    <a:pt x="1938566" y="75512"/>
                  </a:lnTo>
                  <a:lnTo>
                    <a:pt x="1968934" y="105881"/>
                  </a:lnTo>
                  <a:lnTo>
                    <a:pt x="1994848" y="140226"/>
                  </a:lnTo>
                  <a:lnTo>
                    <a:pt x="2015833" y="178074"/>
                  </a:lnTo>
                  <a:lnTo>
                    <a:pt x="2031411" y="218946"/>
                  </a:lnTo>
                  <a:lnTo>
                    <a:pt x="2041108" y="262367"/>
                  </a:lnTo>
                  <a:lnTo>
                    <a:pt x="2044445" y="307860"/>
                  </a:lnTo>
                  <a:lnTo>
                    <a:pt x="2044445" y="1539239"/>
                  </a:lnTo>
                  <a:lnTo>
                    <a:pt x="2041108" y="1584733"/>
                  </a:lnTo>
                  <a:lnTo>
                    <a:pt x="2031411" y="1628153"/>
                  </a:lnTo>
                  <a:lnTo>
                    <a:pt x="2015833" y="1669024"/>
                  </a:lnTo>
                  <a:lnTo>
                    <a:pt x="1994848" y="1706869"/>
                  </a:lnTo>
                  <a:lnTo>
                    <a:pt x="1968934" y="1741214"/>
                  </a:lnTo>
                  <a:lnTo>
                    <a:pt x="1938566" y="1771580"/>
                  </a:lnTo>
                  <a:lnTo>
                    <a:pt x="1904222" y="1797493"/>
                  </a:lnTo>
                  <a:lnTo>
                    <a:pt x="1866376" y="1818477"/>
                  </a:lnTo>
                  <a:lnTo>
                    <a:pt x="1825506" y="1834054"/>
                  </a:lnTo>
                  <a:lnTo>
                    <a:pt x="1782088" y="1843750"/>
                  </a:lnTo>
                  <a:lnTo>
                    <a:pt x="1736598" y="1847088"/>
                  </a:lnTo>
                  <a:lnTo>
                    <a:pt x="307848" y="1847088"/>
                  </a:lnTo>
                  <a:lnTo>
                    <a:pt x="262357" y="1843750"/>
                  </a:lnTo>
                  <a:lnTo>
                    <a:pt x="218939" y="1834054"/>
                  </a:lnTo>
                  <a:lnTo>
                    <a:pt x="178069" y="1818477"/>
                  </a:lnTo>
                  <a:lnTo>
                    <a:pt x="140223" y="1797493"/>
                  </a:lnTo>
                  <a:lnTo>
                    <a:pt x="105879" y="1771580"/>
                  </a:lnTo>
                  <a:lnTo>
                    <a:pt x="75511" y="1741214"/>
                  </a:lnTo>
                  <a:lnTo>
                    <a:pt x="49597" y="1706869"/>
                  </a:lnTo>
                  <a:lnTo>
                    <a:pt x="28612" y="1669024"/>
                  </a:lnTo>
                  <a:lnTo>
                    <a:pt x="13034" y="1628153"/>
                  </a:lnTo>
                  <a:lnTo>
                    <a:pt x="3337" y="1584733"/>
                  </a:lnTo>
                  <a:lnTo>
                    <a:pt x="0" y="1539239"/>
                  </a:lnTo>
                  <a:lnTo>
                    <a:pt x="0" y="30786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73454" y="2384350"/>
            <a:ext cx="1576705" cy="100901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0014" marR="5080" indent="-107950">
              <a:lnSpc>
                <a:spcPct val="101699"/>
              </a:lnSpc>
              <a:spcBef>
                <a:spcPts val="30"/>
              </a:spcBef>
            </a:pPr>
            <a:r>
              <a:rPr dirty="0" sz="32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pa</a:t>
            </a:r>
            <a:r>
              <a:rPr dirty="0" sz="3200" spc="-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3200" spc="-5">
                <a:solidFill>
                  <a:srgbClr val="FFFFFF"/>
                </a:solidFill>
                <a:latin typeface="Calibri"/>
                <a:cs typeface="Calibri"/>
              </a:rPr>
              <a:t>SQL  </a:t>
            </a:r>
            <a:r>
              <a:rPr dirty="0" sz="32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32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libri"/>
                <a:cs typeface="Calibri"/>
              </a:rPr>
              <a:t>JVM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71623" y="4100188"/>
            <a:ext cx="3660140" cy="1503045"/>
            <a:chOff x="2571623" y="4100188"/>
            <a:chExt cx="3660140" cy="1503045"/>
          </a:xfrm>
        </p:grpSpPr>
        <p:sp>
          <p:nvSpPr>
            <p:cNvPr id="24" name="object 24"/>
            <p:cNvSpPr/>
            <p:nvPr/>
          </p:nvSpPr>
          <p:spPr>
            <a:xfrm>
              <a:off x="2584323" y="4112888"/>
              <a:ext cx="3634740" cy="1477645"/>
            </a:xfrm>
            <a:custGeom>
              <a:avLst/>
              <a:gdLst/>
              <a:ahLst/>
              <a:cxnLst/>
              <a:rect l="l" t="t" r="r" b="b"/>
              <a:pathLst>
                <a:path w="3634740" h="1477645">
                  <a:moveTo>
                    <a:pt x="3388474" y="0"/>
                  </a:moveTo>
                  <a:lnTo>
                    <a:pt x="0" y="0"/>
                  </a:lnTo>
                  <a:lnTo>
                    <a:pt x="0" y="1477517"/>
                  </a:lnTo>
                  <a:lnTo>
                    <a:pt x="3388474" y="1477517"/>
                  </a:lnTo>
                  <a:lnTo>
                    <a:pt x="3438107" y="1472515"/>
                  </a:lnTo>
                  <a:lnTo>
                    <a:pt x="3484335" y="1458166"/>
                  </a:lnTo>
                  <a:lnTo>
                    <a:pt x="3526167" y="1435462"/>
                  </a:lnTo>
                  <a:lnTo>
                    <a:pt x="3562613" y="1405393"/>
                  </a:lnTo>
                  <a:lnTo>
                    <a:pt x="3592683" y="1368948"/>
                  </a:lnTo>
                  <a:lnTo>
                    <a:pt x="3615388" y="1327118"/>
                  </a:lnTo>
                  <a:lnTo>
                    <a:pt x="3629737" y="1280894"/>
                  </a:lnTo>
                  <a:lnTo>
                    <a:pt x="3634740" y="1231264"/>
                  </a:lnTo>
                  <a:lnTo>
                    <a:pt x="3634740" y="246265"/>
                  </a:lnTo>
                  <a:lnTo>
                    <a:pt x="3629737" y="196635"/>
                  </a:lnTo>
                  <a:lnTo>
                    <a:pt x="3615388" y="150409"/>
                  </a:lnTo>
                  <a:lnTo>
                    <a:pt x="3592683" y="108578"/>
                  </a:lnTo>
                  <a:lnTo>
                    <a:pt x="3562613" y="72131"/>
                  </a:lnTo>
                  <a:lnTo>
                    <a:pt x="3526167" y="42059"/>
                  </a:lnTo>
                  <a:lnTo>
                    <a:pt x="3484335" y="19353"/>
                  </a:lnTo>
                  <a:lnTo>
                    <a:pt x="3438107" y="5003"/>
                  </a:lnTo>
                  <a:lnTo>
                    <a:pt x="3388474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84323" y="4112888"/>
              <a:ext cx="3634740" cy="1477645"/>
            </a:xfrm>
            <a:custGeom>
              <a:avLst/>
              <a:gdLst/>
              <a:ahLst/>
              <a:cxnLst/>
              <a:rect l="l" t="t" r="r" b="b"/>
              <a:pathLst>
                <a:path w="3634740" h="1477645">
                  <a:moveTo>
                    <a:pt x="3634740" y="246265"/>
                  </a:moveTo>
                  <a:lnTo>
                    <a:pt x="3634740" y="1231264"/>
                  </a:lnTo>
                  <a:lnTo>
                    <a:pt x="3629737" y="1280894"/>
                  </a:lnTo>
                  <a:lnTo>
                    <a:pt x="3615388" y="1327118"/>
                  </a:lnTo>
                  <a:lnTo>
                    <a:pt x="3592683" y="1368948"/>
                  </a:lnTo>
                  <a:lnTo>
                    <a:pt x="3562613" y="1405393"/>
                  </a:lnTo>
                  <a:lnTo>
                    <a:pt x="3526167" y="1435462"/>
                  </a:lnTo>
                  <a:lnTo>
                    <a:pt x="3484335" y="1458166"/>
                  </a:lnTo>
                  <a:lnTo>
                    <a:pt x="3438107" y="1472515"/>
                  </a:lnTo>
                  <a:lnTo>
                    <a:pt x="3388474" y="1477517"/>
                  </a:lnTo>
                  <a:lnTo>
                    <a:pt x="0" y="1477517"/>
                  </a:lnTo>
                  <a:lnTo>
                    <a:pt x="0" y="0"/>
                  </a:lnTo>
                  <a:lnTo>
                    <a:pt x="3388474" y="0"/>
                  </a:lnTo>
                  <a:lnTo>
                    <a:pt x="3438107" y="5003"/>
                  </a:lnTo>
                  <a:lnTo>
                    <a:pt x="3484335" y="19353"/>
                  </a:lnTo>
                  <a:lnTo>
                    <a:pt x="3526167" y="42059"/>
                  </a:lnTo>
                  <a:lnTo>
                    <a:pt x="3562613" y="72131"/>
                  </a:lnTo>
                  <a:lnTo>
                    <a:pt x="3592683" y="108578"/>
                  </a:lnTo>
                  <a:lnTo>
                    <a:pt x="3615388" y="150409"/>
                  </a:lnTo>
                  <a:lnTo>
                    <a:pt x="3629737" y="196635"/>
                  </a:lnTo>
                  <a:lnTo>
                    <a:pt x="3634740" y="246265"/>
                  </a:lnTo>
                  <a:close/>
                </a:path>
              </a:pathLst>
            </a:custGeom>
            <a:ln w="25400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758109" y="4429038"/>
            <a:ext cx="3104515" cy="772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0"/>
              </a:spcBef>
              <a:buSzPct val="97959"/>
              <a:buChar char="•"/>
              <a:tabLst>
                <a:tab pos="323850" algn="l"/>
              </a:tabLst>
            </a:pPr>
            <a:r>
              <a:rPr dirty="0" sz="4900">
                <a:latin typeface="Calibri"/>
                <a:cs typeface="Calibri"/>
              </a:rPr>
              <a:t>D</a:t>
            </a:r>
            <a:r>
              <a:rPr dirty="0" sz="4900" spc="-50">
                <a:latin typeface="Calibri"/>
                <a:cs typeface="Calibri"/>
              </a:rPr>
              <a:t>a</a:t>
            </a:r>
            <a:r>
              <a:rPr dirty="0" sz="4900" spc="-60">
                <a:latin typeface="Calibri"/>
                <a:cs typeface="Calibri"/>
              </a:rPr>
              <a:t>t</a:t>
            </a:r>
            <a:r>
              <a:rPr dirty="0" sz="4900" spc="-5">
                <a:latin typeface="Calibri"/>
                <a:cs typeface="Calibri"/>
              </a:rPr>
              <a:t>aF</a:t>
            </a:r>
            <a:r>
              <a:rPr dirty="0" sz="4900" spc="-105">
                <a:latin typeface="Calibri"/>
                <a:cs typeface="Calibri"/>
              </a:rPr>
              <a:t>r</a:t>
            </a:r>
            <a:r>
              <a:rPr dirty="0" sz="4900" spc="-5">
                <a:latin typeface="Calibri"/>
                <a:cs typeface="Calibri"/>
              </a:rPr>
              <a:t>a</a:t>
            </a:r>
            <a:r>
              <a:rPr dirty="0" sz="4900">
                <a:latin typeface="Calibri"/>
                <a:cs typeface="Calibri"/>
              </a:rPr>
              <a:t>me</a:t>
            </a:r>
            <a:endParaRPr sz="49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27176" y="3915797"/>
            <a:ext cx="2070100" cy="1871980"/>
            <a:chOff x="527176" y="3915797"/>
            <a:chExt cx="2070100" cy="1871980"/>
          </a:xfrm>
        </p:grpSpPr>
        <p:sp>
          <p:nvSpPr>
            <p:cNvPr id="28" name="object 28"/>
            <p:cNvSpPr/>
            <p:nvPr/>
          </p:nvSpPr>
          <p:spPr>
            <a:xfrm>
              <a:off x="539876" y="3928497"/>
              <a:ext cx="2044700" cy="1846580"/>
            </a:xfrm>
            <a:custGeom>
              <a:avLst/>
              <a:gdLst/>
              <a:ahLst/>
              <a:cxnLst/>
              <a:rect l="l" t="t" r="r" b="b"/>
              <a:pathLst>
                <a:path w="2044700" h="1846579">
                  <a:moveTo>
                    <a:pt x="1736725" y="0"/>
                  </a:moveTo>
                  <a:lnTo>
                    <a:pt x="307721" y="0"/>
                  </a:lnTo>
                  <a:lnTo>
                    <a:pt x="262247" y="3336"/>
                  </a:lnTo>
                  <a:lnTo>
                    <a:pt x="218846" y="13028"/>
                  </a:lnTo>
                  <a:lnTo>
                    <a:pt x="177992" y="28600"/>
                  </a:lnTo>
                  <a:lnTo>
                    <a:pt x="140162" y="49575"/>
                  </a:lnTo>
                  <a:lnTo>
                    <a:pt x="105832" y="75478"/>
                  </a:lnTo>
                  <a:lnTo>
                    <a:pt x="75478" y="105832"/>
                  </a:lnTo>
                  <a:lnTo>
                    <a:pt x="49575" y="140162"/>
                  </a:lnTo>
                  <a:lnTo>
                    <a:pt x="28600" y="177992"/>
                  </a:lnTo>
                  <a:lnTo>
                    <a:pt x="13028" y="218846"/>
                  </a:lnTo>
                  <a:lnTo>
                    <a:pt x="3336" y="262247"/>
                  </a:lnTo>
                  <a:lnTo>
                    <a:pt x="0" y="307720"/>
                  </a:lnTo>
                  <a:lnTo>
                    <a:pt x="0" y="1538592"/>
                  </a:lnTo>
                  <a:lnTo>
                    <a:pt x="3336" y="1584065"/>
                  </a:lnTo>
                  <a:lnTo>
                    <a:pt x="13028" y="1627467"/>
                  </a:lnTo>
                  <a:lnTo>
                    <a:pt x="28600" y="1668322"/>
                  </a:lnTo>
                  <a:lnTo>
                    <a:pt x="49575" y="1706154"/>
                  </a:lnTo>
                  <a:lnTo>
                    <a:pt x="75478" y="1740486"/>
                  </a:lnTo>
                  <a:lnTo>
                    <a:pt x="105832" y="1770842"/>
                  </a:lnTo>
                  <a:lnTo>
                    <a:pt x="140162" y="1796746"/>
                  </a:lnTo>
                  <a:lnTo>
                    <a:pt x="177992" y="1817723"/>
                  </a:lnTo>
                  <a:lnTo>
                    <a:pt x="218846" y="1833296"/>
                  </a:lnTo>
                  <a:lnTo>
                    <a:pt x="262247" y="1842989"/>
                  </a:lnTo>
                  <a:lnTo>
                    <a:pt x="307721" y="1846325"/>
                  </a:lnTo>
                  <a:lnTo>
                    <a:pt x="1736725" y="1846325"/>
                  </a:lnTo>
                  <a:lnTo>
                    <a:pt x="1782198" y="1842989"/>
                  </a:lnTo>
                  <a:lnTo>
                    <a:pt x="1825599" y="1833296"/>
                  </a:lnTo>
                  <a:lnTo>
                    <a:pt x="1866453" y="1817723"/>
                  </a:lnTo>
                  <a:lnTo>
                    <a:pt x="1904283" y="1796746"/>
                  </a:lnTo>
                  <a:lnTo>
                    <a:pt x="1938613" y="1770842"/>
                  </a:lnTo>
                  <a:lnTo>
                    <a:pt x="1968967" y="1740486"/>
                  </a:lnTo>
                  <a:lnTo>
                    <a:pt x="1994870" y="1706154"/>
                  </a:lnTo>
                  <a:lnTo>
                    <a:pt x="2015845" y="1668322"/>
                  </a:lnTo>
                  <a:lnTo>
                    <a:pt x="2031417" y="1627467"/>
                  </a:lnTo>
                  <a:lnTo>
                    <a:pt x="2041109" y="1584065"/>
                  </a:lnTo>
                  <a:lnTo>
                    <a:pt x="2044445" y="1538592"/>
                  </a:lnTo>
                  <a:lnTo>
                    <a:pt x="2044445" y="307720"/>
                  </a:lnTo>
                  <a:lnTo>
                    <a:pt x="2041109" y="262247"/>
                  </a:lnTo>
                  <a:lnTo>
                    <a:pt x="2031417" y="218846"/>
                  </a:lnTo>
                  <a:lnTo>
                    <a:pt x="2015845" y="177992"/>
                  </a:lnTo>
                  <a:lnTo>
                    <a:pt x="1994870" y="140162"/>
                  </a:lnTo>
                  <a:lnTo>
                    <a:pt x="1968967" y="105832"/>
                  </a:lnTo>
                  <a:lnTo>
                    <a:pt x="1938613" y="75478"/>
                  </a:lnTo>
                  <a:lnTo>
                    <a:pt x="1904283" y="49575"/>
                  </a:lnTo>
                  <a:lnTo>
                    <a:pt x="1866453" y="28600"/>
                  </a:lnTo>
                  <a:lnTo>
                    <a:pt x="1825599" y="13028"/>
                  </a:lnTo>
                  <a:lnTo>
                    <a:pt x="1782198" y="3336"/>
                  </a:lnTo>
                  <a:lnTo>
                    <a:pt x="17367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9876" y="3928497"/>
              <a:ext cx="2044700" cy="1846580"/>
            </a:xfrm>
            <a:custGeom>
              <a:avLst/>
              <a:gdLst/>
              <a:ahLst/>
              <a:cxnLst/>
              <a:rect l="l" t="t" r="r" b="b"/>
              <a:pathLst>
                <a:path w="2044700" h="1846579">
                  <a:moveTo>
                    <a:pt x="0" y="307720"/>
                  </a:moveTo>
                  <a:lnTo>
                    <a:pt x="3336" y="262247"/>
                  </a:lnTo>
                  <a:lnTo>
                    <a:pt x="13028" y="218846"/>
                  </a:lnTo>
                  <a:lnTo>
                    <a:pt x="28600" y="177992"/>
                  </a:lnTo>
                  <a:lnTo>
                    <a:pt x="49575" y="140162"/>
                  </a:lnTo>
                  <a:lnTo>
                    <a:pt x="75478" y="105832"/>
                  </a:lnTo>
                  <a:lnTo>
                    <a:pt x="105832" y="75478"/>
                  </a:lnTo>
                  <a:lnTo>
                    <a:pt x="140162" y="49575"/>
                  </a:lnTo>
                  <a:lnTo>
                    <a:pt x="177992" y="28600"/>
                  </a:lnTo>
                  <a:lnTo>
                    <a:pt x="218846" y="13028"/>
                  </a:lnTo>
                  <a:lnTo>
                    <a:pt x="262247" y="3336"/>
                  </a:lnTo>
                  <a:lnTo>
                    <a:pt x="307721" y="0"/>
                  </a:lnTo>
                  <a:lnTo>
                    <a:pt x="1736725" y="0"/>
                  </a:lnTo>
                  <a:lnTo>
                    <a:pt x="1782198" y="3336"/>
                  </a:lnTo>
                  <a:lnTo>
                    <a:pt x="1825599" y="13028"/>
                  </a:lnTo>
                  <a:lnTo>
                    <a:pt x="1866453" y="28600"/>
                  </a:lnTo>
                  <a:lnTo>
                    <a:pt x="1904283" y="49575"/>
                  </a:lnTo>
                  <a:lnTo>
                    <a:pt x="1938613" y="75478"/>
                  </a:lnTo>
                  <a:lnTo>
                    <a:pt x="1968967" y="105832"/>
                  </a:lnTo>
                  <a:lnTo>
                    <a:pt x="1994870" y="140162"/>
                  </a:lnTo>
                  <a:lnTo>
                    <a:pt x="2015845" y="177992"/>
                  </a:lnTo>
                  <a:lnTo>
                    <a:pt x="2031417" y="218846"/>
                  </a:lnTo>
                  <a:lnTo>
                    <a:pt x="2041109" y="262247"/>
                  </a:lnTo>
                  <a:lnTo>
                    <a:pt x="2044445" y="307720"/>
                  </a:lnTo>
                  <a:lnTo>
                    <a:pt x="2044445" y="1538592"/>
                  </a:lnTo>
                  <a:lnTo>
                    <a:pt x="2041109" y="1584065"/>
                  </a:lnTo>
                  <a:lnTo>
                    <a:pt x="2031417" y="1627467"/>
                  </a:lnTo>
                  <a:lnTo>
                    <a:pt x="2015845" y="1668322"/>
                  </a:lnTo>
                  <a:lnTo>
                    <a:pt x="1994870" y="1706154"/>
                  </a:lnTo>
                  <a:lnTo>
                    <a:pt x="1968967" y="1740486"/>
                  </a:lnTo>
                  <a:lnTo>
                    <a:pt x="1938613" y="1770842"/>
                  </a:lnTo>
                  <a:lnTo>
                    <a:pt x="1904283" y="1796746"/>
                  </a:lnTo>
                  <a:lnTo>
                    <a:pt x="1866453" y="1817723"/>
                  </a:lnTo>
                  <a:lnTo>
                    <a:pt x="1825599" y="1833296"/>
                  </a:lnTo>
                  <a:lnTo>
                    <a:pt x="1782198" y="1842989"/>
                  </a:lnTo>
                  <a:lnTo>
                    <a:pt x="1736725" y="1846325"/>
                  </a:lnTo>
                  <a:lnTo>
                    <a:pt x="307721" y="1846325"/>
                  </a:lnTo>
                  <a:lnTo>
                    <a:pt x="262247" y="1842989"/>
                  </a:lnTo>
                  <a:lnTo>
                    <a:pt x="218846" y="1833296"/>
                  </a:lnTo>
                  <a:lnTo>
                    <a:pt x="177992" y="1817723"/>
                  </a:lnTo>
                  <a:lnTo>
                    <a:pt x="140162" y="1796746"/>
                  </a:lnTo>
                  <a:lnTo>
                    <a:pt x="105832" y="1770842"/>
                  </a:lnTo>
                  <a:lnTo>
                    <a:pt x="75478" y="1740486"/>
                  </a:lnTo>
                  <a:lnTo>
                    <a:pt x="49575" y="1706154"/>
                  </a:lnTo>
                  <a:lnTo>
                    <a:pt x="28600" y="1668322"/>
                  </a:lnTo>
                  <a:lnTo>
                    <a:pt x="13028" y="1627467"/>
                  </a:lnTo>
                  <a:lnTo>
                    <a:pt x="3336" y="1584065"/>
                  </a:lnTo>
                  <a:lnTo>
                    <a:pt x="0" y="1538592"/>
                  </a:lnTo>
                  <a:lnTo>
                    <a:pt x="0" y="3077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72641" y="4075345"/>
            <a:ext cx="1577975" cy="15049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ctr" marL="12700" marR="5080" indent="635">
              <a:lnSpc>
                <a:spcPct val="101699"/>
              </a:lnSpc>
              <a:spcBef>
                <a:spcPts val="30"/>
              </a:spcBef>
            </a:pPr>
            <a:r>
              <a:rPr dirty="0" sz="32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pa</a:t>
            </a:r>
            <a:r>
              <a:rPr dirty="0" sz="3200" spc="-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3200" spc="-5">
                <a:solidFill>
                  <a:srgbClr val="FFFFFF"/>
                </a:solidFill>
                <a:latin typeface="Calibri"/>
                <a:cs typeface="Calibri"/>
              </a:rPr>
              <a:t>SQL  </a:t>
            </a:r>
            <a:r>
              <a:rPr dirty="0" sz="3200" spc="-2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3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10">
                <a:solidFill>
                  <a:srgbClr val="FFFFFF"/>
                </a:solidFill>
                <a:latin typeface="Calibri"/>
                <a:cs typeface="Calibri"/>
              </a:rPr>
              <a:t>Py</a:t>
            </a:r>
            <a:r>
              <a:rPr dirty="0" sz="3200" spc="-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hon\</a:t>
            </a:r>
            <a:r>
              <a:rPr dirty="0" sz="3200" spc="-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468745" y="2626233"/>
            <a:ext cx="36245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938953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40" b="1">
                <a:solidFill>
                  <a:srgbClr val="938953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其实有3类数据抽象对象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68745" y="2900552"/>
            <a:ext cx="5298440" cy="128778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SchemaRDD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对象（已废弃）</a:t>
            </a:r>
            <a:endParaRPr sz="18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DataSet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对象：可用于</a:t>
            </a:r>
            <a:r>
              <a:rPr dirty="0" sz="1800" spc="-20" b="1">
                <a:solidFill>
                  <a:srgbClr val="938953"/>
                </a:solidFill>
                <a:latin typeface="Microsoft YaHei"/>
                <a:cs typeface="Microsoft YaHei"/>
              </a:rPr>
              <a:t>Java</a:t>
            </a:r>
            <a:r>
              <a:rPr dirty="0" sz="1800" spc="5" b="1">
                <a:solidFill>
                  <a:srgbClr val="938953"/>
                </a:solidFill>
                <a:latin typeface="Microsoft YaHei"/>
                <a:cs typeface="Microsoft YaHei"/>
              </a:rPr>
              <a:t>、</a:t>
            </a: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Scala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语言</a:t>
            </a:r>
            <a:endParaRPr sz="18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对象：可用于</a:t>
            </a:r>
            <a:r>
              <a:rPr dirty="0" sz="1800" spc="-20" b="1">
                <a:solidFill>
                  <a:srgbClr val="938953"/>
                </a:solidFill>
                <a:latin typeface="Microsoft YaHei"/>
                <a:cs typeface="Microsoft YaHei"/>
              </a:rPr>
              <a:t>Java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、</a:t>
            </a: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Scala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、</a:t>
            </a: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Python</a:t>
            </a:r>
            <a:endParaRPr sz="1800">
              <a:latin typeface="Microsoft YaHei"/>
              <a:cs typeface="Microsoft YaHei"/>
            </a:endParaRPr>
          </a:p>
          <a:p>
            <a:pPr marL="298450">
              <a:lnSpc>
                <a:spcPct val="100000"/>
              </a:lnSpc>
            </a:pP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、R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68745" y="4546472"/>
            <a:ext cx="49218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我们以</a:t>
            </a: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P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y</a:t>
            </a: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t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h</a:t>
            </a: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on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开发</a:t>
            </a: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S</a:t>
            </a:r>
            <a:r>
              <a:rPr dirty="0" sz="1800" spc="-25" b="1">
                <a:solidFill>
                  <a:srgbClr val="938953"/>
                </a:solidFill>
                <a:latin typeface="Microsoft YaHei"/>
                <a:cs typeface="Microsoft YaHei"/>
              </a:rPr>
              <a:t>p</a:t>
            </a: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ar</a:t>
            </a:r>
            <a:r>
              <a:rPr dirty="0" sz="1800" spc="5" b="1">
                <a:solidFill>
                  <a:srgbClr val="938953"/>
                </a:solidFill>
                <a:latin typeface="Microsoft YaHei"/>
                <a:cs typeface="Microsoft YaHei"/>
              </a:rPr>
              <a:t>k</a:t>
            </a: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S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Q</a:t>
            </a: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L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，主要使用的就是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938953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938953"/>
                </a:solidFill>
                <a:latin typeface="Microsoft YaHei"/>
                <a:cs typeface="Microsoft YaHei"/>
              </a:rPr>
              <a:t>对象作为核心数据结构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31432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2.3</a:t>
            </a:r>
            <a:r>
              <a:rPr dirty="0" sz="1800" spc="-5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数据抽象的发展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6060" y="1457705"/>
            <a:ext cx="6659879" cy="278739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313814" y="4335272"/>
            <a:ext cx="9878060" cy="214693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从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SparkSQL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的发展历史可以看到：</a:t>
            </a:r>
            <a:endParaRPr sz="1200">
              <a:latin typeface="Microsoft YaHei"/>
              <a:cs typeface="Microsoft YaHei"/>
            </a:endParaRPr>
          </a:p>
          <a:p>
            <a:pPr marL="298450" marR="57150" indent="-285750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14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年最早的数据抽象是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：SchemaRDD（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内部存储二维表数据结构的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RDD），SchemaRDD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就是魔改的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RDD，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将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RDD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支持的存储数据，限定 为二维表数据结构用以支持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SQL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查询。由于是魔改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RDD，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只是一个过渡产品，现已废弃。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938953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15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年发布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DataFrame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对象，基于</a:t>
            </a:r>
            <a:r>
              <a:rPr dirty="0" sz="1200" spc="-10" b="1">
                <a:solidFill>
                  <a:srgbClr val="938953"/>
                </a:solidFill>
                <a:latin typeface="Microsoft YaHei"/>
                <a:cs typeface="Microsoft YaHei"/>
              </a:rPr>
              <a:t>Pandas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的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DataFrame（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模仿）独立于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RDD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进行实现，将数据以二维表结构进行存储并支持分布式运行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938953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16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年发布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DataSet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对象，在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DataFrame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之上添加了泛型的支持，用以更好的支持</a:t>
            </a:r>
            <a:r>
              <a:rPr dirty="0" sz="1200" spc="-15" b="1">
                <a:solidFill>
                  <a:srgbClr val="938953"/>
                </a:solidFill>
                <a:latin typeface="Microsoft YaHei"/>
                <a:cs typeface="Microsoft YaHei"/>
              </a:rPr>
              <a:t>Java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和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Scala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这两个支持泛型的编程语言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938953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16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年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，Spark2.0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版本，将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DataFrame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和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DataSet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进行合并。其底层均是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DataSet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对象，但在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Python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和R语言到用时，显示为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DataFrame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对象</a:t>
            </a:r>
            <a:endParaRPr sz="1200">
              <a:latin typeface="Microsoft YaHei"/>
              <a:cs typeface="Microsoft YaHei"/>
            </a:endParaRPr>
          </a:p>
          <a:p>
            <a:pPr marL="298450">
              <a:lnSpc>
                <a:spcPct val="100000"/>
              </a:lnSpc>
            </a:pP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。和老的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ataFra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me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对象没有区别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6640" y="2338577"/>
            <a:ext cx="1410970" cy="1318260"/>
            <a:chOff x="3596640" y="2338577"/>
            <a:chExt cx="1410970" cy="1318260"/>
          </a:xfrm>
        </p:grpSpPr>
        <p:sp>
          <p:nvSpPr>
            <p:cNvPr id="3" name="object 3"/>
            <p:cNvSpPr/>
            <p:nvPr/>
          </p:nvSpPr>
          <p:spPr>
            <a:xfrm>
              <a:off x="3870956" y="2338577"/>
              <a:ext cx="1136650" cy="1318260"/>
            </a:xfrm>
            <a:custGeom>
              <a:avLst/>
              <a:gdLst/>
              <a:ahLst/>
              <a:cxnLst/>
              <a:rect l="l" t="t" r="r" b="b"/>
              <a:pathLst>
                <a:path w="1136650" h="1318260">
                  <a:moveTo>
                    <a:pt x="568071" y="0"/>
                  </a:moveTo>
                  <a:lnTo>
                    <a:pt x="0" y="284035"/>
                  </a:lnTo>
                  <a:lnTo>
                    <a:pt x="0" y="1034224"/>
                  </a:lnTo>
                  <a:lnTo>
                    <a:pt x="568071" y="1318260"/>
                  </a:lnTo>
                  <a:lnTo>
                    <a:pt x="1136142" y="1034224"/>
                  </a:lnTo>
                  <a:lnTo>
                    <a:pt x="1136142" y="284035"/>
                  </a:lnTo>
                  <a:lnTo>
                    <a:pt x="56807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96640" y="3227831"/>
              <a:ext cx="370840" cy="429259"/>
            </a:xfrm>
            <a:custGeom>
              <a:avLst/>
              <a:gdLst/>
              <a:ahLst/>
              <a:cxnLst/>
              <a:rect l="l" t="t" r="r" b="b"/>
              <a:pathLst>
                <a:path w="370839" h="429260">
                  <a:moveTo>
                    <a:pt x="185165" y="0"/>
                  </a:moveTo>
                  <a:lnTo>
                    <a:pt x="0" y="92583"/>
                  </a:lnTo>
                  <a:lnTo>
                    <a:pt x="0" y="336423"/>
                  </a:lnTo>
                  <a:lnTo>
                    <a:pt x="185165" y="429006"/>
                  </a:lnTo>
                  <a:lnTo>
                    <a:pt x="370331" y="336423"/>
                  </a:lnTo>
                  <a:lnTo>
                    <a:pt x="370331" y="92583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5399" y="2702552"/>
            <a:ext cx="5664873" cy="33714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09415" y="1842769"/>
            <a:ext cx="6209030" cy="1436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01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404040"/>
                </a:solidFill>
                <a:latin typeface="Microsoft YaHei"/>
                <a:cs typeface="Microsoft YaHei"/>
              </a:rPr>
              <a:t>本次课程基于当下最新的Spark3.2.0(2021.10.13发布)版本进</a:t>
            </a:r>
            <a:r>
              <a:rPr dirty="0" sz="1400">
                <a:solidFill>
                  <a:srgbClr val="404040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404040"/>
                </a:solidFill>
                <a:latin typeface="Microsoft YaHei"/>
                <a:cs typeface="Microsoft YaHei"/>
              </a:rPr>
              <a:t>讲解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050">
              <a:latin typeface="Microsoft YaHei"/>
              <a:cs typeface="Microsoft YaHei"/>
            </a:endParaRPr>
          </a:p>
          <a:p>
            <a:pPr marL="901700">
              <a:lnSpc>
                <a:spcPct val="100000"/>
              </a:lnSpc>
            </a:pPr>
            <a:r>
              <a:rPr dirty="0" sz="1400" spc="-5">
                <a:solidFill>
                  <a:srgbClr val="404040"/>
                </a:solidFill>
                <a:latin typeface="Microsoft YaHei"/>
                <a:cs typeface="Microsoft YaHei"/>
              </a:rPr>
              <a:t>重磅特性:</a:t>
            </a:r>
            <a:r>
              <a:rPr dirty="0" sz="1400" spc="-10">
                <a:solidFill>
                  <a:srgbClr val="404040"/>
                </a:solidFill>
                <a:latin typeface="Microsoft YaHei"/>
                <a:cs typeface="Microsoft YaHei"/>
              </a:rPr>
              <a:t> PySpark</a:t>
            </a:r>
            <a:r>
              <a:rPr dirty="0" sz="1400" spc="-5">
                <a:solidFill>
                  <a:srgbClr val="404040"/>
                </a:solidFill>
                <a:latin typeface="Microsoft YaHei"/>
                <a:cs typeface="Microsoft YaHei"/>
              </a:rPr>
              <a:t>完善了</a:t>
            </a:r>
            <a:r>
              <a:rPr dirty="0" sz="1400">
                <a:solidFill>
                  <a:srgbClr val="404040"/>
                </a:solidFill>
                <a:latin typeface="Microsoft YaHei"/>
                <a:cs typeface="Microsoft YaHei"/>
              </a:rPr>
              <a:t>对</a:t>
            </a:r>
            <a:r>
              <a:rPr dirty="0" sz="1400" spc="-10">
                <a:solidFill>
                  <a:srgbClr val="404040"/>
                </a:solidFill>
                <a:latin typeface="Microsoft YaHei"/>
                <a:cs typeface="Microsoft YaHei"/>
              </a:rPr>
              <a:t>Pandas</a:t>
            </a:r>
            <a:r>
              <a:rPr dirty="0" sz="1400" spc="1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404040"/>
                </a:solidFill>
                <a:latin typeface="Microsoft YaHei"/>
                <a:cs typeface="Microsoft YaHei"/>
              </a:rPr>
              <a:t>API的支持</a:t>
            </a:r>
            <a:endParaRPr sz="1400">
              <a:latin typeface="Microsoft YaHei"/>
              <a:cs typeface="Microsoft YaHei"/>
            </a:endParaRPr>
          </a:p>
          <a:p>
            <a:pPr marL="12700" marR="5730875">
              <a:lnSpc>
                <a:spcPct val="100000"/>
              </a:lnSpc>
              <a:spcBef>
                <a:spcPts val="1415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重磅 升级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98097" y="1864899"/>
            <a:ext cx="2473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2.1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课程服务器环境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8097" y="2468403"/>
            <a:ext cx="2809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2.2</a:t>
            </a:r>
            <a:r>
              <a:rPr dirty="0" sz="1800" spc="-6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Local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模式基本原理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8097" y="3071907"/>
            <a:ext cx="2016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2.3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安装包下载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8097" y="3675411"/>
            <a:ext cx="1788160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2.4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基础操作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2.5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28976" y="6552952"/>
            <a:ext cx="205993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SimSun"/>
                <a:cs typeface="SimSun"/>
              </a:rPr>
              <a:t>高级软件人才培训专家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6619" y="1167434"/>
            <a:ext cx="2151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8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概述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927" y="1990217"/>
            <a:ext cx="3886454" cy="388645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099274" y="3619341"/>
            <a:ext cx="83629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RDD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47301" y="1879415"/>
            <a:ext cx="939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SimSun"/>
                <a:cs typeface="SimSun"/>
              </a:rPr>
              <a:t>有分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47301" y="2473775"/>
            <a:ext cx="939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SimSun"/>
                <a:cs typeface="SimSun"/>
              </a:rPr>
              <a:t>区的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97000" y="2690495"/>
            <a:ext cx="942975" cy="2402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C00000"/>
                </a:solidFill>
                <a:latin typeface="Microsoft YaHei UI"/>
                <a:cs typeface="Microsoft YaHei UI"/>
              </a:rPr>
              <a:t>存储 任意 结构 数据</a:t>
            </a:r>
            <a:endParaRPr sz="3600">
              <a:latin typeface="Microsoft YaHei UI"/>
              <a:cs typeface="Microsoft Ya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47301" y="4736141"/>
            <a:ext cx="939800" cy="121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83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SimSun"/>
                <a:cs typeface="SimSun"/>
              </a:rPr>
              <a:t>弹性 </a:t>
            </a:r>
            <a:r>
              <a:rPr dirty="0" sz="3600">
                <a:solidFill>
                  <a:srgbClr val="FFFFFF"/>
                </a:solidFill>
                <a:latin typeface="SimSun"/>
                <a:cs typeface="SimSun"/>
              </a:rPr>
              <a:t>的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96078" y="3284918"/>
            <a:ext cx="939800" cy="121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SimSun"/>
                <a:cs typeface="SimSun"/>
              </a:rPr>
              <a:t>分布 式的</a:t>
            </a:r>
            <a:endParaRPr sz="3600">
              <a:latin typeface="SimSun"/>
              <a:cs typeface="SimSu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0431" y="1992502"/>
            <a:ext cx="3882644" cy="388264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226455" y="3786568"/>
            <a:ext cx="9296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93047" y="2205188"/>
            <a:ext cx="596900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0" marR="5080" indent="-190500">
              <a:lnSpc>
                <a:spcPct val="1083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SimSun"/>
                <a:cs typeface="SimSun"/>
              </a:rPr>
              <a:t>有分区 </a:t>
            </a:r>
            <a:r>
              <a:rPr dirty="0" sz="1500">
                <a:solidFill>
                  <a:srgbClr val="FFFFFF"/>
                </a:solidFill>
                <a:latin typeface="SimSun"/>
                <a:cs typeface="SimSun"/>
              </a:rPr>
              <a:t>的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43172" y="3655312"/>
            <a:ext cx="596900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0" marR="5080" indent="-190500">
              <a:lnSpc>
                <a:spcPct val="1083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SimSun"/>
                <a:cs typeface="SimSun"/>
              </a:rPr>
              <a:t>分布式 </a:t>
            </a:r>
            <a:r>
              <a:rPr dirty="0" sz="1500">
                <a:solidFill>
                  <a:srgbClr val="FFFFFF"/>
                </a:solidFill>
                <a:latin typeface="SimSun"/>
                <a:cs typeface="SimSun"/>
              </a:rPr>
              <a:t>的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93047" y="5248312"/>
            <a:ext cx="5969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SimSun"/>
                <a:cs typeface="SimSun"/>
              </a:rPr>
              <a:t>弹性的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60735" y="3558235"/>
            <a:ext cx="561340" cy="718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8200"/>
              </a:lnSpc>
              <a:spcBef>
                <a:spcPts val="100"/>
              </a:spcBef>
            </a:pPr>
            <a:r>
              <a:rPr dirty="0" sz="1400" spc="5" b="1">
                <a:solidFill>
                  <a:srgbClr val="C00000"/>
                </a:solidFill>
                <a:latin typeface="Microsoft YaHei UI"/>
                <a:cs typeface="Microsoft YaHei UI"/>
              </a:rPr>
              <a:t>存</a:t>
            </a:r>
            <a:r>
              <a:rPr dirty="0" sz="1400" b="1">
                <a:solidFill>
                  <a:srgbClr val="C00000"/>
                </a:solidFill>
                <a:latin typeface="Microsoft YaHei UI"/>
                <a:cs typeface="Microsoft YaHei UI"/>
              </a:rPr>
              <a:t>储二 </a:t>
            </a:r>
            <a:r>
              <a:rPr dirty="0" sz="1400" spc="5" b="1">
                <a:solidFill>
                  <a:srgbClr val="C00000"/>
                </a:solidFill>
                <a:latin typeface="Microsoft YaHei UI"/>
                <a:cs typeface="Microsoft YaHei UI"/>
              </a:rPr>
              <a:t>维</a:t>
            </a:r>
            <a:r>
              <a:rPr dirty="0" sz="1400" b="1">
                <a:solidFill>
                  <a:srgbClr val="C00000"/>
                </a:solidFill>
                <a:latin typeface="Microsoft YaHei UI"/>
                <a:cs typeface="Microsoft YaHei UI"/>
              </a:rPr>
              <a:t>表结 </a:t>
            </a:r>
            <a:r>
              <a:rPr dirty="0" sz="1400" spc="5" b="1">
                <a:solidFill>
                  <a:srgbClr val="C00000"/>
                </a:solidFill>
                <a:latin typeface="Microsoft YaHei UI"/>
                <a:cs typeface="Microsoft YaHei UI"/>
              </a:rPr>
              <a:t>构</a:t>
            </a:r>
            <a:r>
              <a:rPr dirty="0" sz="1400" b="1">
                <a:solidFill>
                  <a:srgbClr val="C00000"/>
                </a:solidFill>
                <a:latin typeface="Microsoft YaHei UI"/>
                <a:cs typeface="Microsoft YaHei UI"/>
              </a:rPr>
              <a:t>数据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46829" y="5903086"/>
            <a:ext cx="4367530" cy="86677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DataFrame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和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RDD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都是：弹性的、分布式的、数据集</a:t>
            </a:r>
            <a:endParaRPr sz="12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只是，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ataFra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me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存储的数据结构“限定”为：二维表结构化数 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据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而R</a:t>
            </a:r>
            <a:r>
              <a:rPr dirty="0" sz="1200" spc="-5" b="1">
                <a:solidFill>
                  <a:srgbClr val="938953"/>
                </a:solidFill>
                <a:latin typeface="Microsoft YaHei"/>
                <a:cs typeface="Microsoft YaHei"/>
              </a:rPr>
              <a:t>DD</a:t>
            </a:r>
            <a:r>
              <a:rPr dirty="0" sz="1200" b="1">
                <a:solidFill>
                  <a:srgbClr val="938953"/>
                </a:solidFill>
                <a:latin typeface="Microsoft YaHei"/>
                <a:cs typeface="Microsoft YaHei"/>
              </a:rPr>
              <a:t>可以存储的数据则没有任何限制，想处理什么就处理什么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305" y="1167434"/>
            <a:ext cx="2152015" cy="822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7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概述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假定有如下数据集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438" y="2283714"/>
            <a:ext cx="2654795" cy="1320533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7884032" y="1880235"/>
            <a:ext cx="4072254" cy="1438275"/>
            <a:chOff x="7884032" y="1880235"/>
            <a:chExt cx="4072254" cy="143827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3557" y="1889760"/>
              <a:ext cx="4053077" cy="141884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88795" y="1884997"/>
              <a:ext cx="4062729" cy="1428750"/>
            </a:xfrm>
            <a:custGeom>
              <a:avLst/>
              <a:gdLst/>
              <a:ahLst/>
              <a:cxnLst/>
              <a:rect l="l" t="t" r="r" b="b"/>
              <a:pathLst>
                <a:path w="4062729" h="1428750">
                  <a:moveTo>
                    <a:pt x="0" y="0"/>
                  </a:moveTo>
                  <a:lnTo>
                    <a:pt x="4062603" y="0"/>
                  </a:lnTo>
                  <a:lnTo>
                    <a:pt x="4062603" y="1428368"/>
                  </a:lnTo>
                  <a:lnTo>
                    <a:pt x="0" y="142836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092700" y="2046223"/>
            <a:ext cx="2148840" cy="2527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3600">
                <a:solidFill>
                  <a:srgbClr val="252525"/>
                </a:solidFill>
                <a:latin typeface="Microsoft YaHei"/>
                <a:cs typeface="Microsoft YaHei"/>
              </a:rPr>
              <a:t>ata</a:t>
            </a:r>
            <a:r>
              <a:rPr dirty="0" sz="3600" spc="-5">
                <a:solidFill>
                  <a:srgbClr val="252525"/>
                </a:solidFill>
                <a:latin typeface="Microsoft YaHei"/>
                <a:cs typeface="Microsoft YaHei"/>
              </a:rPr>
              <a:t>Fr</a:t>
            </a:r>
            <a:r>
              <a:rPr dirty="0" sz="3600">
                <a:solidFill>
                  <a:srgbClr val="252525"/>
                </a:solidFill>
                <a:latin typeface="Microsoft YaHei"/>
                <a:cs typeface="Microsoft YaHei"/>
              </a:rPr>
              <a:t>am  </a:t>
            </a:r>
            <a:r>
              <a:rPr dirty="0" sz="3600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endParaRPr sz="3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按二维表格存储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360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endParaRPr sz="3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按数组对象存储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884032" y="3594734"/>
            <a:ext cx="3343910" cy="1165225"/>
            <a:chOff x="7884032" y="3594734"/>
            <a:chExt cx="3343910" cy="116522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3557" y="3604259"/>
              <a:ext cx="3321151" cy="114604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888795" y="3599497"/>
              <a:ext cx="3334385" cy="1155700"/>
            </a:xfrm>
            <a:custGeom>
              <a:avLst/>
              <a:gdLst/>
              <a:ahLst/>
              <a:cxnLst/>
              <a:rect l="l" t="t" r="r" b="b"/>
              <a:pathLst>
                <a:path w="3334384" h="1155700">
                  <a:moveTo>
                    <a:pt x="0" y="0"/>
                  </a:moveTo>
                  <a:lnTo>
                    <a:pt x="3334130" y="0"/>
                  </a:lnTo>
                  <a:lnTo>
                    <a:pt x="3334130" y="1155573"/>
                  </a:lnTo>
                  <a:lnTo>
                    <a:pt x="0" y="115557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877309" y="5202173"/>
            <a:ext cx="3493135" cy="750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DataFrame 是按照二维表格的形式存储数据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则是存储对象本身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19683" y="2441448"/>
            <a:ext cx="2331720" cy="2318385"/>
            <a:chOff x="1019683" y="2441448"/>
            <a:chExt cx="2331720" cy="2318385"/>
          </a:xfrm>
        </p:grpSpPr>
        <p:sp>
          <p:nvSpPr>
            <p:cNvPr id="15" name="object 15"/>
            <p:cNvSpPr/>
            <p:nvPr/>
          </p:nvSpPr>
          <p:spPr>
            <a:xfrm>
              <a:off x="1026033" y="3527679"/>
              <a:ext cx="1056640" cy="1225550"/>
            </a:xfrm>
            <a:custGeom>
              <a:avLst/>
              <a:gdLst/>
              <a:ahLst/>
              <a:cxnLst/>
              <a:rect l="l" t="t" r="r" b="b"/>
              <a:pathLst>
                <a:path w="1056639" h="1225550">
                  <a:moveTo>
                    <a:pt x="528066" y="0"/>
                  </a:moveTo>
                  <a:lnTo>
                    <a:pt x="1056132" y="264033"/>
                  </a:lnTo>
                  <a:lnTo>
                    <a:pt x="1056132" y="961263"/>
                  </a:lnTo>
                  <a:lnTo>
                    <a:pt x="528066" y="1225296"/>
                  </a:lnTo>
                  <a:lnTo>
                    <a:pt x="0" y="961263"/>
                  </a:lnTo>
                  <a:lnTo>
                    <a:pt x="0" y="264033"/>
                  </a:lnTo>
                  <a:lnTo>
                    <a:pt x="528066" y="0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18486" y="2498598"/>
              <a:ext cx="1675764" cy="1945005"/>
            </a:xfrm>
            <a:custGeom>
              <a:avLst/>
              <a:gdLst/>
              <a:ahLst/>
              <a:cxnLst/>
              <a:rect l="l" t="t" r="r" b="b"/>
              <a:pathLst>
                <a:path w="1675764" h="1945004">
                  <a:moveTo>
                    <a:pt x="837819" y="0"/>
                  </a:moveTo>
                  <a:lnTo>
                    <a:pt x="0" y="418909"/>
                  </a:lnTo>
                  <a:lnTo>
                    <a:pt x="0" y="1525714"/>
                  </a:lnTo>
                  <a:lnTo>
                    <a:pt x="837819" y="1944624"/>
                  </a:lnTo>
                  <a:lnTo>
                    <a:pt x="1675638" y="1525714"/>
                  </a:lnTo>
                  <a:lnTo>
                    <a:pt x="1675638" y="418909"/>
                  </a:lnTo>
                  <a:lnTo>
                    <a:pt x="8378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18486" y="2498598"/>
              <a:ext cx="1675764" cy="1945005"/>
            </a:xfrm>
            <a:custGeom>
              <a:avLst/>
              <a:gdLst/>
              <a:ahLst/>
              <a:cxnLst/>
              <a:rect l="l" t="t" r="r" b="b"/>
              <a:pathLst>
                <a:path w="1675764" h="1945004">
                  <a:moveTo>
                    <a:pt x="837819" y="0"/>
                  </a:moveTo>
                  <a:lnTo>
                    <a:pt x="1675638" y="418909"/>
                  </a:lnTo>
                  <a:lnTo>
                    <a:pt x="1675638" y="1525714"/>
                  </a:lnTo>
                  <a:lnTo>
                    <a:pt x="837819" y="1944624"/>
                  </a:lnTo>
                  <a:lnTo>
                    <a:pt x="0" y="1525714"/>
                  </a:lnTo>
                  <a:lnTo>
                    <a:pt x="0" y="418909"/>
                  </a:lnTo>
                  <a:lnTo>
                    <a:pt x="837819" y="0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957983" y="3159728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思考</a:t>
            </a:r>
            <a:endParaRPr sz="4000">
              <a:latin typeface="Microsoft YaHei"/>
              <a:cs typeface="Microsoft YaHe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9200" y="1760982"/>
            <a:ext cx="6912609" cy="3267075"/>
            <a:chOff x="1219200" y="1760982"/>
            <a:chExt cx="6912609" cy="3267075"/>
          </a:xfrm>
        </p:grpSpPr>
        <p:sp>
          <p:nvSpPr>
            <p:cNvPr id="20" name="object 20"/>
            <p:cNvSpPr/>
            <p:nvPr/>
          </p:nvSpPr>
          <p:spPr>
            <a:xfrm>
              <a:off x="3332988" y="2215134"/>
              <a:ext cx="488950" cy="567055"/>
            </a:xfrm>
            <a:custGeom>
              <a:avLst/>
              <a:gdLst/>
              <a:ahLst/>
              <a:cxnLst/>
              <a:rect l="l" t="t" r="r" b="b"/>
              <a:pathLst>
                <a:path w="488950" h="567055">
                  <a:moveTo>
                    <a:pt x="244221" y="0"/>
                  </a:moveTo>
                  <a:lnTo>
                    <a:pt x="0" y="122110"/>
                  </a:lnTo>
                  <a:lnTo>
                    <a:pt x="0" y="444817"/>
                  </a:lnTo>
                  <a:lnTo>
                    <a:pt x="244221" y="566928"/>
                  </a:lnTo>
                  <a:lnTo>
                    <a:pt x="488442" y="444817"/>
                  </a:lnTo>
                  <a:lnTo>
                    <a:pt x="488442" y="122110"/>
                  </a:lnTo>
                  <a:lnTo>
                    <a:pt x="24422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19200" y="4210811"/>
              <a:ext cx="257810" cy="299085"/>
            </a:xfrm>
            <a:custGeom>
              <a:avLst/>
              <a:gdLst/>
              <a:ahLst/>
              <a:cxnLst/>
              <a:rect l="l" t="t" r="r" b="b"/>
              <a:pathLst>
                <a:path w="257809" h="299085">
                  <a:moveTo>
                    <a:pt x="128778" y="0"/>
                  </a:moveTo>
                  <a:lnTo>
                    <a:pt x="0" y="64389"/>
                  </a:lnTo>
                  <a:lnTo>
                    <a:pt x="0" y="234315"/>
                  </a:lnTo>
                  <a:lnTo>
                    <a:pt x="128778" y="298704"/>
                  </a:lnTo>
                  <a:lnTo>
                    <a:pt x="257556" y="234315"/>
                  </a:lnTo>
                  <a:lnTo>
                    <a:pt x="257556" y="64389"/>
                  </a:lnTo>
                  <a:lnTo>
                    <a:pt x="128778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81602" y="4451985"/>
              <a:ext cx="488950" cy="566420"/>
            </a:xfrm>
            <a:custGeom>
              <a:avLst/>
              <a:gdLst/>
              <a:ahLst/>
              <a:cxnLst/>
              <a:rect l="l" t="t" r="r" b="b"/>
              <a:pathLst>
                <a:path w="488950" h="566420">
                  <a:moveTo>
                    <a:pt x="244221" y="0"/>
                  </a:moveTo>
                  <a:lnTo>
                    <a:pt x="488442" y="122110"/>
                  </a:lnTo>
                  <a:lnTo>
                    <a:pt x="488442" y="444055"/>
                  </a:lnTo>
                  <a:lnTo>
                    <a:pt x="244221" y="566166"/>
                  </a:lnTo>
                  <a:lnTo>
                    <a:pt x="0" y="444055"/>
                  </a:lnTo>
                  <a:lnTo>
                    <a:pt x="0" y="122110"/>
                  </a:lnTo>
                  <a:lnTo>
                    <a:pt x="244221" y="0"/>
                  </a:lnTo>
                  <a:close/>
                </a:path>
              </a:pathLst>
            </a:custGeom>
            <a:ln w="1905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49680" y="1760982"/>
              <a:ext cx="737235" cy="855344"/>
            </a:xfrm>
            <a:custGeom>
              <a:avLst/>
              <a:gdLst/>
              <a:ahLst/>
              <a:cxnLst/>
              <a:rect l="l" t="t" r="r" b="b"/>
              <a:pathLst>
                <a:path w="737235" h="855344">
                  <a:moveTo>
                    <a:pt x="368427" y="0"/>
                  </a:moveTo>
                  <a:lnTo>
                    <a:pt x="0" y="184213"/>
                  </a:lnTo>
                  <a:lnTo>
                    <a:pt x="0" y="670750"/>
                  </a:lnTo>
                  <a:lnTo>
                    <a:pt x="368427" y="854963"/>
                  </a:lnTo>
                  <a:lnTo>
                    <a:pt x="736854" y="670750"/>
                  </a:lnTo>
                  <a:lnTo>
                    <a:pt x="736854" y="184213"/>
                  </a:lnTo>
                  <a:lnTo>
                    <a:pt x="368427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9842" y="2548890"/>
              <a:ext cx="4052315" cy="141884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65079" y="2544127"/>
              <a:ext cx="4062095" cy="1428750"/>
            </a:xfrm>
            <a:custGeom>
              <a:avLst/>
              <a:gdLst/>
              <a:ahLst/>
              <a:cxnLst/>
              <a:rect l="l" t="t" r="r" b="b"/>
              <a:pathLst>
                <a:path w="4062095" h="1428750">
                  <a:moveTo>
                    <a:pt x="0" y="0"/>
                  </a:moveTo>
                  <a:lnTo>
                    <a:pt x="4061841" y="0"/>
                  </a:lnTo>
                  <a:lnTo>
                    <a:pt x="4061841" y="1428369"/>
                  </a:lnTo>
                  <a:lnTo>
                    <a:pt x="0" y="14283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8566022" y="2675001"/>
            <a:ext cx="3343910" cy="1165860"/>
            <a:chOff x="8566022" y="2675001"/>
            <a:chExt cx="3343910" cy="116586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5547" y="2684526"/>
              <a:ext cx="3321151" cy="114680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570785" y="2679763"/>
              <a:ext cx="3334385" cy="1156335"/>
            </a:xfrm>
            <a:custGeom>
              <a:avLst/>
              <a:gdLst/>
              <a:ahLst/>
              <a:cxnLst/>
              <a:rect l="l" t="t" r="r" b="b"/>
              <a:pathLst>
                <a:path w="3334384" h="1156335">
                  <a:moveTo>
                    <a:pt x="0" y="0"/>
                  </a:moveTo>
                  <a:lnTo>
                    <a:pt x="3334130" y="0"/>
                  </a:lnTo>
                  <a:lnTo>
                    <a:pt x="3334130" y="1156335"/>
                  </a:lnTo>
                  <a:lnTo>
                    <a:pt x="0" y="1156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7061834" y="4285488"/>
            <a:ext cx="27470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谁更适合用</a:t>
            </a:r>
            <a:r>
              <a:rPr dirty="0" sz="1800" spc="-5">
                <a:latin typeface="Microsoft YaHei"/>
                <a:cs typeface="Microsoft YaHei"/>
              </a:rPr>
              <a:t>SQ</a:t>
            </a:r>
            <a:r>
              <a:rPr dirty="0" sz="1800">
                <a:latin typeface="Microsoft YaHei"/>
                <a:cs typeface="Microsoft YaHei"/>
              </a:rPr>
              <a:t>L进行处理？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60104" y="861998"/>
            <a:ext cx="6229985" cy="2880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lvl="1" marL="428625" indent="-416559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429259" algn="l"/>
              </a:tabLst>
            </a:pP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SparkSession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对象</a:t>
            </a:r>
            <a:endParaRPr sz="1800">
              <a:latin typeface="Microsoft YaHei"/>
              <a:cs typeface="Microsoft YaHe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52525"/>
              </a:buClr>
              <a:buFont typeface="Microsoft YaHei"/>
              <a:buAutoNum type="arabicPeriod" startAt="5"/>
            </a:pPr>
            <a:endParaRPr sz="1350">
              <a:latin typeface="Microsoft YaHei"/>
              <a:cs typeface="Microsoft YaHei"/>
            </a:endParaRPr>
          </a:p>
          <a:p>
            <a:pPr marL="10668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阶段，程序的执行入口对象是：</a:t>
            </a:r>
            <a:r>
              <a:rPr dirty="0" sz="14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SparkContext</a:t>
            </a:r>
            <a:endParaRPr sz="1400">
              <a:latin typeface="Microsoft YaHei"/>
              <a:cs typeface="Microsoft YaHei"/>
            </a:endParaRPr>
          </a:p>
          <a:p>
            <a:pPr marL="106680" marR="5080" indent="-635">
              <a:lnSpc>
                <a:spcPct val="24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2.0后，推出了SparkSession对象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作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为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编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码的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统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一入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口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对象。 SparkSession对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可以：</a:t>
            </a:r>
            <a:endParaRPr sz="1400">
              <a:latin typeface="Microsoft YaHei"/>
              <a:cs typeface="Microsoft YaHei"/>
            </a:endParaRPr>
          </a:p>
          <a:p>
            <a:pPr lvl="2" marL="235585" indent="-129539">
              <a:lnSpc>
                <a:spcPct val="100000"/>
              </a:lnSpc>
              <a:spcBef>
                <a:spcPts val="334"/>
              </a:spcBef>
              <a:buChar char="-"/>
              <a:tabLst>
                <a:tab pos="23622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用于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ark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QL编程作为入口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象</a:t>
            </a:r>
            <a:endParaRPr sz="1400">
              <a:latin typeface="Microsoft YaHei"/>
              <a:cs typeface="Microsoft YaHei"/>
            </a:endParaRPr>
          </a:p>
          <a:p>
            <a:pPr lvl="2" marL="235585" indent="-129539">
              <a:lnSpc>
                <a:spcPct val="100000"/>
              </a:lnSpc>
              <a:spcBef>
                <a:spcPts val="335"/>
              </a:spcBef>
              <a:buChar char="-"/>
              <a:tabLst>
                <a:tab pos="23622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用于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SparkCore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编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程，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以通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SparkSession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象中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获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取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SparkContext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Microsoft YaHei"/>
              <a:cs typeface="Microsoft YaHei"/>
            </a:endParaRPr>
          </a:p>
          <a:p>
            <a:pPr marL="106680">
              <a:lnSpc>
                <a:spcPct val="100000"/>
              </a:lnSpc>
            </a:pP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所以，我们后续的代码，执行环境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入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口对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象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，统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一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变更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为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SparkSession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对象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49908" y="4341878"/>
            <a:ext cx="1863089" cy="671830"/>
          </a:xfrm>
          <a:custGeom>
            <a:avLst/>
            <a:gdLst/>
            <a:ahLst/>
            <a:cxnLst/>
            <a:rect l="l" t="t" r="r" b="b"/>
            <a:pathLst>
              <a:path w="1863089" h="671829">
                <a:moveTo>
                  <a:pt x="1751202" y="0"/>
                </a:moveTo>
                <a:lnTo>
                  <a:pt x="111887" y="0"/>
                </a:lnTo>
                <a:lnTo>
                  <a:pt x="68333" y="8791"/>
                </a:lnTo>
                <a:lnTo>
                  <a:pt x="32769" y="32769"/>
                </a:lnTo>
                <a:lnTo>
                  <a:pt x="8791" y="68333"/>
                </a:lnTo>
                <a:lnTo>
                  <a:pt x="0" y="111887"/>
                </a:lnTo>
                <a:lnTo>
                  <a:pt x="0" y="559435"/>
                </a:lnTo>
                <a:lnTo>
                  <a:pt x="8791" y="602983"/>
                </a:lnTo>
                <a:lnTo>
                  <a:pt x="32769" y="638548"/>
                </a:lnTo>
                <a:lnTo>
                  <a:pt x="68333" y="662528"/>
                </a:lnTo>
                <a:lnTo>
                  <a:pt x="111887" y="671322"/>
                </a:lnTo>
                <a:lnTo>
                  <a:pt x="1751202" y="671322"/>
                </a:lnTo>
                <a:lnTo>
                  <a:pt x="1794756" y="662528"/>
                </a:lnTo>
                <a:lnTo>
                  <a:pt x="1830320" y="638548"/>
                </a:lnTo>
                <a:lnTo>
                  <a:pt x="1854298" y="602983"/>
                </a:lnTo>
                <a:lnTo>
                  <a:pt x="1863089" y="559435"/>
                </a:lnTo>
                <a:lnTo>
                  <a:pt x="1863089" y="111887"/>
                </a:lnTo>
                <a:lnTo>
                  <a:pt x="1854298" y="68333"/>
                </a:lnTo>
                <a:lnTo>
                  <a:pt x="1830320" y="32769"/>
                </a:lnTo>
                <a:lnTo>
                  <a:pt x="1794756" y="8791"/>
                </a:lnTo>
                <a:lnTo>
                  <a:pt x="17512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49120" y="4513071"/>
            <a:ext cx="1264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SparkContext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49908" y="5244848"/>
            <a:ext cx="1863089" cy="671830"/>
          </a:xfrm>
          <a:custGeom>
            <a:avLst/>
            <a:gdLst/>
            <a:ahLst/>
            <a:cxnLst/>
            <a:rect l="l" t="t" r="r" b="b"/>
            <a:pathLst>
              <a:path w="1863089" h="671829">
                <a:moveTo>
                  <a:pt x="1751202" y="0"/>
                </a:moveTo>
                <a:lnTo>
                  <a:pt x="111887" y="0"/>
                </a:lnTo>
                <a:lnTo>
                  <a:pt x="68333" y="8791"/>
                </a:lnTo>
                <a:lnTo>
                  <a:pt x="32769" y="32769"/>
                </a:lnTo>
                <a:lnTo>
                  <a:pt x="8791" y="68333"/>
                </a:lnTo>
                <a:lnTo>
                  <a:pt x="0" y="111887"/>
                </a:lnTo>
                <a:lnTo>
                  <a:pt x="0" y="559435"/>
                </a:lnTo>
                <a:lnTo>
                  <a:pt x="8791" y="602983"/>
                </a:lnTo>
                <a:lnTo>
                  <a:pt x="32769" y="638548"/>
                </a:lnTo>
                <a:lnTo>
                  <a:pt x="68333" y="662528"/>
                </a:lnTo>
                <a:lnTo>
                  <a:pt x="111887" y="671322"/>
                </a:lnTo>
                <a:lnTo>
                  <a:pt x="1751202" y="671322"/>
                </a:lnTo>
                <a:lnTo>
                  <a:pt x="1794756" y="662528"/>
                </a:lnTo>
                <a:lnTo>
                  <a:pt x="1830320" y="638548"/>
                </a:lnTo>
                <a:lnTo>
                  <a:pt x="1854298" y="602983"/>
                </a:lnTo>
                <a:lnTo>
                  <a:pt x="1863089" y="559435"/>
                </a:lnTo>
                <a:lnTo>
                  <a:pt x="1863089" y="111887"/>
                </a:lnTo>
                <a:lnTo>
                  <a:pt x="1854298" y="68333"/>
                </a:lnTo>
                <a:lnTo>
                  <a:pt x="1830320" y="32769"/>
                </a:lnTo>
                <a:lnTo>
                  <a:pt x="1794756" y="8791"/>
                </a:lnTo>
                <a:lnTo>
                  <a:pt x="17512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037333" y="5420614"/>
            <a:ext cx="889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RDD</a:t>
            </a: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编程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51142" y="4341878"/>
            <a:ext cx="1863089" cy="671830"/>
          </a:xfrm>
          <a:custGeom>
            <a:avLst/>
            <a:gdLst/>
            <a:ahLst/>
            <a:cxnLst/>
            <a:rect l="l" t="t" r="r" b="b"/>
            <a:pathLst>
              <a:path w="1863090" h="671829">
                <a:moveTo>
                  <a:pt x="1751202" y="0"/>
                </a:moveTo>
                <a:lnTo>
                  <a:pt x="111887" y="0"/>
                </a:lnTo>
                <a:lnTo>
                  <a:pt x="68333" y="8791"/>
                </a:lnTo>
                <a:lnTo>
                  <a:pt x="32769" y="32769"/>
                </a:lnTo>
                <a:lnTo>
                  <a:pt x="8791" y="68333"/>
                </a:lnTo>
                <a:lnTo>
                  <a:pt x="0" y="111887"/>
                </a:lnTo>
                <a:lnTo>
                  <a:pt x="0" y="559435"/>
                </a:lnTo>
                <a:lnTo>
                  <a:pt x="8791" y="602983"/>
                </a:lnTo>
                <a:lnTo>
                  <a:pt x="32769" y="638548"/>
                </a:lnTo>
                <a:lnTo>
                  <a:pt x="68333" y="662528"/>
                </a:lnTo>
                <a:lnTo>
                  <a:pt x="111887" y="671322"/>
                </a:lnTo>
                <a:lnTo>
                  <a:pt x="1751202" y="671322"/>
                </a:lnTo>
                <a:lnTo>
                  <a:pt x="1794756" y="662528"/>
                </a:lnTo>
                <a:lnTo>
                  <a:pt x="1830320" y="638548"/>
                </a:lnTo>
                <a:lnTo>
                  <a:pt x="1854298" y="602983"/>
                </a:lnTo>
                <a:lnTo>
                  <a:pt x="1863089" y="559435"/>
                </a:lnTo>
                <a:lnTo>
                  <a:pt x="1863089" y="111887"/>
                </a:lnTo>
                <a:lnTo>
                  <a:pt x="1854298" y="68333"/>
                </a:lnTo>
                <a:lnTo>
                  <a:pt x="1830320" y="32769"/>
                </a:lnTo>
                <a:lnTo>
                  <a:pt x="1794756" y="8791"/>
                </a:lnTo>
                <a:lnTo>
                  <a:pt x="17512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165306" y="4513071"/>
            <a:ext cx="1234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SparkSession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01105" y="5244848"/>
            <a:ext cx="1863089" cy="671830"/>
          </a:xfrm>
          <a:custGeom>
            <a:avLst/>
            <a:gdLst/>
            <a:ahLst/>
            <a:cxnLst/>
            <a:rect l="l" t="t" r="r" b="b"/>
            <a:pathLst>
              <a:path w="1863090" h="671829">
                <a:moveTo>
                  <a:pt x="1751202" y="0"/>
                </a:moveTo>
                <a:lnTo>
                  <a:pt x="111887" y="0"/>
                </a:lnTo>
                <a:lnTo>
                  <a:pt x="68333" y="8791"/>
                </a:lnTo>
                <a:lnTo>
                  <a:pt x="32769" y="32769"/>
                </a:lnTo>
                <a:lnTo>
                  <a:pt x="8791" y="68333"/>
                </a:lnTo>
                <a:lnTo>
                  <a:pt x="0" y="111887"/>
                </a:lnTo>
                <a:lnTo>
                  <a:pt x="0" y="559435"/>
                </a:lnTo>
                <a:lnTo>
                  <a:pt x="8791" y="602983"/>
                </a:lnTo>
                <a:lnTo>
                  <a:pt x="32769" y="638548"/>
                </a:lnTo>
                <a:lnTo>
                  <a:pt x="68333" y="662528"/>
                </a:lnTo>
                <a:lnTo>
                  <a:pt x="111887" y="671322"/>
                </a:lnTo>
                <a:lnTo>
                  <a:pt x="1751202" y="671322"/>
                </a:lnTo>
                <a:lnTo>
                  <a:pt x="1794756" y="662528"/>
                </a:lnTo>
                <a:lnTo>
                  <a:pt x="1830320" y="638548"/>
                </a:lnTo>
                <a:lnTo>
                  <a:pt x="1854298" y="602983"/>
                </a:lnTo>
                <a:lnTo>
                  <a:pt x="1863089" y="559435"/>
                </a:lnTo>
                <a:lnTo>
                  <a:pt x="1863089" y="111887"/>
                </a:lnTo>
                <a:lnTo>
                  <a:pt x="1854298" y="68333"/>
                </a:lnTo>
                <a:lnTo>
                  <a:pt x="1830320" y="32769"/>
                </a:lnTo>
                <a:lnTo>
                  <a:pt x="1794756" y="8791"/>
                </a:lnTo>
                <a:lnTo>
                  <a:pt x="17512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288659" y="5420614"/>
            <a:ext cx="889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RDD</a:t>
            </a: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编程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72043" y="5244848"/>
            <a:ext cx="1863089" cy="671830"/>
          </a:xfrm>
          <a:custGeom>
            <a:avLst/>
            <a:gdLst/>
            <a:ahLst/>
            <a:cxnLst/>
            <a:rect l="l" t="t" r="r" b="b"/>
            <a:pathLst>
              <a:path w="1863090" h="671829">
                <a:moveTo>
                  <a:pt x="1751202" y="0"/>
                </a:moveTo>
                <a:lnTo>
                  <a:pt x="111887" y="0"/>
                </a:lnTo>
                <a:lnTo>
                  <a:pt x="68333" y="8791"/>
                </a:lnTo>
                <a:lnTo>
                  <a:pt x="32769" y="32769"/>
                </a:lnTo>
                <a:lnTo>
                  <a:pt x="8791" y="68333"/>
                </a:lnTo>
                <a:lnTo>
                  <a:pt x="0" y="111887"/>
                </a:lnTo>
                <a:lnTo>
                  <a:pt x="0" y="559435"/>
                </a:lnTo>
                <a:lnTo>
                  <a:pt x="8791" y="602983"/>
                </a:lnTo>
                <a:lnTo>
                  <a:pt x="32769" y="638548"/>
                </a:lnTo>
                <a:lnTo>
                  <a:pt x="68333" y="662528"/>
                </a:lnTo>
                <a:lnTo>
                  <a:pt x="111887" y="671322"/>
                </a:lnTo>
                <a:lnTo>
                  <a:pt x="1751202" y="671322"/>
                </a:lnTo>
                <a:lnTo>
                  <a:pt x="1794756" y="662528"/>
                </a:lnTo>
                <a:lnTo>
                  <a:pt x="1830320" y="638548"/>
                </a:lnTo>
                <a:lnTo>
                  <a:pt x="1854298" y="602983"/>
                </a:lnTo>
                <a:lnTo>
                  <a:pt x="1863089" y="559435"/>
                </a:lnTo>
                <a:lnTo>
                  <a:pt x="1863089" y="111887"/>
                </a:lnTo>
                <a:lnTo>
                  <a:pt x="1854298" y="68333"/>
                </a:lnTo>
                <a:lnTo>
                  <a:pt x="1830320" y="32769"/>
                </a:lnTo>
                <a:lnTo>
                  <a:pt x="1794756" y="8791"/>
                </a:lnTo>
                <a:lnTo>
                  <a:pt x="17512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225155" y="5420614"/>
            <a:ext cx="13569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SparkSQL</a:t>
            </a: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编程</a:t>
            </a:r>
            <a:endParaRPr sz="1800">
              <a:latin typeface="SimSun"/>
              <a:cs typeface="SimSu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31419" y="5013578"/>
            <a:ext cx="101600" cy="225425"/>
            <a:chOff x="2431419" y="5013578"/>
            <a:chExt cx="101600" cy="225425"/>
          </a:xfrm>
        </p:grpSpPr>
        <p:sp>
          <p:nvSpPr>
            <p:cNvPr id="26" name="object 26"/>
            <p:cNvSpPr/>
            <p:nvPr/>
          </p:nvSpPr>
          <p:spPr>
            <a:xfrm>
              <a:off x="2482214" y="5013578"/>
              <a:ext cx="0" cy="219075"/>
            </a:xfrm>
            <a:custGeom>
              <a:avLst/>
              <a:gdLst/>
              <a:ahLst/>
              <a:cxnLst/>
              <a:rect l="l" t="t" r="r" b="b"/>
              <a:pathLst>
                <a:path w="0" h="219075">
                  <a:moveTo>
                    <a:pt x="0" y="0"/>
                  </a:moveTo>
                  <a:lnTo>
                    <a:pt x="0" y="218567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37769" y="5155947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0"/>
                  </a:moveTo>
                  <a:lnTo>
                    <a:pt x="44450" y="7620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6739337" y="5007228"/>
            <a:ext cx="2158365" cy="269875"/>
            <a:chOff x="6739337" y="5007228"/>
            <a:chExt cx="2158365" cy="269875"/>
          </a:xfrm>
        </p:grpSpPr>
        <p:sp>
          <p:nvSpPr>
            <p:cNvPr id="29" name="object 29"/>
            <p:cNvSpPr/>
            <p:nvPr/>
          </p:nvSpPr>
          <p:spPr>
            <a:xfrm>
              <a:off x="6745693" y="5013578"/>
              <a:ext cx="1037590" cy="228600"/>
            </a:xfrm>
            <a:custGeom>
              <a:avLst/>
              <a:gdLst/>
              <a:ahLst/>
              <a:cxnLst/>
              <a:rect l="l" t="t" r="r" b="b"/>
              <a:pathLst>
                <a:path w="1037590" h="228600">
                  <a:moveTo>
                    <a:pt x="1037374" y="0"/>
                  </a:moveTo>
                  <a:lnTo>
                    <a:pt x="0" y="228434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745687" y="5182214"/>
              <a:ext cx="84455" cy="86995"/>
            </a:xfrm>
            <a:custGeom>
              <a:avLst/>
              <a:gdLst/>
              <a:ahLst/>
              <a:cxnLst/>
              <a:rect l="l" t="t" r="r" b="b"/>
              <a:pathLst>
                <a:path w="84454" h="86995">
                  <a:moveTo>
                    <a:pt x="64858" y="0"/>
                  </a:moveTo>
                  <a:lnTo>
                    <a:pt x="0" y="59804"/>
                  </a:lnTo>
                  <a:lnTo>
                    <a:pt x="83985" y="86817"/>
                  </a:lnTo>
                </a:path>
              </a:pathLst>
            </a:custGeom>
            <a:ln w="1269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782686" y="5013578"/>
              <a:ext cx="1108710" cy="228600"/>
            </a:xfrm>
            <a:custGeom>
              <a:avLst/>
              <a:gdLst/>
              <a:ahLst/>
              <a:cxnLst/>
              <a:rect l="l" t="t" r="r" b="b"/>
              <a:pathLst>
                <a:path w="1108709" h="228600">
                  <a:moveTo>
                    <a:pt x="0" y="0"/>
                  </a:moveTo>
                  <a:lnTo>
                    <a:pt x="1108456" y="22860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807541" y="5183250"/>
              <a:ext cx="83820" cy="87630"/>
            </a:xfrm>
            <a:custGeom>
              <a:avLst/>
              <a:gdLst/>
              <a:ahLst/>
              <a:cxnLst/>
              <a:rect l="l" t="t" r="r" b="b"/>
              <a:pathLst>
                <a:path w="83820" h="87629">
                  <a:moveTo>
                    <a:pt x="17957" y="0"/>
                  </a:moveTo>
                  <a:lnTo>
                    <a:pt x="83604" y="58927"/>
                  </a:lnTo>
                  <a:lnTo>
                    <a:pt x="0" y="87071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4292346" y="4962905"/>
            <a:ext cx="1202055" cy="331470"/>
          </a:xfrm>
          <a:custGeom>
            <a:avLst/>
            <a:gdLst/>
            <a:ahLst/>
            <a:cxnLst/>
            <a:rect l="l" t="t" r="r" b="b"/>
            <a:pathLst>
              <a:path w="1202054" h="331470">
                <a:moveTo>
                  <a:pt x="1035938" y="0"/>
                </a:moveTo>
                <a:lnTo>
                  <a:pt x="1035938" y="82867"/>
                </a:lnTo>
                <a:lnTo>
                  <a:pt x="0" y="82867"/>
                </a:lnTo>
                <a:lnTo>
                  <a:pt x="0" y="248602"/>
                </a:lnTo>
                <a:lnTo>
                  <a:pt x="1035938" y="248602"/>
                </a:lnTo>
                <a:lnTo>
                  <a:pt x="1035938" y="331470"/>
                </a:lnTo>
                <a:lnTo>
                  <a:pt x="1201674" y="165735"/>
                </a:lnTo>
                <a:lnTo>
                  <a:pt x="103593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60104" y="861998"/>
            <a:ext cx="4593590" cy="1194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SparkSession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对象</a:t>
            </a:r>
            <a:endParaRPr sz="1800">
              <a:latin typeface="Microsoft YaHei"/>
              <a:cs typeface="Microsoft YaHei"/>
            </a:endParaRPr>
          </a:p>
          <a:p>
            <a:pPr marL="87630">
              <a:lnSpc>
                <a:spcPct val="100000"/>
              </a:lnSpc>
              <a:spcBef>
                <a:spcPts val="1330"/>
              </a:spcBef>
            </a:pP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现在，来体验一下构建执行环境入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口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对象：SparkSession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Microsoft YaHei"/>
              <a:cs typeface="Microsoft YaHei"/>
            </a:endParaRPr>
          </a:p>
          <a:p>
            <a:pPr marL="87630">
              <a:lnSpc>
                <a:spcPct val="100000"/>
              </a:lnSpc>
            </a:pP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构建</a:t>
            </a:r>
            <a:r>
              <a:rPr dirty="0" sz="1400" spc="-10">
                <a:solidFill>
                  <a:srgbClr val="C00000"/>
                </a:solidFill>
                <a:latin typeface="Microsoft YaHei"/>
                <a:cs typeface="Microsoft YaHei"/>
              </a:rPr>
              <a:t>S</a:t>
            </a:r>
            <a:r>
              <a:rPr dirty="0" sz="1400" spc="-25">
                <a:solidFill>
                  <a:srgbClr val="C00000"/>
                </a:solidFill>
                <a:latin typeface="Microsoft YaHei"/>
                <a:cs typeface="Microsoft YaHei"/>
              </a:rPr>
              <a:t>p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arkSes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s</a:t>
            </a:r>
            <a:r>
              <a:rPr dirty="0" sz="1400" spc="-10">
                <a:solidFill>
                  <a:srgbClr val="C00000"/>
                </a:solidFill>
                <a:latin typeface="Microsoft YaHei"/>
                <a:cs typeface="Microsoft YaHei"/>
              </a:rPr>
              <a:t>io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n核心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代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码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6488" y="2192273"/>
            <a:ext cx="5427980" cy="3323590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895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05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coding:utf8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91440">
              <a:lnSpc>
                <a:spcPct val="10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SparkSQL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中的入口对象是</a:t>
            </a:r>
            <a:r>
              <a:rPr dirty="0" sz="1000" spc="-5">
                <a:latin typeface="Microsoft YaHei"/>
                <a:cs typeface="Microsoft YaHei"/>
              </a:rPr>
              <a:t>SparkSession</a:t>
            </a:r>
            <a:r>
              <a:rPr dirty="0" sz="1000">
                <a:latin typeface="Microsoft YaHei"/>
                <a:cs typeface="Microsoft YaHei"/>
              </a:rPr>
              <a:t>对象</a:t>
            </a:r>
            <a:endParaRPr sz="10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from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pyspark.sql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import</a:t>
            </a:r>
            <a:r>
              <a:rPr dirty="0" sz="1000" spc="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SparkSession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Microsoft YaHei"/>
                <a:cs typeface="Microsoft YaHei"/>
              </a:rPr>
              <a:t>if</a:t>
            </a:r>
            <a:r>
              <a:rPr dirty="0" u="sng" sz="1000" spc="290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u="sng" sz="1000" spc="290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name</a:t>
            </a:r>
            <a:r>
              <a:rPr dirty="0" u="sng" sz="1000" spc="285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1000" spc="29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==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'</a:t>
            </a:r>
            <a:r>
              <a:rPr dirty="0" u="sng" sz="1000" spc="590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main</a:t>
            </a:r>
            <a:r>
              <a:rPr dirty="0" u="sng" sz="1000" spc="590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':</a:t>
            </a:r>
            <a:endParaRPr sz="10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构建</a:t>
            </a:r>
            <a:r>
              <a:rPr dirty="0" sz="1000" spc="-5">
                <a:latin typeface="Microsoft YaHei"/>
                <a:cs typeface="Microsoft YaHei"/>
              </a:rPr>
              <a:t>SparkSession</a:t>
            </a:r>
            <a:r>
              <a:rPr dirty="0" sz="1000">
                <a:latin typeface="Microsoft YaHei"/>
                <a:cs typeface="Microsoft YaHei"/>
              </a:rPr>
              <a:t>对象,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这个对象是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构建器模式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通过</a:t>
            </a:r>
            <a:r>
              <a:rPr dirty="0" sz="1000" spc="-5">
                <a:latin typeface="Microsoft YaHei"/>
                <a:cs typeface="Microsoft YaHei"/>
              </a:rPr>
              <a:t>builder</a:t>
            </a:r>
            <a:r>
              <a:rPr dirty="0" sz="1000">
                <a:latin typeface="Microsoft YaHei"/>
                <a:cs typeface="Microsoft YaHei"/>
              </a:rPr>
              <a:t>方法来</a:t>
            </a:r>
            <a:r>
              <a:rPr dirty="0" sz="1000" spc="-10">
                <a:latin typeface="Microsoft YaHei"/>
                <a:cs typeface="Microsoft YaHei"/>
              </a:rPr>
              <a:t>构</a:t>
            </a:r>
            <a:r>
              <a:rPr dirty="0" sz="1000">
                <a:latin typeface="Microsoft YaHei"/>
                <a:cs typeface="Microsoft YaHei"/>
              </a:rPr>
              <a:t>建</a:t>
            </a:r>
            <a:endParaRPr sz="1000">
              <a:latin typeface="Microsoft YaHei"/>
              <a:cs typeface="Microsoft YaHei"/>
            </a:endParaRPr>
          </a:p>
          <a:p>
            <a:pPr marL="395605" marR="2528570" indent="-153035">
              <a:lnSpc>
                <a:spcPct val="150000"/>
              </a:lnSpc>
            </a:pPr>
            <a:r>
              <a:rPr dirty="0" sz="1000" spc="-5">
                <a:latin typeface="Microsoft YaHei"/>
                <a:cs typeface="Microsoft YaHei"/>
              </a:rPr>
              <a:t>spark </a:t>
            </a:r>
            <a:r>
              <a:rPr dirty="0" sz="1000">
                <a:latin typeface="Microsoft YaHei"/>
                <a:cs typeface="Microsoft YaHei"/>
              </a:rPr>
              <a:t>= </a:t>
            </a:r>
            <a:r>
              <a:rPr dirty="0" sz="1000" spc="-5">
                <a:latin typeface="Microsoft YaHei"/>
                <a:cs typeface="Microsoft YaHei"/>
              </a:rPr>
              <a:t>SparkSession.builder.\ 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appName("local[*]").\ 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config("spark.sql.shuffle.partitions", </a:t>
            </a:r>
            <a:r>
              <a:rPr dirty="0" sz="1000">
                <a:latin typeface="Microsoft YaHei"/>
                <a:cs typeface="Microsoft YaHei"/>
              </a:rPr>
              <a:t>"4").\ </a:t>
            </a:r>
            <a:r>
              <a:rPr dirty="0" sz="1000" spc="-28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getOrCreate()</a:t>
            </a:r>
            <a:endParaRPr sz="1000">
              <a:latin typeface="Microsoft YaHei"/>
              <a:cs typeface="Microsoft YaHei"/>
            </a:endParaRPr>
          </a:p>
          <a:p>
            <a:pPr marL="243204" marR="2115820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3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appName</a:t>
            </a:r>
            <a:r>
              <a:rPr dirty="0" sz="1000" spc="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设置程序名称,</a:t>
            </a:r>
            <a:r>
              <a:rPr dirty="0" sz="1000" spc="1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config</a:t>
            </a:r>
            <a:r>
              <a:rPr dirty="0" sz="1000">
                <a:latin typeface="Microsoft YaHei"/>
                <a:cs typeface="Microsoft YaHei"/>
              </a:rPr>
              <a:t>设置一些</a:t>
            </a:r>
            <a:r>
              <a:rPr dirty="0" sz="1000" spc="-10">
                <a:latin typeface="Microsoft YaHei"/>
                <a:cs typeface="Microsoft YaHei"/>
              </a:rPr>
              <a:t>常</a:t>
            </a:r>
            <a:r>
              <a:rPr dirty="0" sz="1000">
                <a:latin typeface="Microsoft YaHei"/>
                <a:cs typeface="Microsoft YaHei"/>
              </a:rPr>
              <a:t>用属性 # 最后通过</a:t>
            </a:r>
            <a:r>
              <a:rPr dirty="0" sz="1000" spc="-5">
                <a:latin typeface="Microsoft YaHei"/>
                <a:cs typeface="Microsoft YaHei"/>
              </a:rPr>
              <a:t>getOrCreate()</a:t>
            </a:r>
            <a:r>
              <a:rPr dirty="0" sz="1000">
                <a:latin typeface="Microsoft YaHei"/>
                <a:cs typeface="Microsoft YaHei"/>
              </a:rPr>
              <a:t>方法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创建</a:t>
            </a:r>
            <a:r>
              <a:rPr dirty="0" sz="1000" spc="-5">
                <a:latin typeface="Microsoft YaHei"/>
                <a:cs typeface="Microsoft YaHei"/>
              </a:rPr>
              <a:t>SparkSession</a:t>
            </a:r>
            <a:r>
              <a:rPr dirty="0" sz="1000">
                <a:latin typeface="Microsoft YaHei"/>
                <a:cs typeface="Microsoft YaHei"/>
              </a:rPr>
              <a:t>对象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9789" y="861998"/>
            <a:ext cx="3455670" cy="759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2.6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HelloWorld</a:t>
            </a:r>
            <a:r>
              <a:rPr dirty="0" sz="1800" spc="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演示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有如下数据集：列1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ID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，列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2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学科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列3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分数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633" y="1739645"/>
            <a:ext cx="1257299" cy="24124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399996" y="1382649"/>
            <a:ext cx="4749165" cy="942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需求：读取文件，找出学科为“语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”的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限制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输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出5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条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where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subject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'语文'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limit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5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代码如下：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63540" y="2366772"/>
            <a:ext cx="5427980" cy="4131310"/>
            <a:chOff x="5463540" y="2366772"/>
            <a:chExt cx="5427980" cy="4131310"/>
          </a:xfrm>
        </p:grpSpPr>
        <p:sp>
          <p:nvSpPr>
            <p:cNvPr id="18" name="object 18"/>
            <p:cNvSpPr/>
            <p:nvPr/>
          </p:nvSpPr>
          <p:spPr>
            <a:xfrm>
              <a:off x="5463540" y="2366772"/>
              <a:ext cx="5427980" cy="4131310"/>
            </a:xfrm>
            <a:custGeom>
              <a:avLst/>
              <a:gdLst/>
              <a:ahLst/>
              <a:cxnLst/>
              <a:rect l="l" t="t" r="r" b="b"/>
              <a:pathLst>
                <a:path w="5427980" h="4131310">
                  <a:moveTo>
                    <a:pt x="5427725" y="0"/>
                  </a:moveTo>
                  <a:lnTo>
                    <a:pt x="0" y="0"/>
                  </a:lnTo>
                  <a:lnTo>
                    <a:pt x="0" y="4130802"/>
                  </a:lnTo>
                  <a:lnTo>
                    <a:pt x="5427725" y="4130802"/>
                  </a:lnTo>
                  <a:lnTo>
                    <a:pt x="5427725" y="0"/>
                  </a:lnTo>
                  <a:close/>
                </a:path>
              </a:pathLst>
            </a:custGeom>
            <a:solidFill>
              <a:srgbClr val="FFFF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635753" y="3032815"/>
              <a:ext cx="977900" cy="0"/>
            </a:xfrm>
            <a:custGeom>
              <a:avLst/>
              <a:gdLst/>
              <a:ahLst/>
              <a:cxnLst/>
              <a:rect l="l" t="t" r="r" b="b"/>
              <a:pathLst>
                <a:path w="977900" h="0">
                  <a:moveTo>
                    <a:pt x="0" y="0"/>
                  </a:moveTo>
                  <a:lnTo>
                    <a:pt x="79168" y="0"/>
                  </a:lnTo>
                </a:path>
                <a:path w="977900" h="0">
                  <a:moveTo>
                    <a:pt x="317670" y="0"/>
                  </a:moveTo>
                  <a:lnTo>
                    <a:pt x="396796" y="0"/>
                  </a:lnTo>
                </a:path>
                <a:path w="977900" h="0">
                  <a:moveTo>
                    <a:pt x="607164" y="0"/>
                  </a:moveTo>
                  <a:lnTo>
                    <a:pt x="686332" y="0"/>
                  </a:lnTo>
                </a:path>
                <a:path w="977900" h="0">
                  <a:moveTo>
                    <a:pt x="898142" y="0"/>
                  </a:moveTo>
                  <a:lnTo>
                    <a:pt x="977310" y="0"/>
                  </a:lnTo>
                </a:path>
              </a:pathLst>
            </a:custGeom>
            <a:ln w="56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463540" y="2366772"/>
            <a:ext cx="5427980" cy="4131310"/>
          </a:xfrm>
          <a:prstGeom prst="rect">
            <a:avLst/>
          </a:prstGeom>
          <a:ln w="3175">
            <a:solidFill>
              <a:srgbClr val="919191"/>
            </a:solidFill>
          </a:ln>
        </p:spPr>
        <p:txBody>
          <a:bodyPr wrap="square" lIns="0" tIns="7683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605"/>
              </a:spcBef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3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coding:utf8</a:t>
            </a:r>
            <a:endParaRPr sz="7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  <a:spcBef>
                <a:spcPts val="420"/>
              </a:spcBef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1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SparkSQL</a:t>
            </a:r>
            <a:r>
              <a:rPr dirty="0" sz="700" spc="-2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中的入口对象是</a:t>
            </a:r>
            <a:r>
              <a:rPr dirty="0" sz="700" spc="-5">
                <a:latin typeface="Microsoft YaHei"/>
                <a:cs typeface="Microsoft YaHei"/>
              </a:rPr>
              <a:t>SparkSession</a:t>
            </a:r>
            <a:r>
              <a:rPr dirty="0" sz="700">
                <a:latin typeface="Microsoft YaHei"/>
                <a:cs typeface="Microsoft YaHei"/>
              </a:rPr>
              <a:t>对象</a:t>
            </a:r>
            <a:endParaRPr sz="700">
              <a:latin typeface="Microsoft YaHei"/>
              <a:cs typeface="Microsoft YaHei"/>
            </a:endParaRPr>
          </a:p>
          <a:p>
            <a:pPr marL="90805" marR="3721735">
              <a:lnSpc>
                <a:spcPct val="150000"/>
              </a:lnSpc>
            </a:pPr>
            <a:r>
              <a:rPr dirty="0" sz="700" spc="-5">
                <a:latin typeface="Microsoft YaHei"/>
                <a:cs typeface="Microsoft YaHei"/>
              </a:rPr>
              <a:t>from</a:t>
            </a:r>
            <a:r>
              <a:rPr dirty="0" sz="700" spc="-1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pyspark.sql</a:t>
            </a:r>
            <a:r>
              <a:rPr dirty="0" sz="70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import</a:t>
            </a:r>
            <a:r>
              <a:rPr dirty="0" sz="70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SparkSession </a:t>
            </a:r>
            <a:r>
              <a:rPr dirty="0" sz="700" spc="-19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if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name</a:t>
            </a:r>
            <a:r>
              <a:rPr dirty="0" sz="700" spc="204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==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'</a:t>
            </a:r>
            <a:r>
              <a:rPr dirty="0" sz="700" spc="204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main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':</a:t>
            </a:r>
            <a:endParaRPr sz="700">
              <a:latin typeface="Microsoft YaHei"/>
              <a:cs typeface="Microsoft YaHei"/>
            </a:endParaRPr>
          </a:p>
          <a:p>
            <a:pPr marL="199390">
              <a:lnSpc>
                <a:spcPct val="100000"/>
              </a:lnSpc>
              <a:spcBef>
                <a:spcPts val="420"/>
              </a:spcBef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构建</a:t>
            </a:r>
            <a:r>
              <a:rPr dirty="0" sz="700" spc="-5">
                <a:latin typeface="Microsoft YaHei"/>
                <a:cs typeface="Microsoft YaHei"/>
              </a:rPr>
              <a:t>SparkSession</a:t>
            </a:r>
            <a:r>
              <a:rPr dirty="0" sz="700">
                <a:latin typeface="Microsoft YaHei"/>
                <a:cs typeface="Microsoft YaHei"/>
              </a:rPr>
              <a:t>对象,</a:t>
            </a:r>
            <a:r>
              <a:rPr dirty="0" sz="700" spc="-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这个对象是</a:t>
            </a:r>
            <a:r>
              <a:rPr dirty="0" sz="700" spc="-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构建器模式</a:t>
            </a:r>
            <a:r>
              <a:rPr dirty="0" sz="700" spc="-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通过</a:t>
            </a:r>
            <a:r>
              <a:rPr dirty="0" sz="700" spc="-5">
                <a:latin typeface="Microsoft YaHei"/>
                <a:cs typeface="Microsoft YaHei"/>
              </a:rPr>
              <a:t>builder</a:t>
            </a:r>
            <a:r>
              <a:rPr dirty="0" sz="700">
                <a:latin typeface="Microsoft YaHei"/>
                <a:cs typeface="Microsoft YaHei"/>
              </a:rPr>
              <a:t>方法来构建</a:t>
            </a:r>
            <a:endParaRPr sz="700">
              <a:latin typeface="Microsoft YaHei"/>
              <a:cs typeface="Microsoft YaHei"/>
            </a:endParaRPr>
          </a:p>
          <a:p>
            <a:pPr marL="306705" marR="3364865" indent="-107950">
              <a:lnSpc>
                <a:spcPct val="150000"/>
              </a:lnSpc>
            </a:pPr>
            <a:r>
              <a:rPr dirty="0" sz="700">
                <a:latin typeface="Microsoft YaHei"/>
                <a:cs typeface="Microsoft YaHei"/>
              </a:rPr>
              <a:t>spark = </a:t>
            </a:r>
            <a:r>
              <a:rPr dirty="0" sz="700" spc="-5">
                <a:latin typeface="Microsoft YaHei"/>
                <a:cs typeface="Microsoft YaHei"/>
              </a:rPr>
              <a:t>SparkSession.builder.\ </a:t>
            </a:r>
            <a:r>
              <a:rPr dirty="0" sz="70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appName("local[*]").\ </a:t>
            </a:r>
            <a:r>
              <a:rPr dirty="0" sz="70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config("spark.sql.shuffle.partitions", </a:t>
            </a:r>
            <a:r>
              <a:rPr dirty="0" sz="700">
                <a:latin typeface="Microsoft YaHei"/>
                <a:cs typeface="Microsoft YaHei"/>
              </a:rPr>
              <a:t>"4").\ </a:t>
            </a:r>
            <a:r>
              <a:rPr dirty="0" sz="700" spc="-19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getOrCreate()</a:t>
            </a:r>
            <a:endParaRPr sz="700">
              <a:latin typeface="Microsoft YaHei"/>
              <a:cs typeface="Microsoft YaHei"/>
            </a:endParaRPr>
          </a:p>
          <a:p>
            <a:pPr marL="199390" marR="3076575">
              <a:lnSpc>
                <a:spcPct val="150000"/>
              </a:lnSpc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2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appName</a:t>
            </a:r>
            <a:r>
              <a:rPr dirty="0" sz="700" spc="2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设置程序名称,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config</a:t>
            </a:r>
            <a:r>
              <a:rPr dirty="0" sz="700">
                <a:latin typeface="Microsoft YaHei"/>
                <a:cs typeface="Microsoft YaHei"/>
              </a:rPr>
              <a:t>设置一些常用属性 #</a:t>
            </a:r>
            <a:r>
              <a:rPr dirty="0" sz="700" spc="-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最后通过</a:t>
            </a:r>
            <a:r>
              <a:rPr dirty="0" sz="700" spc="-5">
                <a:latin typeface="Microsoft YaHei"/>
                <a:cs typeface="Microsoft YaHei"/>
              </a:rPr>
              <a:t>getOrCreate()</a:t>
            </a:r>
            <a:r>
              <a:rPr dirty="0" sz="700">
                <a:latin typeface="Microsoft YaHei"/>
                <a:cs typeface="Microsoft YaHei"/>
              </a:rPr>
              <a:t>方法</a:t>
            </a:r>
            <a:r>
              <a:rPr dirty="0" sz="700" spc="-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创建</a:t>
            </a:r>
            <a:r>
              <a:rPr dirty="0" sz="700" spc="-5">
                <a:latin typeface="Microsoft YaHei"/>
                <a:cs typeface="Microsoft YaHei"/>
              </a:rPr>
              <a:t>SparkSession</a:t>
            </a:r>
            <a:r>
              <a:rPr dirty="0" sz="700">
                <a:latin typeface="Microsoft YaHei"/>
                <a:cs typeface="Microsoft YaHei"/>
              </a:rPr>
              <a:t>对象</a:t>
            </a:r>
            <a:endParaRPr sz="7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650">
              <a:latin typeface="Microsoft YaHei"/>
              <a:cs typeface="Microsoft YaHei"/>
            </a:endParaRPr>
          </a:p>
          <a:p>
            <a:pPr marL="199390" marR="2369185">
              <a:lnSpc>
                <a:spcPct val="150000"/>
              </a:lnSpc>
              <a:spcBef>
                <a:spcPts val="5"/>
              </a:spcBef>
            </a:pPr>
            <a:r>
              <a:rPr dirty="0" sz="700">
                <a:latin typeface="Microsoft YaHei"/>
                <a:cs typeface="Microsoft YaHei"/>
              </a:rPr>
              <a:t>df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=</a:t>
            </a:r>
            <a:r>
              <a:rPr dirty="0" sz="700" spc="2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spark.read.csv('../data/sql/stu_score.txt', sep=',',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header=False) </a:t>
            </a:r>
            <a:r>
              <a:rPr dirty="0" sz="700" spc="-19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df2</a:t>
            </a:r>
            <a:r>
              <a:rPr dirty="0" sz="700" spc="-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=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df.toDF('id', 'name', 'score')</a:t>
            </a:r>
            <a:endParaRPr sz="700">
              <a:latin typeface="Microsoft YaHei"/>
              <a:cs typeface="Microsoft YaHei"/>
            </a:endParaRPr>
          </a:p>
          <a:p>
            <a:pPr marL="199390" marR="4463415">
              <a:lnSpc>
                <a:spcPct val="150000"/>
              </a:lnSpc>
            </a:pPr>
            <a:r>
              <a:rPr dirty="0" sz="700">
                <a:latin typeface="Microsoft YaHei"/>
                <a:cs typeface="Microsoft YaHei"/>
              </a:rPr>
              <a:t>df2</a:t>
            </a:r>
            <a:r>
              <a:rPr dirty="0" sz="700" spc="-5">
                <a:latin typeface="Microsoft YaHei"/>
                <a:cs typeface="Microsoft YaHei"/>
              </a:rPr>
              <a:t>.</a:t>
            </a:r>
            <a:r>
              <a:rPr dirty="0" sz="700">
                <a:latin typeface="Microsoft YaHei"/>
                <a:cs typeface="Microsoft YaHei"/>
              </a:rPr>
              <a:t>p</a:t>
            </a:r>
            <a:r>
              <a:rPr dirty="0" sz="700" spc="-5">
                <a:latin typeface="Microsoft YaHei"/>
                <a:cs typeface="Microsoft YaHei"/>
              </a:rPr>
              <a:t>rin</a:t>
            </a:r>
            <a:r>
              <a:rPr dirty="0" sz="700">
                <a:latin typeface="Microsoft YaHei"/>
                <a:cs typeface="Microsoft YaHei"/>
              </a:rPr>
              <a:t>t</a:t>
            </a:r>
            <a:r>
              <a:rPr dirty="0" sz="700" spc="-5">
                <a:latin typeface="Microsoft YaHei"/>
                <a:cs typeface="Microsoft YaHei"/>
              </a:rPr>
              <a:t>S</a:t>
            </a:r>
            <a:r>
              <a:rPr dirty="0" sz="700">
                <a:latin typeface="Microsoft YaHei"/>
                <a:cs typeface="Microsoft YaHei"/>
              </a:rPr>
              <a:t>c</a:t>
            </a:r>
            <a:r>
              <a:rPr dirty="0" sz="700" spc="-10">
                <a:latin typeface="Microsoft YaHei"/>
                <a:cs typeface="Microsoft YaHei"/>
              </a:rPr>
              <a:t>h</a:t>
            </a:r>
            <a:r>
              <a:rPr dirty="0" sz="700" spc="-5">
                <a:latin typeface="Microsoft YaHei"/>
                <a:cs typeface="Microsoft YaHei"/>
              </a:rPr>
              <a:t>ema()  </a:t>
            </a:r>
            <a:r>
              <a:rPr dirty="0" sz="700" spc="-5">
                <a:latin typeface="Microsoft YaHei"/>
                <a:cs typeface="Microsoft YaHei"/>
              </a:rPr>
              <a:t>df2.show()</a:t>
            </a:r>
            <a:endParaRPr sz="700">
              <a:latin typeface="Microsoft YaHei"/>
              <a:cs typeface="Microsoft YaHei"/>
            </a:endParaRPr>
          </a:p>
          <a:p>
            <a:pPr marL="199390">
              <a:lnSpc>
                <a:spcPct val="100000"/>
              </a:lnSpc>
              <a:spcBef>
                <a:spcPts val="420"/>
              </a:spcBef>
            </a:pPr>
            <a:r>
              <a:rPr dirty="0" sz="700" spc="-5">
                <a:latin typeface="Microsoft YaHei"/>
                <a:cs typeface="Microsoft YaHei"/>
              </a:rPr>
              <a:t>df2.createTempView("score")</a:t>
            </a:r>
            <a:endParaRPr sz="7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199390">
              <a:lnSpc>
                <a:spcPct val="100000"/>
              </a:lnSpc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3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SQL</a:t>
            </a:r>
            <a:r>
              <a:rPr dirty="0" sz="700" spc="-2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风格</a:t>
            </a:r>
            <a:endParaRPr sz="700">
              <a:latin typeface="Microsoft YaHei"/>
              <a:cs typeface="Microsoft YaHei"/>
            </a:endParaRPr>
          </a:p>
          <a:p>
            <a:pPr marL="199390">
              <a:lnSpc>
                <a:spcPct val="100000"/>
              </a:lnSpc>
              <a:spcBef>
                <a:spcPts val="420"/>
              </a:spcBef>
            </a:pPr>
            <a:r>
              <a:rPr dirty="0" sz="700" spc="-5">
                <a:latin typeface="Microsoft YaHei"/>
                <a:cs typeface="Microsoft YaHei"/>
              </a:rPr>
              <a:t>spark.sql("""</a:t>
            </a:r>
            <a:endParaRPr sz="700">
              <a:latin typeface="Microsoft YaHei"/>
              <a:cs typeface="Microsoft YaHei"/>
            </a:endParaRPr>
          </a:p>
          <a:p>
            <a:pPr marL="199390" marR="2954655" indent="107314">
              <a:lnSpc>
                <a:spcPct val="150000"/>
              </a:lnSpc>
            </a:pPr>
            <a:r>
              <a:rPr dirty="0" sz="700" spc="-5">
                <a:latin typeface="Microsoft YaHei"/>
                <a:cs typeface="Microsoft YaHei"/>
              </a:rPr>
              <a:t>SELECT</a:t>
            </a:r>
            <a:r>
              <a:rPr dirty="0" sz="700">
                <a:latin typeface="Microsoft YaHei"/>
                <a:cs typeface="Microsoft YaHei"/>
              </a:rPr>
              <a:t> *</a:t>
            </a:r>
            <a:r>
              <a:rPr dirty="0" sz="700" spc="-5">
                <a:latin typeface="Microsoft YaHei"/>
                <a:cs typeface="Microsoft YaHei"/>
              </a:rPr>
              <a:t> FROM</a:t>
            </a:r>
            <a:r>
              <a:rPr dirty="0" sz="700" spc="2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score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WHERE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name='</a:t>
            </a:r>
            <a:r>
              <a:rPr dirty="0" sz="700">
                <a:latin typeface="Microsoft YaHei"/>
                <a:cs typeface="Microsoft YaHei"/>
              </a:rPr>
              <a:t>语文' </a:t>
            </a:r>
            <a:r>
              <a:rPr dirty="0" sz="700" spc="-5">
                <a:latin typeface="Microsoft YaHei"/>
                <a:cs typeface="Microsoft YaHei"/>
              </a:rPr>
              <a:t>LIMIT </a:t>
            </a:r>
            <a:r>
              <a:rPr dirty="0" sz="700">
                <a:latin typeface="Microsoft YaHei"/>
                <a:cs typeface="Microsoft YaHei"/>
              </a:rPr>
              <a:t>5 </a:t>
            </a:r>
            <a:r>
              <a:rPr dirty="0" sz="700" spc="-19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""").show()</a:t>
            </a:r>
            <a:endParaRPr sz="7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199390">
              <a:lnSpc>
                <a:spcPct val="100000"/>
              </a:lnSpc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4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DSL</a:t>
            </a:r>
            <a:r>
              <a:rPr dirty="0" sz="700" spc="-4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风格</a:t>
            </a:r>
            <a:endParaRPr sz="700">
              <a:latin typeface="Microsoft YaHei"/>
              <a:cs typeface="Microsoft YaHei"/>
            </a:endParaRPr>
          </a:p>
          <a:p>
            <a:pPr marL="199390">
              <a:lnSpc>
                <a:spcPct val="100000"/>
              </a:lnSpc>
              <a:spcBef>
                <a:spcPts val="420"/>
              </a:spcBef>
            </a:pPr>
            <a:r>
              <a:rPr dirty="0" sz="700" spc="-5">
                <a:latin typeface="Microsoft YaHei"/>
                <a:cs typeface="Microsoft YaHei"/>
              </a:rPr>
              <a:t>df2.where("name='</a:t>
            </a:r>
            <a:r>
              <a:rPr dirty="0" sz="700">
                <a:latin typeface="Microsoft YaHei"/>
                <a:cs typeface="Microsoft YaHei"/>
              </a:rPr>
              <a:t>语文</a:t>
            </a:r>
            <a:r>
              <a:rPr dirty="0" sz="700" spc="-5">
                <a:latin typeface="Microsoft YaHei"/>
                <a:cs typeface="Microsoft YaHei"/>
              </a:rPr>
              <a:t>'").limit(5).show()</a:t>
            </a:r>
            <a:endParaRPr sz="7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60119" y="4465152"/>
            <a:ext cx="3324225" cy="15100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数据集文件：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资料\data\sql\stu_score.txt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Microsoft YaHei"/>
              <a:cs typeface="Microsoft YaHei"/>
            </a:endParaRPr>
          </a:p>
          <a:p>
            <a:pPr marL="114300" marR="5080">
              <a:lnSpc>
                <a:spcPct val="120000"/>
              </a:lnSpc>
            </a:pP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注意：右侧代码同学们不需要练习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只是 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先体验一下SparkSQL的数据处理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1448244"/>
            <a:ext cx="5560060" cy="1561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 spc="-5">
                <a:latin typeface="Microsoft YaHei"/>
                <a:cs typeface="Microsoft YaHei"/>
              </a:rPr>
              <a:t>SparkSQL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和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10">
                <a:latin typeface="Microsoft YaHei"/>
                <a:cs typeface="Microsoft YaHei"/>
              </a:rPr>
              <a:t>Hive</a:t>
            </a:r>
            <a:r>
              <a:rPr dirty="0" sz="1400" spc="-5">
                <a:latin typeface="Microsoft YaHei"/>
                <a:cs typeface="Microsoft YaHei"/>
              </a:rPr>
              <a:t>同样，</a:t>
            </a:r>
            <a:r>
              <a:rPr dirty="0" sz="1400">
                <a:latin typeface="Microsoft YaHei"/>
                <a:cs typeface="Microsoft YaHei"/>
              </a:rPr>
              <a:t>都</a:t>
            </a:r>
            <a:r>
              <a:rPr dirty="0" sz="1400" spc="-5">
                <a:latin typeface="Microsoft YaHei"/>
                <a:cs typeface="Microsoft YaHei"/>
              </a:rPr>
              <a:t>是用</a:t>
            </a:r>
            <a:r>
              <a:rPr dirty="0" sz="1400">
                <a:latin typeface="Microsoft YaHei"/>
                <a:cs typeface="Microsoft YaHei"/>
              </a:rPr>
              <a:t>于</a:t>
            </a:r>
            <a:r>
              <a:rPr dirty="0" sz="1400" spc="-5">
                <a:latin typeface="Microsoft YaHei"/>
                <a:cs typeface="Microsoft YaHei"/>
              </a:rPr>
              <a:t>大规</a:t>
            </a:r>
            <a:r>
              <a:rPr dirty="0" sz="1400">
                <a:latin typeface="Microsoft YaHei"/>
                <a:cs typeface="Microsoft YaHei"/>
              </a:rPr>
              <a:t>模</a:t>
            </a:r>
            <a:r>
              <a:rPr dirty="0" sz="1400" spc="-5">
                <a:latin typeface="Microsoft YaHei"/>
                <a:cs typeface="Microsoft YaHei"/>
              </a:rPr>
              <a:t>SQL分布式计算的</a:t>
            </a:r>
            <a:r>
              <a:rPr dirty="0" sz="1400">
                <a:latin typeface="Microsoft YaHei"/>
                <a:cs typeface="Microsoft YaHei"/>
              </a:rPr>
              <a:t>计</a:t>
            </a:r>
            <a:r>
              <a:rPr dirty="0" sz="1400" spc="-5">
                <a:latin typeface="Microsoft YaHei"/>
                <a:cs typeface="Microsoft YaHei"/>
              </a:rPr>
              <a:t>算框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YaHei"/>
              <a:buAutoNum type="arabicPeriod"/>
            </a:pPr>
            <a:endParaRPr sz="9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架，均可以运行在</a:t>
            </a:r>
            <a:r>
              <a:rPr dirty="0" sz="1400" spc="-125">
                <a:latin typeface="Microsoft YaHei"/>
                <a:cs typeface="Microsoft YaHei"/>
              </a:rPr>
              <a:t>Y</a:t>
            </a:r>
            <a:r>
              <a:rPr dirty="0" sz="1400" spc="-5">
                <a:latin typeface="Microsoft YaHei"/>
                <a:cs typeface="Microsoft YaHei"/>
              </a:rPr>
              <a:t>A</a:t>
            </a:r>
            <a:r>
              <a:rPr dirty="0" sz="1400" spc="-10">
                <a:latin typeface="Microsoft YaHei"/>
                <a:cs typeface="Microsoft YaHei"/>
              </a:rPr>
              <a:t>RN</a:t>
            </a:r>
            <a:r>
              <a:rPr dirty="0" sz="1400">
                <a:latin typeface="Microsoft YaHei"/>
                <a:cs typeface="Microsoft YaHei"/>
              </a:rPr>
              <a:t>之</a:t>
            </a:r>
            <a:r>
              <a:rPr dirty="0" sz="1400" spc="-5">
                <a:latin typeface="Microsoft YaHei"/>
                <a:cs typeface="Microsoft YaHei"/>
              </a:rPr>
              <a:t>上，</a:t>
            </a:r>
            <a:r>
              <a:rPr dirty="0" sz="1400">
                <a:latin typeface="Microsoft YaHei"/>
                <a:cs typeface="Microsoft YaHei"/>
              </a:rPr>
              <a:t>在</a:t>
            </a:r>
            <a:r>
              <a:rPr dirty="0" sz="1400" spc="-5">
                <a:latin typeface="Microsoft YaHei"/>
                <a:cs typeface="Microsoft YaHei"/>
              </a:rPr>
              <a:t>企业</a:t>
            </a:r>
            <a:r>
              <a:rPr dirty="0" sz="1400">
                <a:latin typeface="Microsoft YaHei"/>
                <a:cs typeface="Microsoft YaHei"/>
              </a:rPr>
              <a:t>中</a:t>
            </a:r>
            <a:r>
              <a:rPr dirty="0" sz="1400" spc="-5">
                <a:latin typeface="Microsoft YaHei"/>
                <a:cs typeface="Microsoft YaHei"/>
              </a:rPr>
              <a:t>广泛</a:t>
            </a:r>
            <a:r>
              <a:rPr dirty="0" sz="1400">
                <a:latin typeface="Microsoft YaHei"/>
                <a:cs typeface="Microsoft YaHei"/>
              </a:rPr>
              <a:t>被</a:t>
            </a:r>
            <a:r>
              <a:rPr dirty="0" sz="1400" spc="-5">
                <a:latin typeface="Microsoft YaHei"/>
                <a:cs typeface="Microsoft YaHei"/>
              </a:rPr>
              <a:t>应用</a:t>
            </a:r>
            <a:endParaRPr sz="1400">
              <a:latin typeface="Microsoft YaHei"/>
              <a:cs typeface="Microsoft YaHei"/>
            </a:endParaRPr>
          </a:p>
          <a:p>
            <a:pPr marL="355600" marR="89535" indent="-342900">
              <a:lnSpc>
                <a:spcPct val="200000"/>
              </a:lnSpc>
              <a:spcBef>
                <a:spcPts val="34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dirty="0" sz="1400" spc="-5">
                <a:latin typeface="Microsoft YaHei"/>
                <a:cs typeface="Microsoft YaHei"/>
              </a:rPr>
              <a:t>SparkSQL的数据抽象为：SchemaRDD（废</a:t>
            </a:r>
            <a:r>
              <a:rPr dirty="0" sz="1400">
                <a:latin typeface="Microsoft YaHei"/>
                <a:cs typeface="Microsoft YaHei"/>
              </a:rPr>
              <a:t>弃</a:t>
            </a:r>
            <a:r>
              <a:rPr dirty="0" sz="1400" spc="-5">
                <a:latin typeface="Microsoft YaHei"/>
                <a:cs typeface="Microsoft YaHei"/>
              </a:rPr>
              <a:t>）、DataFrame（ </a:t>
            </a:r>
            <a:r>
              <a:rPr dirty="0" sz="1400" spc="-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Python、</a:t>
            </a:r>
            <a:r>
              <a:rPr dirty="0" sz="1400" spc="-10">
                <a:latin typeface="Microsoft YaHei"/>
                <a:cs typeface="Microsoft YaHei"/>
              </a:rPr>
              <a:t>R</a:t>
            </a:r>
            <a:r>
              <a:rPr dirty="0" sz="1400" spc="-5">
                <a:latin typeface="Microsoft YaHei"/>
                <a:cs typeface="Microsoft YaHei"/>
              </a:rPr>
              <a:t>、</a:t>
            </a:r>
            <a:r>
              <a:rPr dirty="0" sz="1400" spc="-15">
                <a:latin typeface="Microsoft YaHei"/>
                <a:cs typeface="Microsoft YaHei"/>
              </a:rPr>
              <a:t>Java</a:t>
            </a:r>
            <a:r>
              <a:rPr dirty="0" sz="1400" spc="-5">
                <a:latin typeface="Microsoft YaHei"/>
                <a:cs typeface="Microsoft YaHei"/>
              </a:rPr>
              <a:t>、Scala）、DataSet（Java</a:t>
            </a:r>
            <a:r>
              <a:rPr dirty="0" sz="1400">
                <a:latin typeface="Microsoft YaHei"/>
                <a:cs typeface="Microsoft YaHei"/>
              </a:rPr>
              <a:t>、</a:t>
            </a:r>
            <a:r>
              <a:rPr dirty="0" sz="1400" spc="-5">
                <a:latin typeface="Microsoft YaHei"/>
                <a:cs typeface="Microsoft YaHei"/>
              </a:rPr>
              <a:t>Scala）。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240468"/>
            <a:ext cx="5590540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dirty="0" sz="1400" spc="-5">
                <a:latin typeface="Microsoft YaHei"/>
                <a:cs typeface="Microsoft YaHei"/>
              </a:rPr>
              <a:t>3.	DataFrame同</a:t>
            </a:r>
            <a:r>
              <a:rPr dirty="0" sz="1400">
                <a:latin typeface="Microsoft YaHei"/>
                <a:cs typeface="Microsoft YaHei"/>
              </a:rPr>
              <a:t>样</a:t>
            </a:r>
            <a:r>
              <a:rPr dirty="0" sz="1400" spc="-5">
                <a:latin typeface="Microsoft YaHei"/>
                <a:cs typeface="Microsoft YaHei"/>
              </a:rPr>
              <a:t>是分</a:t>
            </a:r>
            <a:r>
              <a:rPr dirty="0" sz="1400">
                <a:latin typeface="Microsoft YaHei"/>
                <a:cs typeface="Microsoft YaHei"/>
              </a:rPr>
              <a:t>布</a:t>
            </a:r>
            <a:r>
              <a:rPr dirty="0" sz="1400" spc="-5">
                <a:latin typeface="Microsoft YaHei"/>
                <a:cs typeface="Microsoft YaHei"/>
              </a:rPr>
              <a:t>式数</a:t>
            </a:r>
            <a:r>
              <a:rPr dirty="0" sz="1400">
                <a:latin typeface="Microsoft YaHei"/>
                <a:cs typeface="Microsoft YaHei"/>
              </a:rPr>
              <a:t>据</a:t>
            </a:r>
            <a:r>
              <a:rPr dirty="0" sz="1400" spc="-5">
                <a:latin typeface="Microsoft YaHei"/>
                <a:cs typeface="Microsoft YaHei"/>
              </a:rPr>
              <a:t>集，</a:t>
            </a:r>
            <a:r>
              <a:rPr dirty="0" sz="1400">
                <a:latin typeface="Microsoft YaHei"/>
                <a:cs typeface="Microsoft YaHei"/>
              </a:rPr>
              <a:t>有</a:t>
            </a:r>
            <a:r>
              <a:rPr dirty="0" sz="1400" spc="-5">
                <a:latin typeface="Microsoft YaHei"/>
                <a:cs typeface="Microsoft YaHei"/>
              </a:rPr>
              <a:t>分区</a:t>
            </a:r>
            <a:r>
              <a:rPr dirty="0" sz="1400">
                <a:latin typeface="Microsoft YaHei"/>
                <a:cs typeface="Microsoft YaHei"/>
              </a:rPr>
              <a:t>可</a:t>
            </a:r>
            <a:r>
              <a:rPr dirty="0" sz="1400" spc="-5">
                <a:latin typeface="Microsoft YaHei"/>
                <a:cs typeface="Microsoft YaHei"/>
              </a:rPr>
              <a:t>以并</a:t>
            </a:r>
            <a:r>
              <a:rPr dirty="0" sz="1400">
                <a:latin typeface="Microsoft YaHei"/>
                <a:cs typeface="Microsoft YaHei"/>
              </a:rPr>
              <a:t>行</a:t>
            </a:r>
            <a:r>
              <a:rPr dirty="0" sz="1400" spc="-5">
                <a:latin typeface="Microsoft YaHei"/>
                <a:cs typeface="Microsoft YaHei"/>
              </a:rPr>
              <a:t>计算</a:t>
            </a:r>
            <a:r>
              <a:rPr dirty="0" sz="1400">
                <a:latin typeface="Microsoft YaHei"/>
                <a:cs typeface="Microsoft YaHei"/>
              </a:rPr>
              <a:t>，</a:t>
            </a:r>
            <a:r>
              <a:rPr dirty="0" sz="1400" spc="-5">
                <a:latin typeface="Microsoft YaHei"/>
                <a:cs typeface="Microsoft YaHei"/>
              </a:rPr>
              <a:t>和</a:t>
            </a:r>
            <a:r>
              <a:rPr dirty="0" sz="1400" spc="-10">
                <a:latin typeface="Microsoft YaHei"/>
                <a:cs typeface="Microsoft YaHei"/>
              </a:rPr>
              <a:t>RDD</a:t>
            </a:r>
            <a:r>
              <a:rPr dirty="0" sz="1400" spc="-5">
                <a:latin typeface="Microsoft YaHei"/>
                <a:cs typeface="Microsoft YaHei"/>
              </a:rPr>
              <a:t>不</a:t>
            </a:r>
            <a:endParaRPr sz="1400">
              <a:latin typeface="Microsoft YaHei"/>
              <a:cs typeface="Microsoft YaHei"/>
            </a:endParaRPr>
          </a:p>
          <a:p>
            <a:pPr marL="355600" marR="34290">
              <a:lnSpc>
                <a:spcPct val="200000"/>
              </a:lnSpc>
            </a:pPr>
            <a:r>
              <a:rPr dirty="0" sz="1400" spc="-5">
                <a:latin typeface="Microsoft YaHei"/>
                <a:cs typeface="Microsoft YaHei"/>
              </a:rPr>
              <a:t>同的是，DataFrame</a:t>
            </a:r>
            <a:r>
              <a:rPr dirty="0" sz="1400">
                <a:latin typeface="Microsoft YaHei"/>
                <a:cs typeface="Microsoft YaHei"/>
              </a:rPr>
              <a:t>中</a:t>
            </a:r>
            <a:r>
              <a:rPr dirty="0" sz="1400" spc="-5">
                <a:latin typeface="Microsoft YaHei"/>
                <a:cs typeface="Microsoft YaHei"/>
              </a:rPr>
              <a:t>存储</a:t>
            </a:r>
            <a:r>
              <a:rPr dirty="0" sz="1400">
                <a:latin typeface="Microsoft YaHei"/>
                <a:cs typeface="Microsoft YaHei"/>
              </a:rPr>
              <a:t>的</a:t>
            </a:r>
            <a:r>
              <a:rPr dirty="0" sz="1400" spc="-5">
                <a:latin typeface="Microsoft YaHei"/>
                <a:cs typeface="Microsoft YaHei"/>
              </a:rPr>
              <a:t>数据</a:t>
            </a:r>
            <a:r>
              <a:rPr dirty="0" sz="1400">
                <a:latin typeface="Microsoft YaHei"/>
                <a:cs typeface="Microsoft YaHei"/>
              </a:rPr>
              <a:t>结</a:t>
            </a:r>
            <a:r>
              <a:rPr dirty="0" sz="1400" spc="-5">
                <a:latin typeface="Microsoft YaHei"/>
                <a:cs typeface="Microsoft YaHei"/>
              </a:rPr>
              <a:t>构是</a:t>
            </a:r>
            <a:r>
              <a:rPr dirty="0" sz="1400">
                <a:latin typeface="Microsoft YaHei"/>
                <a:cs typeface="Microsoft YaHei"/>
              </a:rPr>
              <a:t>以</a:t>
            </a:r>
            <a:r>
              <a:rPr dirty="0" sz="1400" spc="-5">
                <a:latin typeface="Microsoft YaHei"/>
                <a:cs typeface="Microsoft YaHei"/>
              </a:rPr>
              <a:t>表格</a:t>
            </a:r>
            <a:r>
              <a:rPr dirty="0" sz="1400">
                <a:latin typeface="Microsoft YaHei"/>
                <a:cs typeface="Microsoft YaHei"/>
              </a:rPr>
              <a:t>形</a:t>
            </a:r>
            <a:r>
              <a:rPr dirty="0" sz="1400" spc="-5">
                <a:latin typeface="Microsoft YaHei"/>
                <a:cs typeface="Microsoft YaHei"/>
              </a:rPr>
              <a:t>式组</a:t>
            </a:r>
            <a:r>
              <a:rPr dirty="0" sz="1400">
                <a:latin typeface="Microsoft YaHei"/>
                <a:cs typeface="Microsoft YaHei"/>
              </a:rPr>
              <a:t>织</a:t>
            </a:r>
            <a:r>
              <a:rPr dirty="0" sz="1400" spc="-5">
                <a:latin typeface="Microsoft YaHei"/>
                <a:cs typeface="Microsoft YaHei"/>
              </a:rPr>
              <a:t>的，</a:t>
            </a:r>
            <a:r>
              <a:rPr dirty="0" sz="1400">
                <a:latin typeface="Microsoft YaHei"/>
                <a:cs typeface="Microsoft YaHei"/>
              </a:rPr>
              <a:t>方</a:t>
            </a:r>
            <a:r>
              <a:rPr dirty="0" sz="1400" spc="-5">
                <a:latin typeface="Microsoft YaHei"/>
                <a:cs typeface="Microsoft YaHei"/>
              </a:rPr>
              <a:t>便 进行SQL计算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563300"/>
            <a:ext cx="5499100" cy="1561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 startAt="4"/>
              <a:tabLst>
                <a:tab pos="354965" algn="l"/>
                <a:tab pos="355600" algn="l"/>
              </a:tabLst>
            </a:pPr>
            <a:r>
              <a:rPr dirty="0" sz="1400" spc="-5">
                <a:latin typeface="Microsoft YaHei"/>
                <a:cs typeface="Microsoft YaHei"/>
              </a:rPr>
              <a:t>DataFrame对</a:t>
            </a:r>
            <a:r>
              <a:rPr dirty="0" sz="1400">
                <a:latin typeface="Microsoft YaHei"/>
                <a:cs typeface="Microsoft YaHei"/>
              </a:rPr>
              <a:t>比</a:t>
            </a:r>
            <a:r>
              <a:rPr dirty="0" sz="1400" spc="-5">
                <a:latin typeface="Microsoft YaHei"/>
                <a:cs typeface="Microsoft YaHei"/>
              </a:rPr>
              <a:t>DataSet基</a:t>
            </a:r>
            <a:r>
              <a:rPr dirty="0" sz="1400">
                <a:latin typeface="Microsoft YaHei"/>
                <a:cs typeface="Microsoft YaHei"/>
              </a:rPr>
              <a:t>本</a:t>
            </a:r>
            <a:r>
              <a:rPr dirty="0" sz="1400" spc="-5">
                <a:latin typeface="Microsoft YaHei"/>
                <a:cs typeface="Microsoft YaHei"/>
              </a:rPr>
              <a:t>相同</a:t>
            </a:r>
            <a:r>
              <a:rPr dirty="0" sz="1400">
                <a:latin typeface="Microsoft YaHei"/>
                <a:cs typeface="Microsoft YaHei"/>
              </a:rPr>
              <a:t>，</a:t>
            </a:r>
            <a:r>
              <a:rPr dirty="0" sz="1400" spc="-5">
                <a:latin typeface="Microsoft YaHei"/>
                <a:cs typeface="Microsoft YaHei"/>
              </a:rPr>
              <a:t>不同</a:t>
            </a:r>
            <a:r>
              <a:rPr dirty="0" sz="1400">
                <a:latin typeface="Microsoft YaHei"/>
                <a:cs typeface="Microsoft YaHei"/>
              </a:rPr>
              <a:t>的</a:t>
            </a:r>
            <a:r>
              <a:rPr dirty="0" sz="1400" spc="-5">
                <a:latin typeface="Microsoft YaHei"/>
                <a:cs typeface="Microsoft YaHei"/>
              </a:rPr>
              <a:t>是DataSet支</a:t>
            </a:r>
            <a:r>
              <a:rPr dirty="0" sz="1400">
                <a:latin typeface="Microsoft YaHei"/>
                <a:cs typeface="Microsoft YaHei"/>
              </a:rPr>
              <a:t>持</a:t>
            </a:r>
            <a:r>
              <a:rPr dirty="0" sz="1400" spc="-5">
                <a:latin typeface="Microsoft YaHei"/>
                <a:cs typeface="Microsoft YaHei"/>
              </a:rPr>
              <a:t>泛型特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YaHei"/>
              <a:buAutoNum type="arabicPeriod" startAt="4"/>
            </a:pPr>
            <a:endParaRPr sz="900">
              <a:latin typeface="Microsoft YaHei"/>
              <a:cs typeface="Microsoft YaHei"/>
            </a:endParaRPr>
          </a:p>
          <a:p>
            <a:pPr marL="354965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性，可以让</a:t>
            </a:r>
            <a:r>
              <a:rPr dirty="0" sz="1400" spc="-25">
                <a:latin typeface="Microsoft YaHei"/>
                <a:cs typeface="Microsoft YaHei"/>
              </a:rPr>
              <a:t>J</a:t>
            </a:r>
            <a:r>
              <a:rPr dirty="0" sz="1400" spc="-5">
                <a:latin typeface="Microsoft YaHei"/>
                <a:cs typeface="Microsoft YaHei"/>
              </a:rPr>
              <a:t>a</a:t>
            </a:r>
            <a:r>
              <a:rPr dirty="0" sz="1400" spc="-40">
                <a:latin typeface="Microsoft YaHei"/>
                <a:cs typeface="Microsoft YaHei"/>
              </a:rPr>
              <a:t>v</a:t>
            </a:r>
            <a:r>
              <a:rPr dirty="0" sz="1400" spc="-5">
                <a:latin typeface="Microsoft YaHei"/>
                <a:cs typeface="Microsoft YaHei"/>
              </a:rPr>
              <a:t>a、</a:t>
            </a:r>
            <a:r>
              <a:rPr dirty="0" sz="1400" spc="-10">
                <a:latin typeface="Microsoft YaHei"/>
                <a:cs typeface="Microsoft YaHei"/>
              </a:rPr>
              <a:t>S</a:t>
            </a:r>
            <a:r>
              <a:rPr dirty="0" sz="1400" spc="-5">
                <a:latin typeface="Microsoft YaHei"/>
                <a:cs typeface="Microsoft YaHei"/>
              </a:rPr>
              <a:t>ca</a:t>
            </a:r>
            <a:r>
              <a:rPr dirty="0" sz="1400" spc="-10">
                <a:latin typeface="Microsoft YaHei"/>
                <a:cs typeface="Microsoft YaHei"/>
              </a:rPr>
              <a:t>l</a:t>
            </a:r>
            <a:r>
              <a:rPr dirty="0" sz="1400" spc="-5">
                <a:latin typeface="Microsoft YaHei"/>
                <a:cs typeface="Microsoft YaHei"/>
              </a:rPr>
              <a:t>a</a:t>
            </a:r>
            <a:r>
              <a:rPr dirty="0" sz="1400">
                <a:latin typeface="Microsoft YaHei"/>
                <a:cs typeface="Microsoft YaHei"/>
              </a:rPr>
              <a:t>语</a:t>
            </a:r>
            <a:r>
              <a:rPr dirty="0" sz="1400" spc="-5">
                <a:latin typeface="Microsoft YaHei"/>
                <a:cs typeface="Microsoft YaHei"/>
              </a:rPr>
              <a:t>言更</a:t>
            </a:r>
            <a:r>
              <a:rPr dirty="0" sz="1400">
                <a:latin typeface="Microsoft YaHei"/>
                <a:cs typeface="Microsoft YaHei"/>
              </a:rPr>
              <a:t>好</a:t>
            </a:r>
            <a:r>
              <a:rPr dirty="0" sz="1400" spc="-5">
                <a:latin typeface="Microsoft YaHei"/>
                <a:cs typeface="Microsoft YaHei"/>
              </a:rPr>
              <a:t>的利</a:t>
            </a:r>
            <a:r>
              <a:rPr dirty="0" sz="1400">
                <a:latin typeface="Microsoft YaHei"/>
                <a:cs typeface="Microsoft YaHei"/>
              </a:rPr>
              <a:t>用</a:t>
            </a:r>
            <a:r>
              <a:rPr dirty="0" sz="1400" spc="-5">
                <a:latin typeface="Microsoft YaHei"/>
                <a:cs typeface="Microsoft YaHei"/>
              </a:rPr>
              <a:t>到。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05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54965" algn="l"/>
                <a:tab pos="355600" algn="l"/>
              </a:tabLst>
            </a:pPr>
            <a:r>
              <a:rPr dirty="0" sz="1400" spc="-5">
                <a:latin typeface="Microsoft YaHei"/>
                <a:cs typeface="Microsoft YaHei"/>
              </a:rPr>
              <a:t>SparkSession是2.0</a:t>
            </a:r>
            <a:r>
              <a:rPr dirty="0" sz="1400">
                <a:latin typeface="Microsoft YaHei"/>
                <a:cs typeface="Microsoft YaHei"/>
              </a:rPr>
              <a:t>后</a:t>
            </a:r>
            <a:r>
              <a:rPr dirty="0" sz="1400" spc="-5">
                <a:latin typeface="Microsoft YaHei"/>
                <a:cs typeface="Microsoft YaHei"/>
              </a:rPr>
              <a:t>退出</a:t>
            </a:r>
            <a:r>
              <a:rPr dirty="0" sz="1400">
                <a:latin typeface="Microsoft YaHei"/>
                <a:cs typeface="Microsoft YaHei"/>
              </a:rPr>
              <a:t>的</a:t>
            </a:r>
            <a:r>
              <a:rPr dirty="0" sz="1400" spc="-5">
                <a:latin typeface="Microsoft YaHei"/>
                <a:cs typeface="Microsoft YaHei"/>
              </a:rPr>
              <a:t>新执</a:t>
            </a:r>
            <a:r>
              <a:rPr dirty="0" sz="1400">
                <a:latin typeface="Microsoft YaHei"/>
                <a:cs typeface="Microsoft YaHei"/>
              </a:rPr>
              <a:t>行</a:t>
            </a:r>
            <a:r>
              <a:rPr dirty="0" sz="1400" spc="-5">
                <a:latin typeface="Microsoft YaHei"/>
                <a:cs typeface="Microsoft YaHei"/>
              </a:rPr>
              <a:t>环境</a:t>
            </a:r>
            <a:r>
              <a:rPr dirty="0" sz="1400">
                <a:latin typeface="Microsoft YaHei"/>
                <a:cs typeface="Microsoft YaHei"/>
              </a:rPr>
              <a:t>入</a:t>
            </a:r>
            <a:r>
              <a:rPr dirty="0" sz="1400" spc="-5">
                <a:latin typeface="Microsoft YaHei"/>
                <a:cs typeface="Microsoft YaHei"/>
              </a:rPr>
              <a:t>口对</a:t>
            </a:r>
            <a:r>
              <a:rPr dirty="0" sz="1400">
                <a:latin typeface="Microsoft YaHei"/>
                <a:cs typeface="Microsoft YaHei"/>
              </a:rPr>
              <a:t>象</a:t>
            </a:r>
            <a:r>
              <a:rPr dirty="0" sz="1400" spc="-5">
                <a:latin typeface="Microsoft YaHei"/>
                <a:cs typeface="Microsoft YaHei"/>
              </a:rPr>
              <a:t>，可</a:t>
            </a:r>
            <a:r>
              <a:rPr dirty="0" sz="1400">
                <a:latin typeface="Microsoft YaHei"/>
                <a:cs typeface="Microsoft YaHei"/>
              </a:rPr>
              <a:t>以</a:t>
            </a:r>
            <a:r>
              <a:rPr dirty="0" sz="1400" spc="-5">
                <a:latin typeface="Microsoft YaHei"/>
                <a:cs typeface="Microsoft YaHei"/>
              </a:rPr>
              <a:t>用于</a:t>
            </a:r>
            <a:r>
              <a:rPr dirty="0" sz="1400" spc="-10">
                <a:latin typeface="Microsoft YaHei"/>
                <a:cs typeface="Microsoft YaHei"/>
              </a:rPr>
              <a:t>RDD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、SQL等编程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6640" y="2338577"/>
            <a:ext cx="1410970" cy="1318260"/>
            <a:chOff x="3596640" y="2338577"/>
            <a:chExt cx="1410970" cy="1318260"/>
          </a:xfrm>
        </p:grpSpPr>
        <p:sp>
          <p:nvSpPr>
            <p:cNvPr id="3" name="object 3"/>
            <p:cNvSpPr/>
            <p:nvPr/>
          </p:nvSpPr>
          <p:spPr>
            <a:xfrm>
              <a:off x="3870956" y="2338577"/>
              <a:ext cx="1136650" cy="1318260"/>
            </a:xfrm>
            <a:custGeom>
              <a:avLst/>
              <a:gdLst/>
              <a:ahLst/>
              <a:cxnLst/>
              <a:rect l="l" t="t" r="r" b="b"/>
              <a:pathLst>
                <a:path w="1136650" h="1318260">
                  <a:moveTo>
                    <a:pt x="568071" y="0"/>
                  </a:moveTo>
                  <a:lnTo>
                    <a:pt x="0" y="284035"/>
                  </a:lnTo>
                  <a:lnTo>
                    <a:pt x="0" y="1034224"/>
                  </a:lnTo>
                  <a:lnTo>
                    <a:pt x="568071" y="1318260"/>
                  </a:lnTo>
                  <a:lnTo>
                    <a:pt x="1136142" y="1034224"/>
                  </a:lnTo>
                  <a:lnTo>
                    <a:pt x="1136142" y="284035"/>
                  </a:lnTo>
                  <a:lnTo>
                    <a:pt x="56807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96640" y="3227831"/>
              <a:ext cx="370840" cy="429259"/>
            </a:xfrm>
            <a:custGeom>
              <a:avLst/>
              <a:gdLst/>
              <a:ahLst/>
              <a:cxnLst/>
              <a:rect l="l" t="t" r="r" b="b"/>
              <a:pathLst>
                <a:path w="370839" h="429260">
                  <a:moveTo>
                    <a:pt x="185165" y="0"/>
                  </a:moveTo>
                  <a:lnTo>
                    <a:pt x="0" y="92583"/>
                  </a:lnTo>
                  <a:lnTo>
                    <a:pt x="0" y="336423"/>
                  </a:lnTo>
                  <a:lnTo>
                    <a:pt x="185165" y="429006"/>
                  </a:lnTo>
                  <a:lnTo>
                    <a:pt x="370331" y="336423"/>
                  </a:lnTo>
                  <a:lnTo>
                    <a:pt x="370331" y="92583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1779" y="2367090"/>
            <a:ext cx="295465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DataFrame入门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1779" y="3155631"/>
            <a:ext cx="176466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3.1</a:t>
            </a:r>
            <a:r>
              <a:rPr dirty="0" sz="1200" spc="-6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DataFrame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的组成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1779" y="3557205"/>
            <a:ext cx="3921125" cy="3017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3.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2</a:t>
            </a: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D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ata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Fr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a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me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的代码构建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85858"/>
              </a:buClr>
              <a:buFont typeface="Arial MT"/>
              <a:buChar char="•"/>
            </a:pPr>
            <a:endParaRPr sz="9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3.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3</a:t>
            </a: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D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ata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Fr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a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me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的入门操作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85858"/>
              </a:buClr>
              <a:buFont typeface="Arial MT"/>
              <a:buChar char="•"/>
            </a:pPr>
            <a:endParaRPr sz="9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3.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4</a:t>
            </a: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词频统计案例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85858"/>
              </a:buClr>
              <a:buFont typeface="Arial MT"/>
              <a:buChar char="•"/>
            </a:pPr>
            <a:endParaRPr sz="9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3.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5</a:t>
            </a: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电影数据分析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85858"/>
              </a:buClr>
              <a:buFont typeface="Arial MT"/>
              <a:buChar char="•"/>
            </a:pPr>
            <a:endParaRPr sz="9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3.6</a:t>
            </a:r>
            <a:r>
              <a:rPr dirty="0" sz="1200" spc="-3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r>
              <a:rPr dirty="0" sz="1200" spc="-4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Shuffle</a:t>
            </a:r>
            <a:r>
              <a:rPr dirty="0" sz="1200" spc="-3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分区数目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85858"/>
              </a:buClr>
              <a:buFont typeface="Arial MT"/>
              <a:buChar char="•"/>
            </a:pPr>
            <a:endParaRPr sz="9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3.7</a:t>
            </a:r>
            <a:r>
              <a:rPr dirty="0" sz="1200" spc="-4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r>
              <a:rPr dirty="0" sz="1200" spc="-5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数据清洗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API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85858"/>
              </a:buClr>
              <a:buFont typeface="Arial MT"/>
              <a:buChar char="•"/>
            </a:pPr>
            <a:endParaRPr sz="9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3.8</a:t>
            </a:r>
            <a:r>
              <a:rPr dirty="0" sz="1200" spc="-4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DataFrame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数据写出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85858"/>
              </a:buClr>
              <a:buFont typeface="Arial MT"/>
              <a:buChar char="•"/>
            </a:pPr>
            <a:endParaRPr sz="9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3.9</a:t>
            </a:r>
            <a:r>
              <a:rPr dirty="0" sz="1200" spc="-3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DataFrame</a:t>
            </a:r>
            <a:r>
              <a:rPr dirty="0" sz="1200" spc="-3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通过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JDBC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读写数据库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（MySQL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示例）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9626" y="2675127"/>
            <a:ext cx="65214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FFFFFF"/>
                </a:solidFill>
                <a:latin typeface="Microsoft YaHei"/>
                <a:cs typeface="Microsoft YaHei"/>
              </a:rPr>
              <a:t>0</a:t>
            </a:r>
            <a:r>
              <a:rPr dirty="0" sz="4000" b="1">
                <a:solidFill>
                  <a:srgbClr val="FFFFFF"/>
                </a:solidFill>
                <a:latin typeface="Microsoft YaHei"/>
                <a:cs typeface="Microsoft YaHei"/>
              </a:rPr>
              <a:t>3</a:t>
            </a:r>
            <a:endParaRPr sz="4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3.1</a:t>
            </a:r>
            <a:r>
              <a:rPr dirty="0" spc="-45"/>
              <a:t> </a:t>
            </a:r>
            <a:r>
              <a:rPr dirty="0" spc="-5"/>
              <a:t>DataFrame</a:t>
            </a:r>
            <a:r>
              <a:rPr dirty="0"/>
              <a:t>的组成</a:t>
            </a: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550"/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600" spc="-5" b="0">
                <a:solidFill>
                  <a:srgbClr val="000000"/>
                </a:solidFill>
                <a:latin typeface="Microsoft YaHei"/>
                <a:cs typeface="Microsoft YaHei"/>
              </a:rPr>
              <a:t>DataFrame</a:t>
            </a: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是一个二维表结构，</a:t>
            </a:r>
            <a:r>
              <a:rPr dirty="0" sz="1600" spc="-25" b="0">
                <a:solidFill>
                  <a:srgbClr val="000000"/>
                </a:solidFill>
                <a:latin typeface="Microsoft YaHei"/>
                <a:cs typeface="Microsoft YaHei"/>
              </a:rPr>
              <a:t> </a:t>
            </a: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那么表格结构就有无法 绕开的三个点：</a:t>
            </a:r>
            <a:endParaRPr sz="16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行</a:t>
            </a:r>
            <a:endParaRPr sz="16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列</a:t>
            </a:r>
            <a:endParaRPr sz="16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表结构描述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比如，在M</a:t>
            </a:r>
            <a:r>
              <a:rPr dirty="0" sz="1600" spc="-5" b="0">
                <a:solidFill>
                  <a:srgbClr val="000000"/>
                </a:solidFill>
                <a:latin typeface="Microsoft YaHei"/>
                <a:cs typeface="Microsoft YaHei"/>
              </a:rPr>
              <a:t>yS</a:t>
            </a: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QL中的一张</a:t>
            </a:r>
            <a:r>
              <a:rPr dirty="0" sz="1600" spc="-10" b="0">
                <a:solidFill>
                  <a:srgbClr val="000000"/>
                </a:solidFill>
                <a:latin typeface="Microsoft YaHei"/>
                <a:cs typeface="Microsoft YaHei"/>
              </a:rPr>
              <a:t>表</a:t>
            </a: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：</a:t>
            </a:r>
            <a:endParaRPr sz="16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由许多行组成</a:t>
            </a:r>
            <a:endParaRPr sz="16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数据也被分成多个列</a:t>
            </a:r>
            <a:endParaRPr sz="16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表也有表结构信息（列</a:t>
            </a:r>
            <a:r>
              <a:rPr dirty="0" sz="1600" spc="-10" b="0">
                <a:solidFill>
                  <a:srgbClr val="000000"/>
                </a:solidFill>
                <a:latin typeface="Microsoft YaHei"/>
                <a:cs typeface="Microsoft YaHei"/>
              </a:rPr>
              <a:t>、</a:t>
            </a: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列名</a:t>
            </a:r>
            <a:r>
              <a:rPr dirty="0" sz="1600" spc="-10" b="0">
                <a:solidFill>
                  <a:srgbClr val="000000"/>
                </a:solidFill>
                <a:latin typeface="Microsoft YaHei"/>
                <a:cs typeface="Microsoft YaHei"/>
              </a:rPr>
              <a:t>、</a:t>
            </a: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列类</a:t>
            </a:r>
            <a:r>
              <a:rPr dirty="0" sz="1600" spc="-10" b="0">
                <a:solidFill>
                  <a:srgbClr val="000000"/>
                </a:solidFill>
                <a:latin typeface="Microsoft YaHei"/>
                <a:cs typeface="Microsoft YaHei"/>
              </a:rPr>
              <a:t>型</a:t>
            </a: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、列</a:t>
            </a:r>
            <a:r>
              <a:rPr dirty="0" sz="1600" spc="-10" b="0">
                <a:solidFill>
                  <a:srgbClr val="000000"/>
                </a:solidFill>
                <a:latin typeface="Microsoft YaHei"/>
                <a:cs typeface="Microsoft YaHei"/>
              </a:rPr>
              <a:t>约</a:t>
            </a: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束等</a:t>
            </a:r>
            <a:endParaRPr sz="1600">
              <a:latin typeface="Microsoft YaHei"/>
              <a:cs typeface="Microsoft YaHei"/>
            </a:endParaRPr>
          </a:p>
          <a:p>
            <a:pPr marL="469900">
              <a:lnSpc>
                <a:spcPct val="100000"/>
              </a:lnSpc>
            </a:pPr>
            <a:r>
              <a:rPr dirty="0" sz="1600" b="0">
                <a:solidFill>
                  <a:srgbClr val="000000"/>
                </a:solidFill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基于这个前提，</a:t>
            </a:r>
            <a:r>
              <a:rPr dirty="0" spc="-5"/>
              <a:t>D</a:t>
            </a:r>
            <a:r>
              <a:rPr dirty="0"/>
              <a:t>a</a:t>
            </a:r>
            <a:r>
              <a:rPr dirty="0" spc="-5"/>
              <a:t>t</a:t>
            </a:r>
            <a:r>
              <a:rPr dirty="0"/>
              <a:t>aFra</a:t>
            </a:r>
            <a:r>
              <a:rPr dirty="0" spc="-5"/>
              <a:t>me</a:t>
            </a:r>
            <a:r>
              <a:rPr dirty="0"/>
              <a:t>的组成如下：</a:t>
            </a:r>
          </a:p>
          <a:p>
            <a:pPr>
              <a:lnSpc>
                <a:spcPct val="100000"/>
              </a:lnSpc>
            </a:pPr>
            <a:endParaRPr sz="2500"/>
          </a:p>
          <a:p>
            <a:pPr marL="12700">
              <a:lnSpc>
                <a:spcPct val="100000"/>
              </a:lnSpc>
            </a:pPr>
            <a:r>
              <a:rPr dirty="0"/>
              <a:t>在结构层面：</a:t>
            </a:r>
          </a:p>
          <a:p>
            <a:pPr marL="160020" indent="-147955">
              <a:lnSpc>
                <a:spcPct val="100000"/>
              </a:lnSpc>
              <a:spcBef>
                <a:spcPts val="1345"/>
              </a:spcBef>
              <a:buChar char="-"/>
              <a:tabLst>
                <a:tab pos="160655" algn="l"/>
              </a:tabLst>
            </a:pPr>
            <a:r>
              <a:rPr dirty="0" spc="-20"/>
              <a:t>StructType</a:t>
            </a:r>
            <a:r>
              <a:rPr dirty="0"/>
              <a:t>对象描述整个</a:t>
            </a:r>
            <a:r>
              <a:rPr dirty="0" spc="-5"/>
              <a:t>DataFrame</a:t>
            </a:r>
            <a:r>
              <a:rPr dirty="0"/>
              <a:t>的表结构</a:t>
            </a:r>
          </a:p>
          <a:p>
            <a:pPr marL="160020" indent="-147955">
              <a:lnSpc>
                <a:spcPct val="100000"/>
              </a:lnSpc>
              <a:spcBef>
                <a:spcPts val="1340"/>
              </a:spcBef>
              <a:buChar char="-"/>
              <a:tabLst>
                <a:tab pos="160655" algn="l"/>
              </a:tabLst>
            </a:pPr>
            <a:r>
              <a:rPr dirty="0" spc="-10"/>
              <a:t>StructField</a:t>
            </a:r>
            <a:r>
              <a:rPr dirty="0"/>
              <a:t>对象描述一个列的信息</a:t>
            </a:r>
          </a:p>
          <a:p>
            <a:pPr>
              <a:lnSpc>
                <a:spcPct val="100000"/>
              </a:lnSpc>
              <a:buClr>
                <a:srgbClr val="252525"/>
              </a:buClr>
              <a:buFont typeface="Microsoft YaHei"/>
              <a:buChar char="-"/>
            </a:pPr>
            <a:endParaRPr sz="2500"/>
          </a:p>
          <a:p>
            <a:pPr marL="12700">
              <a:lnSpc>
                <a:spcPct val="100000"/>
              </a:lnSpc>
            </a:pPr>
            <a:r>
              <a:rPr dirty="0"/>
              <a:t>在数据层面</a:t>
            </a:r>
          </a:p>
          <a:p>
            <a:pPr marL="160020" indent="-147955">
              <a:lnSpc>
                <a:spcPct val="100000"/>
              </a:lnSpc>
              <a:spcBef>
                <a:spcPts val="1345"/>
              </a:spcBef>
              <a:buChar char="-"/>
              <a:tabLst>
                <a:tab pos="160655" algn="l"/>
              </a:tabLst>
            </a:pPr>
            <a:r>
              <a:rPr dirty="0" spc="-20"/>
              <a:t>Row</a:t>
            </a:r>
            <a:r>
              <a:rPr dirty="0"/>
              <a:t>对象记录一行</a:t>
            </a:r>
            <a:r>
              <a:rPr dirty="0" spc="-10"/>
              <a:t>数</a:t>
            </a:r>
            <a:r>
              <a:rPr dirty="0"/>
              <a:t>据</a:t>
            </a:r>
          </a:p>
          <a:p>
            <a:pPr marL="160655" indent="-148590">
              <a:lnSpc>
                <a:spcPct val="100000"/>
              </a:lnSpc>
              <a:spcBef>
                <a:spcPts val="1345"/>
              </a:spcBef>
              <a:buChar char="-"/>
              <a:tabLst>
                <a:tab pos="161290" algn="l"/>
              </a:tabLst>
            </a:pPr>
            <a:r>
              <a:rPr dirty="0" spc="-5"/>
              <a:t>Column</a:t>
            </a:r>
            <a:r>
              <a:rPr dirty="0"/>
              <a:t>对象记</a:t>
            </a:r>
            <a:r>
              <a:rPr dirty="0" spc="-10"/>
              <a:t>录</a:t>
            </a:r>
            <a:r>
              <a:rPr dirty="0"/>
              <a:t>一列</a:t>
            </a:r>
            <a:r>
              <a:rPr dirty="0" spc="-10"/>
              <a:t>数</a:t>
            </a:r>
            <a:r>
              <a:rPr dirty="0"/>
              <a:t>据并</a:t>
            </a:r>
            <a:r>
              <a:rPr dirty="0" spc="-10"/>
              <a:t>包</a:t>
            </a:r>
            <a:r>
              <a:rPr dirty="0"/>
              <a:t>含列</a:t>
            </a:r>
            <a:r>
              <a:rPr dirty="0" spc="-10"/>
              <a:t>的</a:t>
            </a:r>
            <a:r>
              <a:rPr dirty="0"/>
              <a:t>信息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3799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3.1</a:t>
            </a:r>
            <a:r>
              <a:rPr dirty="0" sz="1800" spc="-8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的组成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2866" y="1778503"/>
            <a:ext cx="11485245" cy="4730750"/>
            <a:chOff x="622866" y="1778503"/>
            <a:chExt cx="11485245" cy="473075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866" y="1778503"/>
              <a:ext cx="5703365" cy="47302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8421" y="1846071"/>
              <a:ext cx="5512043" cy="11937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65557" y="1809559"/>
              <a:ext cx="5737860" cy="1304925"/>
            </a:xfrm>
            <a:custGeom>
              <a:avLst/>
              <a:gdLst/>
              <a:ahLst/>
              <a:cxnLst/>
              <a:rect l="l" t="t" r="r" b="b"/>
              <a:pathLst>
                <a:path w="5737859" h="1304925">
                  <a:moveTo>
                    <a:pt x="0" y="0"/>
                  </a:moveTo>
                  <a:lnTo>
                    <a:pt x="5737479" y="0"/>
                  </a:lnTo>
                  <a:lnTo>
                    <a:pt x="5737479" y="1304925"/>
                  </a:lnTo>
                  <a:lnTo>
                    <a:pt x="0" y="13049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436995" y="1153159"/>
            <a:ext cx="3302000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如图，</a:t>
            </a:r>
            <a:r>
              <a:rPr dirty="0" sz="1200" spc="-8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在表结构层面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，DataFrame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的表结构由：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StructType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描述，如下图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436995" y="3329432"/>
            <a:ext cx="5396865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200" spc="-4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ruc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Fiel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d记录：列名、列类型、列是否运行为空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多个</a:t>
            </a:r>
            <a:r>
              <a:rPr dirty="0" sz="1200" spc="-4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ruc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Fiel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d组成一个</a:t>
            </a:r>
            <a:r>
              <a:rPr dirty="0" sz="1200" spc="-4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ruc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200" spc="-7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yp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对象。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200" spc="-4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ruc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200" spc="-7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yp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对象可以描述一个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ata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Fr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me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：有几个列、每个列的名字和类型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、每个列是否为空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同时，一行数据描述为</a:t>
            </a: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Row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对象，如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Row(1,</a:t>
            </a:r>
            <a:r>
              <a:rPr dirty="0" sz="1200" spc="-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张三,</a:t>
            </a:r>
            <a:r>
              <a:rPr dirty="0" sz="12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11)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一列数据描述为C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olumn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对象，C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olumn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对象包含一列数据和列的信息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36995" y="6090920"/>
            <a:ext cx="5187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Row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Column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StructType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StructField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的编程我们在后面编码阶段会接触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8694" y="1040434"/>
            <a:ext cx="6445250" cy="3061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2.1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课程服务器环境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just" marL="12700" marR="5080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本次课程使用三台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Linux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虚拟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服务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来学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习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三台虚拟机的功能分配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: 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node1: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Master(HDFS\YARN\Spark)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Worker(HDFS\ 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YARN\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Spark)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node2: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Worker(HDFS\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YARN\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Spark)</a:t>
            </a:r>
            <a:endParaRPr sz="1600">
              <a:latin typeface="Microsoft YaHei"/>
              <a:cs typeface="Microsoft YaHei"/>
            </a:endParaRPr>
          </a:p>
          <a:p>
            <a:pPr algn="just"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node3: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Worker(HDFS\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YARN\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Spark)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Hive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2500">
              <a:latin typeface="Microsoft YaHei"/>
              <a:cs typeface="Microsoft YaHei"/>
            </a:endParaRPr>
          </a:p>
          <a:p>
            <a:pPr algn="just"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集群环境的搭建,</a:t>
            </a:r>
            <a:r>
              <a:rPr dirty="0" sz="1600" spc="-8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同学们有2种选择: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8694" y="4301716"/>
            <a:ext cx="5857875" cy="2342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方式1:</a:t>
            </a:r>
            <a:r>
              <a:rPr dirty="0" sz="1600" spc="-1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自行搭建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同学们可以自行创建三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nu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x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虚拟机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服务器集群即可,</a:t>
            </a:r>
            <a:r>
              <a:rPr dirty="0" sz="1600" spc="-7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满足如下要求即可跟着课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操作:</a:t>
            </a:r>
            <a:endParaRPr sz="16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135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已部署好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Hadoop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集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群</a:t>
            </a:r>
            <a:r>
              <a:rPr dirty="0" sz="1600" spc="-15">
                <a:solidFill>
                  <a:srgbClr val="FF0000"/>
                </a:solidFill>
                <a:latin typeface="Microsoft YaHei"/>
                <a:cs typeface="Microsoft YaHei"/>
              </a:rPr>
              <a:t>(HDFS\YARN),</a:t>
            </a:r>
            <a:r>
              <a:rPr dirty="0" sz="1600" spc="-3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要求版本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Hadoop3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以上</a:t>
            </a:r>
            <a:endParaRPr sz="16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JDK</a:t>
            </a:r>
            <a:r>
              <a:rPr dirty="0" sz="1600" spc="-4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1.8</a:t>
            </a:r>
            <a:endParaRPr sz="16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134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操作系统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CentOS</a:t>
            </a:r>
            <a:r>
              <a:rPr dirty="0" sz="1600" spc="-2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7</a:t>
            </a:r>
            <a:r>
              <a:rPr dirty="0" sz="1600" spc="-2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(建议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7.6)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56304" y="4394496"/>
            <a:ext cx="5133340" cy="1050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方式2:</a:t>
            </a:r>
            <a:r>
              <a:rPr dirty="0" sz="1600" spc="-8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使用课程中提供的虚拟机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课程资料中提供了3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虚拟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缩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包,</a:t>
            </a:r>
            <a:r>
              <a:rPr dirty="0" sz="1600" spc="-7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同学们解压后导入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VMWare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即可,</a:t>
            </a:r>
            <a:r>
              <a:rPr dirty="0" sz="16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要求: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56398" y="5589396"/>
            <a:ext cx="4195445" cy="684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 spc="-15">
                <a:solidFill>
                  <a:srgbClr val="FF0000"/>
                </a:solidFill>
                <a:latin typeface="Microsoft YaHei"/>
                <a:cs typeface="Microsoft YaHei"/>
              </a:rPr>
              <a:t>VMWare</a:t>
            </a:r>
            <a:r>
              <a:rPr dirty="0" sz="1600" spc="-3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WorkStation</a:t>
            </a:r>
            <a:r>
              <a:rPr dirty="0" sz="1600" spc="-2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要求版本</a:t>
            </a:r>
            <a:r>
              <a:rPr dirty="0" sz="1600" spc="-3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15或更高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 spc="-15">
                <a:solidFill>
                  <a:srgbClr val="FF0000"/>
                </a:solidFill>
                <a:latin typeface="Microsoft YaHei"/>
                <a:cs typeface="Microsoft YaHei"/>
              </a:rPr>
              <a:t>VMWare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的网段设置为</a:t>
            </a:r>
            <a:r>
              <a:rPr dirty="0" sz="1600" spc="-3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192.168.88.0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网段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4649470" cy="938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的代码构建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方式1</a:t>
            </a:r>
            <a:endParaRPr sz="1800">
              <a:latin typeface="Microsoft YaHei"/>
              <a:cs typeface="Microsoft YaHei"/>
            </a:endParaRPr>
          </a:p>
          <a:p>
            <a:pPr marL="104139" marR="26034">
              <a:lnSpc>
                <a:spcPct val="120000"/>
              </a:lnSpc>
              <a:spcBef>
                <a:spcPts val="994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DataFrame对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可以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从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转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换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而来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都是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布式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据集 其实就是转换一下内部存储的结构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转换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为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二维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结构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9639" y="3433571"/>
            <a:ext cx="5427980" cy="1476375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91440" marR="2801620">
              <a:lnSpc>
                <a:spcPct val="150000"/>
              </a:lnSpc>
              <a:spcBef>
                <a:spcPts val="105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首先构建一个</a:t>
            </a:r>
            <a:r>
              <a:rPr dirty="0" sz="1000" spc="-5">
                <a:latin typeface="Microsoft YaHei"/>
                <a:cs typeface="Microsoft YaHei"/>
              </a:rPr>
              <a:t>RDD</a:t>
            </a:r>
            <a:r>
              <a:rPr dirty="0" sz="1000">
                <a:latin typeface="Microsoft YaHei"/>
                <a:cs typeface="Microsoft YaHei"/>
              </a:rPr>
              <a:t> rdd[(name, </a:t>
            </a:r>
            <a:r>
              <a:rPr dirty="0" sz="1000" spc="-5">
                <a:latin typeface="Microsoft YaHei"/>
                <a:cs typeface="Microsoft YaHei"/>
              </a:rPr>
              <a:t>age), </a:t>
            </a:r>
            <a:r>
              <a:rPr dirty="0" sz="1000">
                <a:latin typeface="Microsoft YaHei"/>
                <a:cs typeface="Microsoft YaHei"/>
              </a:rPr>
              <a:t>()] 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rdd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sc.textFile("../data/sql/people.txt").\</a:t>
            </a:r>
            <a:endParaRPr sz="10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map(lambda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x: </a:t>
            </a:r>
            <a:r>
              <a:rPr dirty="0" sz="1000" spc="-5">
                <a:latin typeface="Microsoft YaHei"/>
                <a:cs typeface="Microsoft YaHei"/>
              </a:rPr>
              <a:t>x.split(',')).\</a:t>
            </a:r>
            <a:endParaRPr sz="10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600"/>
              </a:spcBef>
              <a:tabLst>
                <a:tab pos="2834005" algn="l"/>
              </a:tabLst>
            </a:pPr>
            <a:r>
              <a:rPr dirty="0" sz="1000" spc="-5">
                <a:latin typeface="Microsoft YaHei"/>
                <a:cs typeface="Microsoft YaHei"/>
              </a:rPr>
              <a:t>map(lambda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x:</a:t>
            </a:r>
            <a:r>
              <a:rPr dirty="0" sz="1000" spc="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[x[0],</a:t>
            </a:r>
            <a:r>
              <a:rPr dirty="0" sz="1000" spc="2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int(x[1])])	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需要做类型转换,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因为类型从</a:t>
            </a:r>
            <a:r>
              <a:rPr dirty="0" sz="1000" spc="-5">
                <a:latin typeface="Microsoft YaHei"/>
                <a:cs typeface="Microsoft YaHei"/>
              </a:rPr>
              <a:t>RDD</a:t>
            </a:r>
            <a:r>
              <a:rPr dirty="0" sz="1000">
                <a:latin typeface="Microsoft YaHei"/>
                <a:cs typeface="Microsoft YaHei"/>
              </a:rPr>
              <a:t>中探测</a:t>
            </a:r>
            <a:endParaRPr sz="1000">
              <a:latin typeface="Microsoft YaHei"/>
              <a:cs typeface="Microsoft YaHei"/>
            </a:endParaRPr>
          </a:p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4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构建</a:t>
            </a:r>
            <a:r>
              <a:rPr dirty="0" sz="1000" spc="-5">
                <a:latin typeface="Microsoft YaHei"/>
                <a:cs typeface="Microsoft YaHei"/>
              </a:rPr>
              <a:t>DF</a:t>
            </a:r>
            <a:r>
              <a:rPr dirty="0" sz="1000">
                <a:latin typeface="Microsoft YaHei"/>
                <a:cs typeface="Microsoft YaHei"/>
              </a:rPr>
              <a:t>方式1</a:t>
            </a:r>
            <a:endParaRPr sz="10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solidFill>
                  <a:srgbClr val="C00000"/>
                </a:solidFill>
                <a:latin typeface="Microsoft YaHei"/>
                <a:cs typeface="Microsoft YaHei"/>
              </a:rPr>
              <a:t>df</a:t>
            </a:r>
            <a:r>
              <a:rPr dirty="0" sz="1000" spc="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C00000"/>
                </a:solidFill>
                <a:latin typeface="Microsoft YaHei"/>
                <a:cs typeface="Microsoft YaHei"/>
              </a:rPr>
              <a:t>=</a:t>
            </a:r>
            <a:r>
              <a:rPr dirty="0" sz="1000" spc="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C00000"/>
                </a:solidFill>
                <a:latin typeface="Microsoft YaHei"/>
                <a:cs typeface="Microsoft YaHei"/>
              </a:rPr>
              <a:t>spark.createDataFrame(rdd,</a:t>
            </a:r>
            <a:r>
              <a:rPr dirty="0" sz="1000" spc="-1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C00000"/>
                </a:solidFill>
                <a:latin typeface="Microsoft YaHei"/>
                <a:cs typeface="Microsoft YaHei"/>
              </a:rPr>
              <a:t>schema</a:t>
            </a:r>
            <a:r>
              <a:rPr dirty="0" sz="1000" spc="-1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C00000"/>
                </a:solidFill>
                <a:latin typeface="Microsoft YaHei"/>
                <a:cs typeface="Microsoft YaHei"/>
              </a:rPr>
              <a:t>=</a:t>
            </a:r>
            <a:r>
              <a:rPr dirty="0" sz="1000" spc="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C00000"/>
                </a:solidFill>
                <a:latin typeface="Microsoft YaHei"/>
                <a:cs typeface="Microsoft YaHei"/>
              </a:rPr>
              <a:t>['name',</a:t>
            </a:r>
            <a:r>
              <a:rPr dirty="0" sz="1000" spc="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C00000"/>
                </a:solidFill>
                <a:latin typeface="Microsoft YaHei"/>
                <a:cs typeface="Microsoft YaHei"/>
              </a:rPr>
              <a:t>'age'])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8380" y="2729063"/>
            <a:ext cx="2686050" cy="537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转换为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ataFrame方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1：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调用spark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5151" y="5198372"/>
            <a:ext cx="6106160" cy="750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通过SparkSession对象的createDataFrame方法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转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换为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这里只传入列名称，类型从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中进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推断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是否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许为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空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默认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为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允许</a:t>
            </a:r>
            <a:r>
              <a:rPr dirty="0" sz="1400" spc="-30">
                <a:solidFill>
                  <a:srgbClr val="252525"/>
                </a:solidFill>
                <a:latin typeface="Microsoft YaHei"/>
                <a:cs typeface="Microsoft YaHei"/>
              </a:rPr>
              <a:t>（True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78624" y="5712798"/>
            <a:ext cx="177800" cy="23495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）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87311" y="979932"/>
            <a:ext cx="5427345" cy="5631180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8953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705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coding:utf8</a:t>
            </a:r>
            <a:endParaRPr sz="10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演示</a:t>
            </a:r>
            <a:r>
              <a:rPr dirty="0" sz="1000" spc="-5">
                <a:latin typeface="Microsoft YaHei"/>
                <a:cs typeface="Microsoft YaHei"/>
              </a:rPr>
              <a:t>DataFrame</a:t>
            </a:r>
            <a:r>
              <a:rPr dirty="0" sz="1000">
                <a:latin typeface="Microsoft YaHei"/>
                <a:cs typeface="Microsoft YaHei"/>
              </a:rPr>
              <a:t>创建的三种方式</a:t>
            </a:r>
            <a:endParaRPr sz="1000">
              <a:latin typeface="Microsoft YaHei"/>
              <a:cs typeface="Microsoft YaHei"/>
            </a:endParaRPr>
          </a:p>
          <a:p>
            <a:pPr marL="90805" marR="3030220">
              <a:lnSpc>
                <a:spcPct val="150000"/>
              </a:lnSpc>
            </a:pPr>
            <a:r>
              <a:rPr dirty="0" sz="1000" spc="-5">
                <a:latin typeface="Microsoft YaHei"/>
                <a:cs typeface="Microsoft YaHei"/>
              </a:rPr>
              <a:t>from</a:t>
            </a:r>
            <a:r>
              <a:rPr dirty="0" sz="1000" spc="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pyspark.sql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import</a:t>
            </a:r>
            <a:r>
              <a:rPr dirty="0" sz="1000" spc="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SparkSession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if</a:t>
            </a:r>
            <a:r>
              <a:rPr dirty="0" u="sng" sz="1000" spc="25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name</a:t>
            </a:r>
            <a:r>
              <a:rPr dirty="0" sz="1000" spc="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==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'</a:t>
            </a:r>
            <a:r>
              <a:rPr dirty="0" u="sng" sz="1000" spc="10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main</a:t>
            </a:r>
            <a:r>
              <a:rPr dirty="0" u="sng" sz="1000" spc="20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':</a:t>
            </a:r>
            <a:endParaRPr sz="1000">
              <a:latin typeface="Microsoft YaHei"/>
              <a:cs typeface="Microsoft YaHei"/>
            </a:endParaRPr>
          </a:p>
          <a:p>
            <a:pPr marL="395605" marR="3337560" indent="-153035">
              <a:lnSpc>
                <a:spcPct val="150000"/>
              </a:lnSpc>
            </a:pPr>
            <a:r>
              <a:rPr dirty="0" sz="1000" spc="-5">
                <a:latin typeface="Microsoft YaHei"/>
                <a:cs typeface="Microsoft YaHei"/>
              </a:rPr>
              <a:t>spark </a:t>
            </a:r>
            <a:r>
              <a:rPr dirty="0" sz="1000">
                <a:latin typeface="Microsoft YaHei"/>
                <a:cs typeface="Microsoft YaHei"/>
              </a:rPr>
              <a:t>= </a:t>
            </a:r>
            <a:r>
              <a:rPr dirty="0" sz="1000" spc="-5">
                <a:latin typeface="Microsoft YaHei"/>
                <a:cs typeface="Microsoft YaHei"/>
              </a:rPr>
              <a:t>SparkSession.builder.\ </a:t>
            </a:r>
            <a:r>
              <a:rPr dirty="0" sz="1000" spc="-28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appName("create </a:t>
            </a:r>
            <a:r>
              <a:rPr dirty="0" sz="1000">
                <a:latin typeface="Microsoft YaHei"/>
                <a:cs typeface="Microsoft YaHei"/>
              </a:rPr>
              <a:t>df").\ 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master("local[*]").\ 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getOrCreate()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243204">
              <a:lnSpc>
                <a:spcPct val="100000"/>
              </a:lnSpc>
            </a:pPr>
            <a:r>
              <a:rPr dirty="0" sz="1000" spc="-5">
                <a:latin typeface="Microsoft YaHei"/>
                <a:cs typeface="Microsoft YaHei"/>
              </a:rPr>
              <a:t>sc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spark.sparkContext</a:t>
            </a:r>
            <a:endParaRPr sz="1000">
              <a:latin typeface="Microsoft YaHei"/>
              <a:cs typeface="Microsoft YaHei"/>
            </a:endParaRPr>
          </a:p>
          <a:p>
            <a:pPr marL="243204" marR="2648585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首先构建一个</a:t>
            </a:r>
            <a:r>
              <a:rPr dirty="0" sz="1000" spc="-5">
                <a:latin typeface="Microsoft YaHei"/>
                <a:cs typeface="Microsoft YaHei"/>
              </a:rPr>
              <a:t>RDD</a:t>
            </a:r>
            <a:r>
              <a:rPr dirty="0" sz="1000">
                <a:latin typeface="Microsoft YaHei"/>
                <a:cs typeface="Microsoft YaHei"/>
              </a:rPr>
              <a:t> rdd[(name, </a:t>
            </a:r>
            <a:r>
              <a:rPr dirty="0" sz="1000" spc="-5">
                <a:latin typeface="Microsoft YaHei"/>
                <a:cs typeface="Microsoft YaHei"/>
              </a:rPr>
              <a:t>age), </a:t>
            </a:r>
            <a:r>
              <a:rPr dirty="0" sz="1000">
                <a:latin typeface="Microsoft YaHei"/>
                <a:cs typeface="Microsoft YaHei"/>
              </a:rPr>
              <a:t>()] 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rdd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sc.textFile("../data/sql/people.txt").\</a:t>
            </a:r>
            <a:endParaRPr sz="1000">
              <a:latin typeface="Microsoft YaHei"/>
              <a:cs typeface="Microsoft YaHei"/>
            </a:endParaRPr>
          </a:p>
          <a:p>
            <a:pPr marL="395605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map(lambda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x: </a:t>
            </a:r>
            <a:r>
              <a:rPr dirty="0" sz="1000" spc="-5">
                <a:latin typeface="Microsoft YaHei"/>
                <a:cs typeface="Microsoft YaHei"/>
              </a:rPr>
              <a:t>x.split(',')).\</a:t>
            </a:r>
            <a:endParaRPr sz="1000">
              <a:latin typeface="Microsoft YaHei"/>
              <a:cs typeface="Microsoft YaHei"/>
            </a:endParaRPr>
          </a:p>
          <a:p>
            <a:pPr marL="395605">
              <a:lnSpc>
                <a:spcPct val="100000"/>
              </a:lnSpc>
              <a:spcBef>
                <a:spcPts val="600"/>
              </a:spcBef>
              <a:tabLst>
                <a:tab pos="2834005" algn="l"/>
              </a:tabLst>
            </a:pPr>
            <a:r>
              <a:rPr dirty="0" sz="1000" spc="-5">
                <a:latin typeface="Microsoft YaHei"/>
                <a:cs typeface="Microsoft YaHei"/>
              </a:rPr>
              <a:t>map(lambda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x:</a:t>
            </a:r>
            <a:r>
              <a:rPr dirty="0" sz="1000" spc="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[x[0],</a:t>
            </a:r>
            <a:r>
              <a:rPr dirty="0" sz="1000" spc="2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int(x[1])])	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需要做类型转换,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因为类型从</a:t>
            </a:r>
            <a:r>
              <a:rPr dirty="0" sz="1000" spc="-5">
                <a:latin typeface="Microsoft YaHei"/>
                <a:cs typeface="Microsoft YaHei"/>
              </a:rPr>
              <a:t>RDD</a:t>
            </a:r>
            <a:r>
              <a:rPr dirty="0" sz="1000">
                <a:latin typeface="Microsoft YaHei"/>
                <a:cs typeface="Microsoft YaHei"/>
              </a:rPr>
              <a:t>中探测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4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构建</a:t>
            </a:r>
            <a:r>
              <a:rPr dirty="0" sz="1000" spc="-5">
                <a:latin typeface="Microsoft YaHei"/>
                <a:cs typeface="Microsoft YaHei"/>
              </a:rPr>
              <a:t>DF</a:t>
            </a:r>
            <a:r>
              <a:rPr dirty="0" sz="1000">
                <a:latin typeface="Microsoft YaHei"/>
                <a:cs typeface="Microsoft YaHei"/>
              </a:rPr>
              <a:t>方式1</a:t>
            </a:r>
            <a:endParaRPr sz="1000">
              <a:latin typeface="Microsoft YaHei"/>
              <a:cs typeface="Microsoft YaHei"/>
            </a:endParaRPr>
          </a:p>
          <a:p>
            <a:pPr marL="243204" marR="1644014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df</a:t>
            </a:r>
            <a:r>
              <a:rPr dirty="0" sz="1000" spc="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 </a:t>
            </a:r>
            <a:r>
              <a:rPr dirty="0" sz="1000" spc="-5">
                <a:latin typeface="Microsoft YaHei"/>
                <a:cs typeface="Microsoft YaHei"/>
              </a:rPr>
              <a:t>spark.createDataFrame(rdd,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schema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['name',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'age'])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打印表结构</a:t>
            </a:r>
            <a:endParaRPr sz="1000">
              <a:latin typeface="Microsoft YaHei"/>
              <a:cs typeface="Microsoft YaHei"/>
            </a:endParaRPr>
          </a:p>
          <a:p>
            <a:pPr marL="243204" marR="4168775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df</a:t>
            </a:r>
            <a:r>
              <a:rPr dirty="0" sz="1000" spc="-5">
                <a:latin typeface="Microsoft YaHei"/>
                <a:cs typeface="Microsoft YaHei"/>
              </a:rPr>
              <a:t>.</a:t>
            </a:r>
            <a:r>
              <a:rPr dirty="0" sz="1000">
                <a:latin typeface="Microsoft YaHei"/>
                <a:cs typeface="Microsoft YaHei"/>
              </a:rPr>
              <a:t>pr</a:t>
            </a:r>
            <a:r>
              <a:rPr dirty="0" sz="1000" spc="-5">
                <a:latin typeface="Microsoft YaHei"/>
                <a:cs typeface="Microsoft YaHei"/>
              </a:rPr>
              <a:t>i</a:t>
            </a:r>
            <a:r>
              <a:rPr dirty="0" sz="1000">
                <a:latin typeface="Microsoft YaHei"/>
                <a:cs typeface="Microsoft YaHei"/>
              </a:rPr>
              <a:t>n</a:t>
            </a:r>
            <a:r>
              <a:rPr dirty="0" sz="1000" spc="-5">
                <a:latin typeface="Microsoft YaHei"/>
                <a:cs typeface="Microsoft YaHei"/>
              </a:rPr>
              <a:t>tS</a:t>
            </a:r>
            <a:r>
              <a:rPr dirty="0" sz="1000">
                <a:latin typeface="Microsoft YaHei"/>
                <a:cs typeface="Microsoft YaHei"/>
              </a:rPr>
              <a:t>c</a:t>
            </a:r>
            <a:r>
              <a:rPr dirty="0" sz="1000" spc="-5">
                <a:latin typeface="Microsoft YaHei"/>
                <a:cs typeface="Microsoft YaHei"/>
              </a:rPr>
              <a:t>hema</a:t>
            </a:r>
            <a:r>
              <a:rPr dirty="0" sz="1000">
                <a:latin typeface="Microsoft YaHei"/>
                <a:cs typeface="Microsoft YaHei"/>
              </a:rPr>
              <a:t>()  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打印20行数据 </a:t>
            </a:r>
            <a:r>
              <a:rPr dirty="0" sz="1000" spc="-5">
                <a:latin typeface="Microsoft YaHei"/>
                <a:cs typeface="Microsoft YaHei"/>
              </a:rPr>
              <a:t>df.show()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243204">
              <a:lnSpc>
                <a:spcPct val="100000"/>
              </a:lnSpc>
            </a:pPr>
            <a:r>
              <a:rPr dirty="0" sz="1000" spc="-5">
                <a:latin typeface="Microsoft YaHei"/>
                <a:cs typeface="Microsoft YaHei"/>
              </a:rPr>
              <a:t>df.createTempView("ttt")</a:t>
            </a:r>
            <a:endParaRPr sz="1000">
              <a:latin typeface="Microsoft YaHei"/>
              <a:cs typeface="Microsoft YaHei"/>
            </a:endParaRPr>
          </a:p>
          <a:p>
            <a:pPr marL="243204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spark.sql("select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* </a:t>
            </a:r>
            <a:r>
              <a:rPr dirty="0" sz="1000" spc="-5">
                <a:latin typeface="Microsoft YaHei"/>
                <a:cs typeface="Microsoft YaHei"/>
              </a:rPr>
              <a:t>from</a:t>
            </a:r>
            <a:r>
              <a:rPr dirty="0" sz="1000" spc="1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ttt</a:t>
            </a:r>
            <a:r>
              <a:rPr dirty="0" sz="1000" spc="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where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age&lt;</a:t>
            </a:r>
            <a:r>
              <a:rPr dirty="0" sz="1000" spc="-5">
                <a:latin typeface="Microsoft YaHei"/>
                <a:cs typeface="Microsoft YaHei"/>
              </a:rPr>
              <a:t> 30").show()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4649470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的代码构建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方式2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转换为DataFrame方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2：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通过</a:t>
            </a:r>
            <a:r>
              <a:rPr dirty="0" sz="1400" spc="-6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truc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400" spc="-9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y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pe对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来定义Dat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aF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“表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结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构”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转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换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9639" y="2663189"/>
            <a:ext cx="5626100" cy="3553460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10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创建</a:t>
            </a:r>
            <a:r>
              <a:rPr dirty="0" sz="1000" spc="-5">
                <a:latin typeface="Microsoft YaHei"/>
                <a:cs typeface="Microsoft YaHei"/>
              </a:rPr>
              <a:t>DF </a:t>
            </a:r>
            <a:r>
              <a:rPr dirty="0" sz="1000">
                <a:latin typeface="Microsoft YaHei"/>
                <a:cs typeface="Microsoft YaHei"/>
              </a:rPr>
              <a:t>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首先创建</a:t>
            </a:r>
            <a:r>
              <a:rPr dirty="0" sz="1000" spc="-5">
                <a:latin typeface="Microsoft YaHei"/>
                <a:cs typeface="Microsoft YaHei"/>
              </a:rPr>
              <a:t>RDD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将</a:t>
            </a:r>
            <a:r>
              <a:rPr dirty="0" sz="1000" spc="-5">
                <a:latin typeface="Microsoft YaHei"/>
                <a:cs typeface="Microsoft YaHei"/>
              </a:rPr>
              <a:t>RDD</a:t>
            </a:r>
            <a:r>
              <a:rPr dirty="0" sz="1000">
                <a:latin typeface="Microsoft YaHei"/>
                <a:cs typeface="Microsoft YaHei"/>
              </a:rPr>
              <a:t>转</a:t>
            </a:r>
            <a:r>
              <a:rPr dirty="0" sz="1000" spc="-5">
                <a:latin typeface="Microsoft YaHei"/>
                <a:cs typeface="Microsoft YaHei"/>
              </a:rPr>
              <a:t>DF</a:t>
            </a:r>
            <a:endParaRPr sz="1000">
              <a:latin typeface="Microsoft YaHei"/>
              <a:cs typeface="Microsoft YaHei"/>
            </a:endParaRPr>
          </a:p>
          <a:p>
            <a:pPr marL="243840" marR="2854325" indent="-153035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rdd = </a:t>
            </a:r>
            <a:r>
              <a:rPr dirty="0" sz="1000" spc="-5">
                <a:latin typeface="Microsoft YaHei"/>
                <a:cs typeface="Microsoft YaHei"/>
              </a:rPr>
              <a:t>sc.textFile("../data/sql/stu_score.txt").\ </a:t>
            </a:r>
            <a:r>
              <a:rPr dirty="0" sz="1000" spc="-28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map(lambda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x:x.split(',')).\</a:t>
            </a:r>
            <a:endParaRPr sz="10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map(lambda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x:(int(x[0]),</a:t>
            </a:r>
            <a:r>
              <a:rPr dirty="0" sz="1000" spc="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x[1],</a:t>
            </a:r>
            <a:r>
              <a:rPr dirty="0" sz="1000" spc="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int(x[2])))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StructType</a:t>
            </a:r>
            <a:r>
              <a:rPr dirty="0" sz="1000" spc="-3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类</a:t>
            </a:r>
            <a:endParaRPr sz="1000">
              <a:latin typeface="Microsoft YaHei"/>
              <a:cs typeface="Microsoft YaHei"/>
            </a:endParaRPr>
          </a:p>
          <a:p>
            <a:pPr marL="90805" marR="2833370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这个类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可以定义整个</a:t>
            </a:r>
            <a:r>
              <a:rPr dirty="0" sz="1000" spc="-5">
                <a:latin typeface="Microsoft YaHei"/>
                <a:cs typeface="Microsoft YaHei"/>
              </a:rPr>
              <a:t>DataFrame</a:t>
            </a:r>
            <a:r>
              <a:rPr dirty="0" sz="1000">
                <a:latin typeface="Microsoft YaHei"/>
                <a:cs typeface="Microsoft YaHei"/>
              </a:rPr>
              <a:t>中的</a:t>
            </a:r>
            <a:r>
              <a:rPr dirty="0" sz="1000" spc="-5">
                <a:latin typeface="Microsoft YaHei"/>
                <a:cs typeface="Microsoft YaHei"/>
              </a:rPr>
              <a:t>Schema </a:t>
            </a:r>
            <a:r>
              <a:rPr dirty="0" sz="1000" spc="-28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schema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</a:t>
            </a:r>
            <a:r>
              <a:rPr dirty="0" sz="1000" spc="-5">
                <a:latin typeface="Microsoft YaHei"/>
                <a:cs typeface="Microsoft YaHei"/>
              </a:rPr>
              <a:t> StructType().\</a:t>
            </a:r>
            <a:endParaRPr sz="1000">
              <a:latin typeface="Microsoft YaHei"/>
              <a:cs typeface="Microsoft YaHei"/>
            </a:endParaRPr>
          </a:p>
          <a:p>
            <a:pPr marL="243840" marR="2795270">
              <a:lnSpc>
                <a:spcPct val="150000"/>
              </a:lnSpc>
            </a:pPr>
            <a:r>
              <a:rPr dirty="0" sz="1000" spc="-5">
                <a:latin typeface="Microsoft YaHei"/>
                <a:cs typeface="Microsoft YaHei"/>
              </a:rPr>
              <a:t>add("id", IntegerType(), nullable=False).\ 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add("name", StringType(), nullable=True).\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add("score",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IntegerType(),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nullable=False)</a:t>
            </a:r>
            <a:endParaRPr sz="1000">
              <a:latin typeface="Microsoft YaHei"/>
              <a:cs typeface="Microsoft YaHei"/>
            </a:endParaRPr>
          </a:p>
          <a:p>
            <a:pPr marL="90805" marR="189865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一个</a:t>
            </a:r>
            <a:r>
              <a:rPr dirty="0" sz="1000" spc="-5">
                <a:latin typeface="Microsoft YaHei"/>
                <a:cs typeface="Microsoft YaHei"/>
              </a:rPr>
              <a:t>add</a:t>
            </a:r>
            <a:r>
              <a:rPr dirty="0" sz="1000">
                <a:latin typeface="Microsoft YaHei"/>
                <a:cs typeface="Microsoft YaHei"/>
              </a:rPr>
              <a:t>方法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定义一个列的信息,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如果有3个列,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就写三个</a:t>
            </a:r>
            <a:r>
              <a:rPr dirty="0" sz="1000" spc="-5">
                <a:latin typeface="Microsoft YaHei"/>
                <a:cs typeface="Microsoft YaHei"/>
              </a:rPr>
              <a:t>add, </a:t>
            </a:r>
            <a:r>
              <a:rPr dirty="0" sz="1000">
                <a:latin typeface="Microsoft YaHei"/>
                <a:cs typeface="Microsoft YaHei"/>
              </a:rPr>
              <a:t>每一个</a:t>
            </a:r>
            <a:r>
              <a:rPr dirty="0" sz="1000" spc="-5">
                <a:latin typeface="Microsoft YaHei"/>
                <a:cs typeface="Microsoft YaHei"/>
              </a:rPr>
              <a:t>add</a:t>
            </a:r>
            <a:r>
              <a:rPr dirty="0" sz="1000">
                <a:latin typeface="Microsoft YaHei"/>
                <a:cs typeface="Microsoft YaHei"/>
              </a:rPr>
              <a:t>代表</a:t>
            </a:r>
            <a:r>
              <a:rPr dirty="0" sz="1000" spc="-10">
                <a:latin typeface="Microsoft YaHei"/>
                <a:cs typeface="Microsoft YaHei"/>
              </a:rPr>
              <a:t>一</a:t>
            </a:r>
            <a:r>
              <a:rPr dirty="0" sz="1000">
                <a:latin typeface="Microsoft YaHei"/>
                <a:cs typeface="Microsoft YaHei"/>
              </a:rPr>
              <a:t>个</a:t>
            </a:r>
            <a:r>
              <a:rPr dirty="0" sz="1000" spc="-5">
                <a:latin typeface="Microsoft YaHei"/>
                <a:cs typeface="Microsoft YaHei"/>
              </a:rPr>
              <a:t>StructField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5">
                <a:latin typeface="Microsoft YaHei"/>
                <a:cs typeface="Microsoft YaHei"/>
              </a:rPr>
              <a:t> add</a:t>
            </a:r>
            <a:r>
              <a:rPr dirty="0" sz="1000">
                <a:latin typeface="Microsoft YaHei"/>
                <a:cs typeface="Microsoft YaHei"/>
              </a:rPr>
              <a:t>方法: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参数1: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列名称,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参数2: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列类型,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参数3: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是否允许为空</a:t>
            </a:r>
            <a:endParaRPr sz="10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solidFill>
                  <a:srgbClr val="C00000"/>
                </a:solidFill>
                <a:latin typeface="Microsoft YaHei"/>
                <a:cs typeface="Microsoft YaHei"/>
              </a:rPr>
              <a:t>df</a:t>
            </a:r>
            <a:r>
              <a:rPr dirty="0" sz="1000" spc="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C00000"/>
                </a:solidFill>
                <a:latin typeface="Microsoft YaHei"/>
                <a:cs typeface="Microsoft YaHei"/>
              </a:rPr>
              <a:t>= </a:t>
            </a:r>
            <a:r>
              <a:rPr dirty="0" sz="1000" spc="-5">
                <a:solidFill>
                  <a:srgbClr val="C00000"/>
                </a:solidFill>
                <a:latin typeface="Microsoft YaHei"/>
                <a:cs typeface="Microsoft YaHei"/>
              </a:rPr>
              <a:t>spark.createDataFrame(rdd,</a:t>
            </a:r>
            <a:r>
              <a:rPr dirty="0" sz="1000" spc="-1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C00000"/>
                </a:solidFill>
                <a:latin typeface="Microsoft YaHei"/>
                <a:cs typeface="Microsoft YaHei"/>
              </a:rPr>
              <a:t>schema)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87311" y="979932"/>
            <a:ext cx="5427345" cy="5492750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8572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675"/>
              </a:spcBef>
            </a:pPr>
            <a:r>
              <a:rPr dirty="0" sz="900">
                <a:latin typeface="Microsoft YaHei"/>
                <a:cs typeface="Microsoft YaHei"/>
              </a:rPr>
              <a:t>#</a:t>
            </a:r>
            <a:r>
              <a:rPr dirty="0" sz="900" spc="-4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coding:utf8</a:t>
            </a:r>
            <a:endParaRPr sz="900">
              <a:latin typeface="Microsoft YaHei"/>
              <a:cs typeface="Microsoft YaHei"/>
            </a:endParaRPr>
          </a:p>
          <a:p>
            <a:pPr marL="90805" marR="2064385">
              <a:lnSpc>
                <a:spcPct val="150000"/>
              </a:lnSpc>
            </a:pPr>
            <a:r>
              <a:rPr dirty="0" sz="900">
                <a:latin typeface="Microsoft YaHei"/>
                <a:cs typeface="Microsoft YaHei"/>
              </a:rPr>
              <a:t>#</a:t>
            </a:r>
            <a:r>
              <a:rPr dirty="0" sz="900" spc="-2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需求:</a:t>
            </a:r>
            <a:r>
              <a:rPr dirty="0" sz="900" spc="-2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基于</a:t>
            </a:r>
            <a:r>
              <a:rPr dirty="0" sz="900" spc="-5">
                <a:latin typeface="Microsoft YaHei"/>
                <a:cs typeface="Microsoft YaHei"/>
              </a:rPr>
              <a:t>StructType</a:t>
            </a:r>
            <a:r>
              <a:rPr dirty="0" sz="900">
                <a:latin typeface="Microsoft YaHei"/>
                <a:cs typeface="Microsoft YaHei"/>
              </a:rPr>
              <a:t>的方式构建</a:t>
            </a:r>
            <a:r>
              <a:rPr dirty="0" sz="900" spc="-5">
                <a:latin typeface="Microsoft YaHei"/>
                <a:cs typeface="Microsoft YaHei"/>
              </a:rPr>
              <a:t>DataFrame</a:t>
            </a:r>
            <a:r>
              <a:rPr dirty="0" sz="900" spc="-2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同样是</a:t>
            </a:r>
            <a:r>
              <a:rPr dirty="0" sz="900" spc="-5">
                <a:latin typeface="Microsoft YaHei"/>
                <a:cs typeface="Microsoft YaHei"/>
              </a:rPr>
              <a:t>RDD</a:t>
            </a:r>
            <a:r>
              <a:rPr dirty="0" sz="900">
                <a:latin typeface="Microsoft YaHei"/>
                <a:cs typeface="Microsoft YaHei"/>
              </a:rPr>
              <a:t>转</a:t>
            </a:r>
            <a:r>
              <a:rPr dirty="0" sz="900" spc="-5">
                <a:latin typeface="Microsoft YaHei"/>
                <a:cs typeface="Microsoft YaHei"/>
              </a:rPr>
              <a:t>DF </a:t>
            </a:r>
            <a:r>
              <a:rPr dirty="0" sz="900" spc="-25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from</a:t>
            </a:r>
            <a:r>
              <a:rPr dirty="0" sz="900" spc="-15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pyspark.sql</a:t>
            </a:r>
            <a:r>
              <a:rPr dirty="0" sz="900" spc="-3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import</a:t>
            </a:r>
            <a:r>
              <a:rPr dirty="0" sz="900" spc="-15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SparkSession</a:t>
            </a:r>
            <a:endParaRPr sz="900">
              <a:latin typeface="Microsoft YaHei"/>
              <a:cs typeface="Microsoft YaHei"/>
            </a:endParaRPr>
          </a:p>
          <a:p>
            <a:pPr marL="90805" marR="1715135">
              <a:lnSpc>
                <a:spcPct val="150000"/>
              </a:lnSpc>
            </a:pPr>
            <a:r>
              <a:rPr dirty="0" sz="900" spc="-5">
                <a:latin typeface="Microsoft YaHei"/>
                <a:cs typeface="Microsoft YaHei"/>
              </a:rPr>
              <a:t>from</a:t>
            </a:r>
            <a:r>
              <a:rPr dirty="0" sz="90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pyspark.sql.types</a:t>
            </a:r>
            <a:r>
              <a:rPr dirty="0" sz="900" spc="-15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import StructType,</a:t>
            </a:r>
            <a:r>
              <a:rPr dirty="0" sz="900" spc="5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StringType, IntegerType </a:t>
            </a:r>
            <a:r>
              <a:rPr dirty="0" sz="900" spc="-25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if</a:t>
            </a:r>
            <a:r>
              <a:rPr dirty="0" u="sng" sz="900" spc="265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name</a:t>
            </a:r>
            <a:r>
              <a:rPr dirty="0" sz="90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==</a:t>
            </a:r>
            <a:r>
              <a:rPr dirty="0" sz="900" spc="-25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'</a:t>
            </a:r>
            <a:r>
              <a:rPr dirty="0" u="sng" sz="900" spc="15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main</a:t>
            </a:r>
            <a:r>
              <a:rPr dirty="0" u="sng" sz="900" spc="15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':</a:t>
            </a:r>
            <a:endParaRPr sz="900">
              <a:latin typeface="Microsoft YaHei"/>
              <a:cs typeface="Microsoft YaHei"/>
            </a:endParaRPr>
          </a:p>
          <a:p>
            <a:pPr marL="357505" marR="2792095" indent="-133985">
              <a:lnSpc>
                <a:spcPct val="150000"/>
              </a:lnSpc>
            </a:pPr>
            <a:r>
              <a:rPr dirty="0" sz="900" spc="-5">
                <a:latin typeface="Microsoft YaHei"/>
                <a:cs typeface="Microsoft YaHei"/>
              </a:rPr>
              <a:t>spark </a:t>
            </a:r>
            <a:r>
              <a:rPr dirty="0" sz="900">
                <a:latin typeface="Microsoft YaHei"/>
                <a:cs typeface="Microsoft YaHei"/>
              </a:rPr>
              <a:t>= </a:t>
            </a:r>
            <a:r>
              <a:rPr dirty="0" sz="900" spc="-5">
                <a:latin typeface="Microsoft YaHei"/>
                <a:cs typeface="Microsoft YaHei"/>
              </a:rPr>
              <a:t>SparkSession.builder.\ </a:t>
            </a:r>
            <a:r>
              <a:rPr dirty="0" sz="90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appName("create_df"). </a:t>
            </a:r>
            <a:r>
              <a:rPr dirty="0" sz="900">
                <a:latin typeface="Microsoft YaHei"/>
                <a:cs typeface="Microsoft YaHei"/>
              </a:rPr>
              <a:t>\ </a:t>
            </a:r>
            <a:r>
              <a:rPr dirty="0" sz="900" spc="5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config("spark.sql.shuffle.partitions", "4"). </a:t>
            </a:r>
            <a:r>
              <a:rPr dirty="0" sz="900">
                <a:latin typeface="Microsoft YaHei"/>
                <a:cs typeface="Microsoft YaHei"/>
              </a:rPr>
              <a:t>\ </a:t>
            </a:r>
            <a:r>
              <a:rPr dirty="0" sz="900" spc="-254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getOrCreate()</a:t>
            </a:r>
            <a:endParaRPr sz="900">
              <a:latin typeface="Microsoft YaHei"/>
              <a:cs typeface="Microsoft YaHei"/>
            </a:endParaRPr>
          </a:p>
          <a:p>
            <a:pPr marL="224154" marR="2801620">
              <a:lnSpc>
                <a:spcPct val="150000"/>
              </a:lnSpc>
            </a:pPr>
            <a:r>
              <a:rPr dirty="0" sz="900">
                <a:latin typeface="Microsoft YaHei"/>
                <a:cs typeface="Microsoft YaHei"/>
              </a:rPr>
              <a:t>#</a:t>
            </a:r>
            <a:r>
              <a:rPr dirty="0" sz="900" spc="-25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SparkSession</a:t>
            </a:r>
            <a:r>
              <a:rPr dirty="0" sz="900">
                <a:latin typeface="Microsoft YaHei"/>
                <a:cs typeface="Microsoft YaHei"/>
              </a:rPr>
              <a:t>对象也可以获取 </a:t>
            </a:r>
            <a:r>
              <a:rPr dirty="0" sz="900" spc="-5">
                <a:latin typeface="Microsoft YaHei"/>
                <a:cs typeface="Microsoft YaHei"/>
              </a:rPr>
              <a:t>SparkContext </a:t>
            </a:r>
            <a:r>
              <a:rPr dirty="0" sz="900" spc="-25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sc</a:t>
            </a:r>
            <a:r>
              <a:rPr dirty="0" sz="900" spc="-1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=</a:t>
            </a:r>
            <a:r>
              <a:rPr dirty="0" sz="900" spc="-1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spark.sparkContext</a:t>
            </a:r>
            <a:endParaRPr sz="900">
              <a:latin typeface="Microsoft YaHei"/>
              <a:cs typeface="Microsoft YaHei"/>
            </a:endParaRPr>
          </a:p>
          <a:p>
            <a:pPr marL="224154">
              <a:lnSpc>
                <a:spcPct val="100000"/>
              </a:lnSpc>
              <a:spcBef>
                <a:spcPts val="540"/>
              </a:spcBef>
            </a:pPr>
            <a:r>
              <a:rPr dirty="0" sz="900">
                <a:latin typeface="Microsoft YaHei"/>
                <a:cs typeface="Microsoft YaHei"/>
              </a:rPr>
              <a:t>#</a:t>
            </a:r>
            <a:r>
              <a:rPr dirty="0" sz="900" spc="-25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创建</a:t>
            </a:r>
            <a:r>
              <a:rPr dirty="0" sz="900" spc="-5">
                <a:latin typeface="Microsoft YaHei"/>
                <a:cs typeface="Microsoft YaHei"/>
              </a:rPr>
              <a:t>DF</a:t>
            </a:r>
            <a:r>
              <a:rPr dirty="0" sz="900" spc="-25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,</a:t>
            </a:r>
            <a:r>
              <a:rPr dirty="0" sz="900" spc="-25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首先创建</a:t>
            </a:r>
            <a:r>
              <a:rPr dirty="0" sz="900" spc="-5">
                <a:latin typeface="Microsoft YaHei"/>
                <a:cs typeface="Microsoft YaHei"/>
              </a:rPr>
              <a:t>RDD</a:t>
            </a:r>
            <a:r>
              <a:rPr dirty="0" sz="900" spc="-15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将</a:t>
            </a:r>
            <a:r>
              <a:rPr dirty="0" sz="900" spc="-5">
                <a:latin typeface="Microsoft YaHei"/>
                <a:cs typeface="Microsoft YaHei"/>
              </a:rPr>
              <a:t>RDD</a:t>
            </a:r>
            <a:r>
              <a:rPr dirty="0" sz="900">
                <a:latin typeface="Microsoft YaHei"/>
                <a:cs typeface="Microsoft YaHei"/>
              </a:rPr>
              <a:t>转</a:t>
            </a:r>
            <a:r>
              <a:rPr dirty="0" sz="900" spc="-5">
                <a:latin typeface="Microsoft YaHei"/>
                <a:cs typeface="Microsoft YaHei"/>
              </a:rPr>
              <a:t>DF</a:t>
            </a:r>
            <a:endParaRPr sz="900">
              <a:latin typeface="Microsoft YaHei"/>
              <a:cs typeface="Microsoft YaHei"/>
            </a:endParaRPr>
          </a:p>
          <a:p>
            <a:pPr marL="357505" marR="2796540" indent="-133985">
              <a:lnSpc>
                <a:spcPct val="150000"/>
              </a:lnSpc>
            </a:pPr>
            <a:r>
              <a:rPr dirty="0" sz="900" spc="-5">
                <a:latin typeface="Microsoft YaHei"/>
                <a:cs typeface="Microsoft YaHei"/>
              </a:rPr>
              <a:t>rdd </a:t>
            </a:r>
            <a:r>
              <a:rPr dirty="0" sz="900">
                <a:latin typeface="Microsoft YaHei"/>
                <a:cs typeface="Microsoft YaHei"/>
              </a:rPr>
              <a:t>= </a:t>
            </a:r>
            <a:r>
              <a:rPr dirty="0" sz="900" spc="-5">
                <a:latin typeface="Microsoft YaHei"/>
                <a:cs typeface="Microsoft YaHei"/>
              </a:rPr>
              <a:t>sc.textFile("../data/sql/stu_score.txt").\ </a:t>
            </a:r>
            <a:r>
              <a:rPr dirty="0" sz="900" spc="-254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map(lambda</a:t>
            </a:r>
            <a:r>
              <a:rPr dirty="0" sz="900" spc="-3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x:x.split(',')).\</a:t>
            </a:r>
            <a:endParaRPr sz="900">
              <a:latin typeface="Microsoft YaHei"/>
              <a:cs typeface="Microsoft YaHei"/>
            </a:endParaRPr>
          </a:p>
          <a:p>
            <a:pPr marL="224154" marR="2978785" indent="133350">
              <a:lnSpc>
                <a:spcPct val="150000"/>
              </a:lnSpc>
            </a:pPr>
            <a:r>
              <a:rPr dirty="0" sz="900" spc="-5">
                <a:latin typeface="Microsoft YaHei"/>
                <a:cs typeface="Microsoft YaHei"/>
              </a:rPr>
              <a:t>map(lambda x:(int(x[0]), x[1], int(x[2]))) </a:t>
            </a:r>
            <a:r>
              <a:rPr dirty="0" sz="900" spc="-254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#</a:t>
            </a:r>
            <a:r>
              <a:rPr dirty="0" sz="900" spc="-1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StructType</a:t>
            </a:r>
            <a:r>
              <a:rPr dirty="0" sz="900" spc="-1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类</a:t>
            </a:r>
            <a:endParaRPr sz="900">
              <a:latin typeface="Microsoft YaHei"/>
              <a:cs typeface="Microsoft YaHei"/>
            </a:endParaRPr>
          </a:p>
          <a:p>
            <a:pPr marL="224154" marR="2773045">
              <a:lnSpc>
                <a:spcPct val="150000"/>
              </a:lnSpc>
            </a:pPr>
            <a:r>
              <a:rPr dirty="0" sz="900">
                <a:latin typeface="Microsoft YaHei"/>
                <a:cs typeface="Microsoft YaHei"/>
              </a:rPr>
              <a:t>#</a:t>
            </a:r>
            <a:r>
              <a:rPr dirty="0" sz="900" spc="-3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这个类</a:t>
            </a:r>
            <a:r>
              <a:rPr dirty="0" sz="900" spc="-35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可以定义整个</a:t>
            </a:r>
            <a:r>
              <a:rPr dirty="0" sz="900" spc="-5">
                <a:latin typeface="Microsoft YaHei"/>
                <a:cs typeface="Microsoft YaHei"/>
              </a:rPr>
              <a:t>DataFrame</a:t>
            </a:r>
            <a:r>
              <a:rPr dirty="0" sz="900">
                <a:latin typeface="Microsoft YaHei"/>
                <a:cs typeface="Microsoft YaHei"/>
              </a:rPr>
              <a:t>中的</a:t>
            </a:r>
            <a:r>
              <a:rPr dirty="0" sz="900" spc="-5">
                <a:latin typeface="Microsoft YaHei"/>
                <a:cs typeface="Microsoft YaHei"/>
              </a:rPr>
              <a:t>Schema </a:t>
            </a:r>
            <a:r>
              <a:rPr dirty="0" sz="900" spc="-254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schema</a:t>
            </a:r>
            <a:r>
              <a:rPr dirty="0" sz="900" spc="-15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=</a:t>
            </a:r>
            <a:r>
              <a:rPr dirty="0" sz="900" spc="-1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StructType().\</a:t>
            </a:r>
            <a:endParaRPr sz="900">
              <a:latin typeface="Microsoft YaHei"/>
              <a:cs typeface="Microsoft YaHei"/>
            </a:endParaRPr>
          </a:p>
          <a:p>
            <a:pPr marL="357505" marR="2744470">
              <a:lnSpc>
                <a:spcPct val="150000"/>
              </a:lnSpc>
            </a:pPr>
            <a:r>
              <a:rPr dirty="0" sz="900" spc="-5">
                <a:latin typeface="Microsoft YaHei"/>
                <a:cs typeface="Microsoft YaHei"/>
              </a:rPr>
              <a:t>add("id", IntegerType(), nullable=False).\ </a:t>
            </a:r>
            <a:r>
              <a:rPr dirty="0" sz="90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add("name", StringType(), nullable=True).\ </a:t>
            </a:r>
            <a:r>
              <a:rPr dirty="0" sz="900" spc="-254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add("score",</a:t>
            </a:r>
            <a:r>
              <a:rPr dirty="0" sz="900" spc="-15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IntegerType(),</a:t>
            </a:r>
            <a:r>
              <a:rPr dirty="0" sz="900" spc="-25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nullable=False)</a:t>
            </a:r>
            <a:endParaRPr sz="900">
              <a:latin typeface="Microsoft YaHei"/>
              <a:cs typeface="Microsoft YaHei"/>
            </a:endParaRPr>
          </a:p>
          <a:p>
            <a:pPr marL="224154" marR="2030730">
              <a:lnSpc>
                <a:spcPct val="150000"/>
              </a:lnSpc>
            </a:pPr>
            <a:r>
              <a:rPr dirty="0" sz="900">
                <a:latin typeface="Microsoft YaHei"/>
                <a:cs typeface="Microsoft YaHei"/>
              </a:rPr>
              <a:t>#</a:t>
            </a:r>
            <a:r>
              <a:rPr dirty="0" sz="900" spc="-3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一个add方法</a:t>
            </a:r>
            <a:r>
              <a:rPr dirty="0" sz="900" spc="-3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定义一个列的信息,</a:t>
            </a:r>
            <a:r>
              <a:rPr dirty="0" sz="900" spc="-3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如果有3个列,</a:t>
            </a:r>
            <a:r>
              <a:rPr dirty="0" sz="900" spc="-35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就写三个add </a:t>
            </a:r>
            <a:r>
              <a:rPr dirty="0" sz="900" spc="-25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#</a:t>
            </a:r>
            <a:r>
              <a:rPr dirty="0" sz="900" spc="-2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add方法:</a:t>
            </a:r>
            <a:r>
              <a:rPr dirty="0" sz="900" spc="-25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参数1:</a:t>
            </a:r>
            <a:r>
              <a:rPr dirty="0" sz="900" spc="-3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列名称,</a:t>
            </a:r>
            <a:r>
              <a:rPr dirty="0" sz="900" spc="-2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参数2:</a:t>
            </a:r>
            <a:r>
              <a:rPr dirty="0" sz="900" spc="-3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列类型,</a:t>
            </a:r>
            <a:r>
              <a:rPr dirty="0" sz="900" spc="-20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参数3:</a:t>
            </a:r>
            <a:r>
              <a:rPr dirty="0" sz="900" spc="-25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是否允许为空 df</a:t>
            </a:r>
            <a:r>
              <a:rPr dirty="0" sz="900" spc="5">
                <a:latin typeface="Microsoft YaHei"/>
                <a:cs typeface="Microsoft YaHei"/>
              </a:rPr>
              <a:t> </a:t>
            </a:r>
            <a:r>
              <a:rPr dirty="0" sz="900">
                <a:latin typeface="Microsoft YaHei"/>
                <a:cs typeface="Microsoft YaHei"/>
              </a:rPr>
              <a:t>=</a:t>
            </a:r>
            <a:r>
              <a:rPr dirty="0" sz="900" spc="265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spark.createDataFrame(rdd, schema) </a:t>
            </a:r>
            <a:r>
              <a:rPr dirty="0" sz="900">
                <a:latin typeface="Microsoft YaHei"/>
                <a:cs typeface="Microsoft YaHei"/>
              </a:rPr>
              <a:t> </a:t>
            </a:r>
            <a:r>
              <a:rPr dirty="0" sz="900" spc="-5">
                <a:latin typeface="Microsoft YaHei"/>
                <a:cs typeface="Microsoft YaHei"/>
              </a:rPr>
              <a:t>df.printSchema()</a:t>
            </a:r>
            <a:endParaRPr sz="900">
              <a:latin typeface="Microsoft YaHei"/>
              <a:cs typeface="Microsoft YaHei"/>
            </a:endParaRPr>
          </a:p>
          <a:p>
            <a:pPr marL="224154">
              <a:lnSpc>
                <a:spcPct val="100000"/>
              </a:lnSpc>
              <a:spcBef>
                <a:spcPts val="540"/>
              </a:spcBef>
            </a:pPr>
            <a:r>
              <a:rPr dirty="0" sz="900" spc="-5">
                <a:latin typeface="Microsoft YaHei"/>
                <a:cs typeface="Microsoft YaHei"/>
              </a:rPr>
              <a:t>df.show()</a:t>
            </a:r>
            <a:endParaRPr sz="9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41676" y="6568500"/>
            <a:ext cx="2034539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00"/>
              </a:lnSpc>
            </a:pPr>
            <a:r>
              <a:rPr dirty="0" sz="1600">
                <a:solidFill>
                  <a:srgbClr val="FFFFFF"/>
                </a:solidFill>
                <a:latin typeface="SimSun"/>
                <a:cs typeface="SimSun"/>
              </a:rPr>
              <a:t>高级软件人才培训专 </a:t>
            </a:r>
            <a:r>
              <a:rPr dirty="0" sz="1600" spc="5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FFFFFF"/>
                </a:solidFill>
                <a:latin typeface="SimSun"/>
                <a:cs typeface="SimSun"/>
              </a:rPr>
              <a:t>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9639" y="2303526"/>
            <a:ext cx="5626100" cy="4246880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10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StructType</a:t>
            </a:r>
            <a:r>
              <a:rPr dirty="0" sz="1000" spc="-3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类</a:t>
            </a:r>
            <a:endParaRPr sz="1000">
              <a:latin typeface="Microsoft YaHei"/>
              <a:cs typeface="Microsoft YaHei"/>
            </a:endParaRPr>
          </a:p>
          <a:p>
            <a:pPr marL="91440" marR="2833370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这个类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可以定义整个</a:t>
            </a:r>
            <a:r>
              <a:rPr dirty="0" sz="1000" spc="-5">
                <a:latin typeface="Microsoft YaHei"/>
                <a:cs typeface="Microsoft YaHei"/>
              </a:rPr>
              <a:t>DataFrame</a:t>
            </a:r>
            <a:r>
              <a:rPr dirty="0" sz="1000">
                <a:latin typeface="Microsoft YaHei"/>
                <a:cs typeface="Microsoft YaHei"/>
              </a:rPr>
              <a:t>中的</a:t>
            </a:r>
            <a:r>
              <a:rPr dirty="0" sz="1000" spc="-5">
                <a:latin typeface="Microsoft YaHei"/>
                <a:cs typeface="Microsoft YaHei"/>
              </a:rPr>
              <a:t>Schema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schema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</a:t>
            </a:r>
            <a:r>
              <a:rPr dirty="0" sz="1000" spc="-5">
                <a:latin typeface="Microsoft YaHei"/>
                <a:cs typeface="Microsoft YaHei"/>
              </a:rPr>
              <a:t> StructType().\</a:t>
            </a:r>
            <a:endParaRPr sz="1000">
              <a:latin typeface="Microsoft YaHei"/>
              <a:cs typeface="Microsoft YaHei"/>
            </a:endParaRPr>
          </a:p>
          <a:p>
            <a:pPr marL="243840" marR="2795270">
              <a:lnSpc>
                <a:spcPct val="150000"/>
              </a:lnSpc>
            </a:pPr>
            <a:r>
              <a:rPr dirty="0" sz="1000" spc="-5">
                <a:latin typeface="Microsoft YaHei"/>
                <a:cs typeface="Microsoft YaHei"/>
              </a:rPr>
              <a:t>add("id", IntegerType(), nullable=False).\ 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add("name", StringType(), nullable=True).\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add("score",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IntegerType(),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nullable=False)</a:t>
            </a:r>
            <a:endParaRPr sz="1000">
              <a:latin typeface="Microsoft YaHei"/>
              <a:cs typeface="Microsoft YaHei"/>
            </a:endParaRPr>
          </a:p>
          <a:p>
            <a:pPr marL="90805" marR="2000885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一个</a:t>
            </a:r>
            <a:r>
              <a:rPr dirty="0" sz="1000" spc="-5">
                <a:latin typeface="Microsoft YaHei"/>
                <a:cs typeface="Microsoft YaHei"/>
              </a:rPr>
              <a:t>add</a:t>
            </a:r>
            <a:r>
              <a:rPr dirty="0" sz="1000">
                <a:latin typeface="Microsoft YaHei"/>
                <a:cs typeface="Microsoft YaHei"/>
              </a:rPr>
              <a:t>方法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定义一个列的信息,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如果有3个列,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就写三个</a:t>
            </a:r>
            <a:r>
              <a:rPr dirty="0" sz="1000" spc="-5">
                <a:latin typeface="Microsoft YaHei"/>
                <a:cs typeface="Microsoft YaHei"/>
              </a:rPr>
              <a:t>add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add</a:t>
            </a:r>
            <a:r>
              <a:rPr dirty="0" sz="1000">
                <a:latin typeface="Microsoft YaHei"/>
                <a:cs typeface="Microsoft YaHei"/>
              </a:rPr>
              <a:t>方法: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参数1: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列名称,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参数2: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列类型,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参数3: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是否允许为空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Microsoft YaHei"/>
              <a:cs typeface="Microsoft YaHei"/>
            </a:endParaRPr>
          </a:p>
          <a:p>
            <a:pPr marL="90805" marR="2593340">
              <a:lnSpc>
                <a:spcPct val="150000"/>
              </a:lnSpc>
              <a:spcBef>
                <a:spcPts val="5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方式1: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只传列名,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类型靠推断,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是否允许为空是</a:t>
            </a:r>
            <a:r>
              <a:rPr dirty="0" sz="1000" spc="-5">
                <a:latin typeface="Microsoft YaHei"/>
                <a:cs typeface="Microsoft YaHei"/>
              </a:rPr>
              <a:t>true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C00000"/>
                </a:solidFill>
                <a:latin typeface="Microsoft YaHei"/>
                <a:cs typeface="Microsoft YaHei"/>
              </a:rPr>
              <a:t>df =</a:t>
            </a:r>
            <a:r>
              <a:rPr dirty="0" sz="1000" spc="-5">
                <a:solidFill>
                  <a:srgbClr val="C00000"/>
                </a:solidFill>
                <a:latin typeface="Microsoft YaHei"/>
                <a:cs typeface="Microsoft YaHei"/>
              </a:rPr>
              <a:t> rdd.toDF(['id',</a:t>
            </a:r>
            <a:r>
              <a:rPr dirty="0" sz="1000" spc="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C00000"/>
                </a:solidFill>
                <a:latin typeface="Microsoft YaHei"/>
                <a:cs typeface="Microsoft YaHei"/>
              </a:rPr>
              <a:t>'subject',</a:t>
            </a:r>
            <a:r>
              <a:rPr dirty="0" sz="1000" spc="-1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C00000"/>
                </a:solidFill>
                <a:latin typeface="Microsoft YaHei"/>
                <a:cs typeface="Microsoft YaHei"/>
              </a:rPr>
              <a:t>'score']) </a:t>
            </a:r>
            <a:r>
              <a:rPr dirty="0" sz="100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df.printSchema()</a:t>
            </a:r>
            <a:endParaRPr sz="10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df.show()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Microsoft YaHei"/>
              <a:cs typeface="Microsoft YaHei"/>
            </a:endParaRPr>
          </a:p>
          <a:p>
            <a:pPr marL="90805" marR="2740025" indent="-635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方式2: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传入完整的</a:t>
            </a:r>
            <a:r>
              <a:rPr dirty="0" sz="1000" spc="-5">
                <a:latin typeface="Microsoft YaHei"/>
                <a:cs typeface="Microsoft YaHei"/>
              </a:rPr>
              <a:t>Schema</a:t>
            </a:r>
            <a:r>
              <a:rPr dirty="0" sz="1000">
                <a:latin typeface="Microsoft YaHei"/>
                <a:cs typeface="Microsoft YaHei"/>
              </a:rPr>
              <a:t>描述</a:t>
            </a:r>
            <a:r>
              <a:rPr dirty="0" sz="1000" spc="-10">
                <a:latin typeface="Microsoft YaHei"/>
                <a:cs typeface="Microsoft YaHei"/>
              </a:rPr>
              <a:t>对</a:t>
            </a:r>
            <a:r>
              <a:rPr dirty="0" sz="1000">
                <a:latin typeface="Microsoft YaHei"/>
                <a:cs typeface="Microsoft YaHei"/>
              </a:rPr>
              <a:t>象</a:t>
            </a:r>
            <a:r>
              <a:rPr dirty="0" sz="1000" spc="-5">
                <a:latin typeface="Microsoft YaHei"/>
                <a:cs typeface="Microsoft YaHei"/>
              </a:rPr>
              <a:t>StructType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C00000"/>
                </a:solidFill>
                <a:latin typeface="Microsoft YaHei"/>
                <a:cs typeface="Microsoft YaHei"/>
              </a:rPr>
              <a:t>df</a:t>
            </a:r>
            <a:r>
              <a:rPr dirty="0" sz="1000" spc="-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C00000"/>
                </a:solidFill>
                <a:latin typeface="Microsoft YaHei"/>
                <a:cs typeface="Microsoft YaHei"/>
              </a:rPr>
              <a:t>=</a:t>
            </a:r>
            <a:r>
              <a:rPr dirty="0" sz="1000" spc="-5">
                <a:solidFill>
                  <a:srgbClr val="C00000"/>
                </a:solidFill>
                <a:latin typeface="Microsoft YaHei"/>
                <a:cs typeface="Microsoft YaHei"/>
              </a:rPr>
              <a:t> rdd.toDF(schema)</a:t>
            </a:r>
            <a:endParaRPr sz="1000">
              <a:latin typeface="Microsoft YaHei"/>
              <a:cs typeface="Microsoft YaHei"/>
            </a:endParaRPr>
          </a:p>
          <a:p>
            <a:pPr marL="90805" marR="4519930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df</a:t>
            </a:r>
            <a:r>
              <a:rPr dirty="0" sz="1000" spc="-5">
                <a:latin typeface="Microsoft YaHei"/>
                <a:cs typeface="Microsoft YaHei"/>
              </a:rPr>
              <a:t>.</a:t>
            </a:r>
            <a:r>
              <a:rPr dirty="0" sz="1000">
                <a:latin typeface="Microsoft YaHei"/>
                <a:cs typeface="Microsoft YaHei"/>
              </a:rPr>
              <a:t>pr</a:t>
            </a:r>
            <a:r>
              <a:rPr dirty="0" sz="1000" spc="-5">
                <a:latin typeface="Microsoft YaHei"/>
                <a:cs typeface="Microsoft YaHei"/>
              </a:rPr>
              <a:t>i</a:t>
            </a:r>
            <a:r>
              <a:rPr dirty="0" sz="1000">
                <a:latin typeface="Microsoft YaHei"/>
                <a:cs typeface="Microsoft YaHei"/>
              </a:rPr>
              <a:t>n</a:t>
            </a:r>
            <a:r>
              <a:rPr dirty="0" sz="1000" spc="-5">
                <a:latin typeface="Microsoft YaHei"/>
                <a:cs typeface="Microsoft YaHei"/>
              </a:rPr>
              <a:t>tS</a:t>
            </a:r>
            <a:r>
              <a:rPr dirty="0" sz="1000">
                <a:latin typeface="Microsoft YaHei"/>
                <a:cs typeface="Microsoft YaHei"/>
              </a:rPr>
              <a:t>c</a:t>
            </a:r>
            <a:r>
              <a:rPr dirty="0" sz="1000" spc="-5">
                <a:latin typeface="Microsoft YaHei"/>
                <a:cs typeface="Microsoft YaHei"/>
              </a:rPr>
              <a:t>hema</a:t>
            </a:r>
            <a:r>
              <a:rPr dirty="0" sz="1000">
                <a:latin typeface="Microsoft YaHei"/>
                <a:cs typeface="Microsoft YaHei"/>
              </a:rPr>
              <a:t>()  </a:t>
            </a:r>
            <a:r>
              <a:rPr dirty="0" sz="1000" spc="-5">
                <a:latin typeface="Microsoft YaHei"/>
                <a:cs typeface="Microsoft YaHei"/>
              </a:rPr>
              <a:t>df.show()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6619" y="1167434"/>
            <a:ext cx="4649470" cy="1092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的代码构建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方式3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50">
              <a:latin typeface="Microsoft YaHei"/>
              <a:cs typeface="Microsoft YaHei"/>
            </a:endParaRPr>
          </a:p>
          <a:p>
            <a:pPr marL="104139" marR="1877060">
              <a:lnSpc>
                <a:spcPct val="12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转换为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ataFrame方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3：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使用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toDF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方法转换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765035" y="917447"/>
            <a:ext cx="5427345" cy="5816600"/>
            <a:chOff x="6765035" y="917447"/>
            <a:chExt cx="5427345" cy="5816600"/>
          </a:xfrm>
        </p:grpSpPr>
        <p:sp>
          <p:nvSpPr>
            <p:cNvPr id="18" name="object 18"/>
            <p:cNvSpPr/>
            <p:nvPr/>
          </p:nvSpPr>
          <p:spPr>
            <a:xfrm>
              <a:off x="6765035" y="917447"/>
              <a:ext cx="5427345" cy="5816600"/>
            </a:xfrm>
            <a:custGeom>
              <a:avLst/>
              <a:gdLst/>
              <a:ahLst/>
              <a:cxnLst/>
              <a:rect l="l" t="t" r="r" b="b"/>
              <a:pathLst>
                <a:path w="5427345" h="5816600">
                  <a:moveTo>
                    <a:pt x="5426964" y="0"/>
                  </a:moveTo>
                  <a:lnTo>
                    <a:pt x="0" y="0"/>
                  </a:lnTo>
                  <a:lnTo>
                    <a:pt x="0" y="5816346"/>
                  </a:lnTo>
                  <a:lnTo>
                    <a:pt x="5426964" y="5816346"/>
                  </a:lnTo>
                  <a:lnTo>
                    <a:pt x="5426964" y="0"/>
                  </a:lnTo>
                  <a:close/>
                </a:path>
              </a:pathLst>
            </a:custGeom>
            <a:solidFill>
              <a:srgbClr val="FFFF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48400" y="1854862"/>
              <a:ext cx="1113155" cy="0"/>
            </a:xfrm>
            <a:custGeom>
              <a:avLst/>
              <a:gdLst/>
              <a:ahLst/>
              <a:cxnLst/>
              <a:rect l="l" t="t" r="r" b="b"/>
              <a:pathLst>
                <a:path w="1113154" h="0">
                  <a:moveTo>
                    <a:pt x="0" y="0"/>
                  </a:moveTo>
                  <a:lnTo>
                    <a:pt x="91414" y="0"/>
                  </a:lnTo>
                </a:path>
                <a:path w="1113154" h="0">
                  <a:moveTo>
                    <a:pt x="362747" y="0"/>
                  </a:moveTo>
                  <a:lnTo>
                    <a:pt x="454112" y="0"/>
                  </a:lnTo>
                </a:path>
                <a:path w="1113154" h="0">
                  <a:moveTo>
                    <a:pt x="689589" y="0"/>
                  </a:moveTo>
                  <a:lnTo>
                    <a:pt x="781003" y="0"/>
                  </a:lnTo>
                </a:path>
                <a:path w="1113154" h="0">
                  <a:moveTo>
                    <a:pt x="1021683" y="0"/>
                  </a:moveTo>
                  <a:lnTo>
                    <a:pt x="1113097" y="0"/>
                  </a:lnTo>
                </a:path>
              </a:pathLst>
            </a:custGeom>
            <a:ln w="63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765035" y="917447"/>
            <a:ext cx="5427345" cy="5816600"/>
          </a:xfrm>
          <a:prstGeom prst="rect">
            <a:avLst/>
          </a:prstGeom>
          <a:ln w="3175">
            <a:solidFill>
              <a:srgbClr val="919191"/>
            </a:solidFill>
          </a:ln>
        </p:spPr>
        <p:txBody>
          <a:bodyPr wrap="square" lIns="0" tIns="812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640"/>
              </a:spcBef>
            </a:pPr>
            <a:r>
              <a:rPr dirty="0" sz="800" spc="-5">
                <a:latin typeface="Microsoft YaHei"/>
                <a:cs typeface="Microsoft YaHei"/>
              </a:rPr>
              <a:t>#</a:t>
            </a:r>
            <a:r>
              <a:rPr dirty="0" sz="800" spc="-4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coding:utf8</a:t>
            </a:r>
            <a:endParaRPr sz="800">
              <a:latin typeface="Microsoft YaHei"/>
              <a:cs typeface="Microsoft YaHei"/>
            </a:endParaRPr>
          </a:p>
          <a:p>
            <a:pPr marL="90805" marR="3492500" indent="-635">
              <a:lnSpc>
                <a:spcPct val="150000"/>
              </a:lnSpc>
            </a:pPr>
            <a:r>
              <a:rPr dirty="0" sz="800" spc="-5">
                <a:latin typeface="Microsoft YaHei"/>
                <a:cs typeface="Microsoft YaHei"/>
              </a:rPr>
              <a:t>#</a:t>
            </a:r>
            <a:r>
              <a:rPr dirty="0" sz="800" spc="-1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需求:</a:t>
            </a:r>
            <a:r>
              <a:rPr dirty="0" sz="800" spc="-1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使用toDF方法将RDD转换</a:t>
            </a:r>
            <a:r>
              <a:rPr dirty="0" sz="800">
                <a:latin typeface="Microsoft YaHei"/>
                <a:cs typeface="Microsoft YaHei"/>
              </a:rPr>
              <a:t>为</a:t>
            </a:r>
            <a:r>
              <a:rPr dirty="0" sz="800" spc="-5">
                <a:latin typeface="Microsoft YaHei"/>
                <a:cs typeface="Microsoft YaHei"/>
              </a:rPr>
              <a:t>DF 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from</a:t>
            </a:r>
            <a:r>
              <a:rPr dirty="0" sz="800" spc="-1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pyspark.sql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import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SparkSession</a:t>
            </a:r>
            <a:endParaRPr sz="800">
              <a:latin typeface="Microsoft YaHei"/>
              <a:cs typeface="Microsoft YaHei"/>
            </a:endParaRPr>
          </a:p>
          <a:p>
            <a:pPr marL="90805" marR="2112010">
              <a:lnSpc>
                <a:spcPct val="150000"/>
              </a:lnSpc>
            </a:pPr>
            <a:r>
              <a:rPr dirty="0" sz="800" spc="-5">
                <a:latin typeface="Microsoft YaHei"/>
                <a:cs typeface="Microsoft YaHei"/>
              </a:rPr>
              <a:t>from</a:t>
            </a:r>
            <a:r>
              <a:rPr dirty="0" sz="800" spc="-1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pyspark.sql.types</a:t>
            </a:r>
            <a:r>
              <a:rPr dirty="0" sz="800" spc="1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import</a:t>
            </a:r>
            <a:r>
              <a:rPr dirty="0" sz="800" spc="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StructType, StringType,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IntegerType </a:t>
            </a:r>
            <a:r>
              <a:rPr dirty="0" sz="800" spc="-22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if</a:t>
            </a:r>
            <a:r>
              <a:rPr dirty="0" sz="800" spc="3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name</a:t>
            </a:r>
            <a:r>
              <a:rPr dirty="0" sz="800" spc="1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==</a:t>
            </a:r>
            <a:r>
              <a:rPr dirty="0" sz="800" spc="-1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'</a:t>
            </a:r>
            <a:r>
              <a:rPr dirty="0" sz="800" spc="1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main</a:t>
            </a:r>
            <a:r>
              <a:rPr dirty="0" sz="800" spc="2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':</a:t>
            </a:r>
            <a:endParaRPr sz="800">
              <a:latin typeface="Microsoft YaHei"/>
              <a:cs typeface="Microsoft YaHei"/>
            </a:endParaRPr>
          </a:p>
          <a:p>
            <a:pPr marL="332105" marR="3064510" indent="-121285">
              <a:lnSpc>
                <a:spcPct val="150000"/>
              </a:lnSpc>
            </a:pPr>
            <a:r>
              <a:rPr dirty="0" sz="800" spc="-5">
                <a:latin typeface="Microsoft YaHei"/>
                <a:cs typeface="Microsoft YaHei"/>
              </a:rPr>
              <a:t>spark = SparkSession.builder.\ 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appName("create_df"). \ 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config("spark.sql.shuffle.partitions", "4"). \ </a:t>
            </a:r>
            <a:r>
              <a:rPr dirty="0" sz="800" spc="-22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getOrCreate()</a:t>
            </a:r>
            <a:endParaRPr sz="800">
              <a:latin typeface="Microsoft YaHei"/>
              <a:cs typeface="Microsoft YaHei"/>
            </a:endParaRPr>
          </a:p>
          <a:p>
            <a:pPr marL="211454" marR="3079750">
              <a:lnSpc>
                <a:spcPct val="150000"/>
              </a:lnSpc>
            </a:pPr>
            <a:r>
              <a:rPr dirty="0" sz="800" spc="-5">
                <a:latin typeface="Microsoft YaHei"/>
                <a:cs typeface="Microsoft YaHei"/>
              </a:rPr>
              <a:t>#</a:t>
            </a:r>
            <a:r>
              <a:rPr dirty="0" sz="800" spc="-1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SparkSession对象也可以获取</a:t>
            </a:r>
            <a:r>
              <a:rPr dirty="0" sz="800" spc="1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SparkContext </a:t>
            </a:r>
            <a:r>
              <a:rPr dirty="0" sz="800" spc="-22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sc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= spark.sparkContext</a:t>
            </a:r>
            <a:endParaRPr sz="800">
              <a:latin typeface="Microsoft YaHei"/>
              <a:cs typeface="Microsoft YaHei"/>
            </a:endParaRPr>
          </a:p>
          <a:p>
            <a:pPr marL="211454">
              <a:lnSpc>
                <a:spcPct val="100000"/>
              </a:lnSpc>
              <a:spcBef>
                <a:spcPts val="480"/>
              </a:spcBef>
            </a:pPr>
            <a:r>
              <a:rPr dirty="0" sz="800" spc="-5">
                <a:latin typeface="Microsoft YaHei"/>
                <a:cs typeface="Microsoft YaHei"/>
              </a:rPr>
              <a:t>#</a:t>
            </a:r>
            <a:r>
              <a:rPr dirty="0" sz="800" spc="-1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创建DF</a:t>
            </a:r>
            <a:r>
              <a:rPr dirty="0" sz="800" spc="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,</a:t>
            </a:r>
            <a:r>
              <a:rPr dirty="0" sz="800" spc="-2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首先创建RDD</a:t>
            </a:r>
            <a:r>
              <a:rPr dirty="0" sz="800" spc="1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将RDD转DF</a:t>
            </a:r>
            <a:endParaRPr sz="800">
              <a:latin typeface="Microsoft YaHei"/>
              <a:cs typeface="Microsoft YaHei"/>
            </a:endParaRPr>
          </a:p>
          <a:p>
            <a:pPr marL="332105" marR="3075305" indent="-121285">
              <a:lnSpc>
                <a:spcPct val="150000"/>
              </a:lnSpc>
            </a:pPr>
            <a:r>
              <a:rPr dirty="0" sz="800" spc="-5">
                <a:latin typeface="Microsoft YaHei"/>
                <a:cs typeface="Microsoft YaHei"/>
              </a:rPr>
              <a:t>rdd = sc.textFile("../data/sql/stu_score.txt").\ </a:t>
            </a:r>
            <a:r>
              <a:rPr dirty="0" sz="800" spc="-22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map(lambda</a:t>
            </a:r>
            <a:r>
              <a:rPr dirty="0" sz="800" spc="-2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x:x.split(',')).\</a:t>
            </a:r>
            <a:endParaRPr sz="800">
              <a:latin typeface="Microsoft YaHei"/>
              <a:cs typeface="Microsoft YaHei"/>
            </a:endParaRPr>
          </a:p>
          <a:p>
            <a:pPr marL="211454" marR="3239135" indent="120650">
              <a:lnSpc>
                <a:spcPct val="150000"/>
              </a:lnSpc>
            </a:pPr>
            <a:r>
              <a:rPr dirty="0" sz="800" spc="-5">
                <a:latin typeface="Microsoft YaHei"/>
                <a:cs typeface="Microsoft YaHei"/>
              </a:rPr>
              <a:t>map(lambda x:(int(x[0]), x[1], int(x[2]))) </a:t>
            </a:r>
            <a:r>
              <a:rPr dirty="0" sz="800" spc="-22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# StructType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类</a:t>
            </a:r>
            <a:endParaRPr sz="800">
              <a:latin typeface="Microsoft YaHei"/>
              <a:cs typeface="Microsoft YaHei"/>
            </a:endParaRPr>
          </a:p>
          <a:p>
            <a:pPr marL="211454" marR="3055620">
              <a:lnSpc>
                <a:spcPct val="150000"/>
              </a:lnSpc>
              <a:spcBef>
                <a:spcPts val="5"/>
              </a:spcBef>
            </a:pPr>
            <a:r>
              <a:rPr dirty="0" sz="800" spc="-5">
                <a:latin typeface="Microsoft YaHei"/>
                <a:cs typeface="Microsoft YaHei"/>
              </a:rPr>
              <a:t>#</a:t>
            </a:r>
            <a:r>
              <a:rPr dirty="0" sz="800" spc="-1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这个类 可以定义整个DataFrame中的Schema </a:t>
            </a:r>
            <a:r>
              <a:rPr dirty="0" sz="800" spc="-22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schema</a:t>
            </a:r>
            <a:r>
              <a:rPr dirty="0" sz="800" spc="-1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= StructType().\</a:t>
            </a:r>
            <a:endParaRPr sz="800">
              <a:latin typeface="Microsoft YaHei"/>
              <a:cs typeface="Microsoft YaHei"/>
            </a:endParaRPr>
          </a:p>
          <a:p>
            <a:pPr marL="332740" marR="3029585">
              <a:lnSpc>
                <a:spcPct val="150000"/>
              </a:lnSpc>
            </a:pPr>
            <a:r>
              <a:rPr dirty="0" sz="800" spc="-5">
                <a:latin typeface="Microsoft YaHei"/>
                <a:cs typeface="Microsoft YaHei"/>
              </a:rPr>
              <a:t>add("id", IntegerType(), nullable=False).\ 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add("name", StringType(), nullable=True).\ </a:t>
            </a:r>
            <a:r>
              <a:rPr dirty="0" sz="800" spc="-22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add("score",</a:t>
            </a:r>
            <a:r>
              <a:rPr dirty="0" sz="800" spc="-3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IntegerType(),</a:t>
            </a:r>
            <a:r>
              <a:rPr dirty="0" sz="800" spc="-2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nullable=False)</a:t>
            </a:r>
            <a:endParaRPr sz="800">
              <a:latin typeface="Microsoft YaHei"/>
              <a:cs typeface="Microsoft YaHei"/>
            </a:endParaRPr>
          </a:p>
          <a:p>
            <a:pPr algn="just" marL="211454" marR="2390775">
              <a:lnSpc>
                <a:spcPct val="150000"/>
              </a:lnSpc>
            </a:pPr>
            <a:r>
              <a:rPr dirty="0" sz="800" spc="-5">
                <a:latin typeface="Microsoft YaHei"/>
                <a:cs typeface="Microsoft YaHei"/>
              </a:rPr>
              <a:t># 一个add方法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定义一个列的信息,</a:t>
            </a:r>
            <a:r>
              <a:rPr dirty="0" sz="800" spc="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如果有</a:t>
            </a:r>
            <a:r>
              <a:rPr dirty="0" sz="800" spc="-10">
                <a:latin typeface="Microsoft YaHei"/>
                <a:cs typeface="Microsoft YaHei"/>
              </a:rPr>
              <a:t>3</a:t>
            </a:r>
            <a:r>
              <a:rPr dirty="0" sz="800" spc="-5">
                <a:latin typeface="Microsoft YaHei"/>
                <a:cs typeface="Microsoft YaHei"/>
              </a:rPr>
              <a:t>个列,</a:t>
            </a:r>
            <a:r>
              <a:rPr dirty="0" sz="800" spc="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就写三个add </a:t>
            </a:r>
            <a:r>
              <a:rPr dirty="0" sz="800" spc="-22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# add方法: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参数1: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列名称, 参数2:</a:t>
            </a:r>
            <a:r>
              <a:rPr dirty="0" sz="800" spc="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列类型,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参数3: 是否允许为空 # 方式1:</a:t>
            </a:r>
            <a:r>
              <a:rPr dirty="0" sz="800" spc="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只传列名,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类型靠推断,</a:t>
            </a:r>
            <a:r>
              <a:rPr dirty="0" sz="800" spc="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是否允许为空是true</a:t>
            </a:r>
            <a:endParaRPr sz="800">
              <a:latin typeface="Microsoft YaHei"/>
              <a:cs typeface="Microsoft YaHei"/>
            </a:endParaRPr>
          </a:p>
          <a:p>
            <a:pPr marL="211454" marR="3450590">
              <a:lnSpc>
                <a:spcPct val="150000"/>
              </a:lnSpc>
            </a:pPr>
            <a:r>
              <a:rPr dirty="0" sz="800" spc="-5">
                <a:latin typeface="Microsoft YaHei"/>
                <a:cs typeface="Microsoft YaHei"/>
              </a:rPr>
              <a:t>df = rdd.toDF(['id', 'subject', 'score']) </a:t>
            </a:r>
            <a:r>
              <a:rPr dirty="0" sz="800" spc="-225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df.printSchema()</a:t>
            </a:r>
            <a:endParaRPr sz="800">
              <a:latin typeface="Microsoft YaHei"/>
              <a:cs typeface="Microsoft YaHei"/>
            </a:endParaRPr>
          </a:p>
          <a:p>
            <a:pPr marL="211454">
              <a:lnSpc>
                <a:spcPct val="100000"/>
              </a:lnSpc>
              <a:spcBef>
                <a:spcPts val="480"/>
              </a:spcBef>
            </a:pPr>
            <a:r>
              <a:rPr dirty="0" sz="800" spc="-5">
                <a:latin typeface="Microsoft YaHei"/>
                <a:cs typeface="Microsoft YaHei"/>
              </a:rPr>
              <a:t>df.show()</a:t>
            </a:r>
            <a:endParaRPr sz="800">
              <a:latin typeface="Microsoft YaHei"/>
              <a:cs typeface="Microsoft YaHei"/>
            </a:endParaRPr>
          </a:p>
          <a:p>
            <a:pPr marL="211454" marR="2980690">
              <a:lnSpc>
                <a:spcPct val="150000"/>
              </a:lnSpc>
            </a:pPr>
            <a:r>
              <a:rPr dirty="0" sz="800" spc="-5">
                <a:latin typeface="Microsoft YaHei"/>
                <a:cs typeface="Microsoft YaHei"/>
              </a:rPr>
              <a:t>#</a:t>
            </a:r>
            <a:r>
              <a:rPr dirty="0" sz="800" spc="-1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方式2:</a:t>
            </a:r>
            <a:r>
              <a:rPr dirty="0" sz="80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传入完整的Schema描述对象StructType </a:t>
            </a:r>
            <a:r>
              <a:rPr dirty="0" sz="800" spc="-220">
                <a:latin typeface="Microsoft YaHei"/>
                <a:cs typeface="Microsoft YaHei"/>
              </a:rPr>
              <a:t> </a:t>
            </a:r>
            <a:r>
              <a:rPr dirty="0" sz="800" spc="-5">
                <a:latin typeface="Microsoft YaHei"/>
                <a:cs typeface="Microsoft YaHei"/>
              </a:rPr>
              <a:t>df = rdd.toDF(schema)</a:t>
            </a:r>
            <a:endParaRPr sz="800">
              <a:latin typeface="Microsoft YaHei"/>
              <a:cs typeface="Microsoft YaHei"/>
            </a:endParaRPr>
          </a:p>
          <a:p>
            <a:pPr marL="211454" marR="4404360">
              <a:lnSpc>
                <a:spcPct val="150000"/>
              </a:lnSpc>
            </a:pPr>
            <a:r>
              <a:rPr dirty="0" sz="800" spc="-10">
                <a:latin typeface="Microsoft YaHei"/>
                <a:cs typeface="Microsoft YaHei"/>
              </a:rPr>
              <a:t>df.</a:t>
            </a:r>
            <a:r>
              <a:rPr dirty="0" sz="800" spc="-5">
                <a:latin typeface="Microsoft YaHei"/>
                <a:cs typeface="Microsoft YaHei"/>
              </a:rPr>
              <a:t>pr</a:t>
            </a:r>
            <a:r>
              <a:rPr dirty="0" sz="800" spc="-10">
                <a:latin typeface="Microsoft YaHei"/>
                <a:cs typeface="Microsoft YaHei"/>
              </a:rPr>
              <a:t>i</a:t>
            </a:r>
            <a:r>
              <a:rPr dirty="0" sz="800" spc="-5">
                <a:latin typeface="Microsoft YaHei"/>
                <a:cs typeface="Microsoft YaHei"/>
              </a:rPr>
              <a:t>ntSch</a:t>
            </a:r>
            <a:r>
              <a:rPr dirty="0" sz="800" spc="-10">
                <a:latin typeface="Microsoft YaHei"/>
                <a:cs typeface="Microsoft YaHei"/>
              </a:rPr>
              <a:t>e</a:t>
            </a:r>
            <a:r>
              <a:rPr dirty="0" sz="800" spc="-5">
                <a:latin typeface="Microsoft YaHei"/>
                <a:cs typeface="Microsoft YaHei"/>
              </a:rPr>
              <a:t>ma</a:t>
            </a:r>
            <a:r>
              <a:rPr dirty="0" sz="800" spc="-10">
                <a:latin typeface="Microsoft YaHei"/>
                <a:cs typeface="Microsoft YaHei"/>
              </a:rPr>
              <a:t>()  </a:t>
            </a:r>
            <a:r>
              <a:rPr dirty="0" sz="800" spc="-5">
                <a:latin typeface="Microsoft YaHei"/>
                <a:cs typeface="Microsoft YaHei"/>
              </a:rPr>
              <a:t>df.show()</a:t>
            </a:r>
            <a:endParaRPr sz="8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5832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的代码构建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Pandas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9639" y="2303526"/>
            <a:ext cx="5626100" cy="1938655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91440" marR="4208780">
              <a:lnSpc>
                <a:spcPct val="150000"/>
              </a:lnSpc>
              <a:spcBef>
                <a:spcPts val="110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13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构建</a:t>
            </a:r>
            <a:r>
              <a:rPr dirty="0" sz="1000" spc="-5">
                <a:latin typeface="Microsoft YaHei"/>
                <a:cs typeface="Microsoft YaHei"/>
              </a:rPr>
              <a:t>Pandas</a:t>
            </a:r>
            <a:r>
              <a:rPr dirty="0" sz="1000">
                <a:latin typeface="Microsoft YaHei"/>
                <a:cs typeface="Microsoft YaHei"/>
              </a:rPr>
              <a:t>的</a:t>
            </a:r>
            <a:r>
              <a:rPr dirty="0" sz="1000" spc="-5">
                <a:latin typeface="Microsoft YaHei"/>
                <a:cs typeface="Microsoft YaHei"/>
              </a:rPr>
              <a:t>DF </a:t>
            </a:r>
            <a:r>
              <a:rPr dirty="0" sz="1000">
                <a:latin typeface="Microsoft YaHei"/>
                <a:cs typeface="Microsoft YaHei"/>
              </a:rPr>
              <a:t> pdf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pd.DataFrame({</a:t>
            </a:r>
            <a:endParaRPr sz="10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"id":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[1,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2,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3],</a:t>
            </a:r>
            <a:endParaRPr sz="1000">
              <a:latin typeface="Microsoft YaHei"/>
              <a:cs typeface="Microsoft YaHei"/>
            </a:endParaRPr>
          </a:p>
          <a:p>
            <a:pPr marL="243840" marR="3216910">
              <a:lnSpc>
                <a:spcPct val="150000"/>
              </a:lnSpc>
            </a:pPr>
            <a:r>
              <a:rPr dirty="0" sz="1000" spc="-5">
                <a:latin typeface="Microsoft YaHei"/>
                <a:cs typeface="Microsoft YaHei"/>
              </a:rPr>
              <a:t>"name":</a:t>
            </a:r>
            <a:r>
              <a:rPr dirty="0" sz="1000" spc="-3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["张大仙",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'王晓晓',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'王大锤'],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"age":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[11,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11,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11]</a:t>
            </a:r>
            <a:endParaRPr sz="1000">
              <a:latin typeface="Microsoft YaHei"/>
              <a:cs typeface="Microsoft YaHei"/>
            </a:endParaRPr>
          </a:p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Microsoft YaHei"/>
                <a:cs typeface="Microsoft YaHei"/>
              </a:rPr>
              <a:t>})</a:t>
            </a:r>
            <a:endParaRPr sz="1000">
              <a:latin typeface="Microsoft YaHei"/>
              <a:cs typeface="Microsoft YaHei"/>
            </a:endParaRPr>
          </a:p>
          <a:p>
            <a:pPr marL="91440" marR="3282315" indent="-635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将</a:t>
            </a:r>
            <a:r>
              <a:rPr dirty="0" sz="1000" spc="-5">
                <a:latin typeface="Microsoft YaHei"/>
                <a:cs typeface="Microsoft YaHei"/>
              </a:rPr>
              <a:t>Pandas</a:t>
            </a:r>
            <a:r>
              <a:rPr dirty="0" sz="1000">
                <a:latin typeface="Microsoft YaHei"/>
                <a:cs typeface="Microsoft YaHei"/>
              </a:rPr>
              <a:t>的</a:t>
            </a:r>
            <a:r>
              <a:rPr dirty="0" sz="1000" spc="-5">
                <a:latin typeface="Microsoft YaHei"/>
                <a:cs typeface="Microsoft YaHei"/>
              </a:rPr>
              <a:t>DF</a:t>
            </a:r>
            <a:r>
              <a:rPr dirty="0" sz="1000">
                <a:latin typeface="Microsoft YaHei"/>
                <a:cs typeface="Microsoft YaHei"/>
              </a:rPr>
              <a:t>对象转换</a:t>
            </a:r>
            <a:r>
              <a:rPr dirty="0" sz="1000" spc="-10">
                <a:latin typeface="Microsoft YaHei"/>
                <a:cs typeface="Microsoft YaHei"/>
              </a:rPr>
              <a:t>成</a:t>
            </a:r>
            <a:r>
              <a:rPr dirty="0" sz="1000" spc="-5">
                <a:latin typeface="Microsoft YaHei"/>
                <a:cs typeface="Microsoft YaHei"/>
              </a:rPr>
              <a:t>Spark</a:t>
            </a:r>
            <a:r>
              <a:rPr dirty="0" sz="1000">
                <a:latin typeface="Microsoft YaHei"/>
                <a:cs typeface="Microsoft YaHei"/>
              </a:rPr>
              <a:t>的</a:t>
            </a:r>
            <a:r>
              <a:rPr dirty="0" sz="1000" spc="-5">
                <a:latin typeface="Microsoft YaHei"/>
                <a:cs typeface="Microsoft YaHei"/>
              </a:rPr>
              <a:t>DF </a:t>
            </a:r>
            <a:r>
              <a:rPr dirty="0" sz="1000" spc="-28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df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</a:t>
            </a:r>
            <a:r>
              <a:rPr dirty="0" sz="1000" spc="-5">
                <a:latin typeface="Microsoft YaHei"/>
                <a:cs typeface="Microsoft YaHei"/>
              </a:rPr>
              <a:t> spark.createDataFrame(pdf)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8380" y="1765554"/>
            <a:ext cx="45078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Pandas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的DataFrame对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，转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为分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布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SparkSQL </a:t>
            </a:r>
            <a:r>
              <a:rPr dirty="0" sz="1400" spc="-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DataFrame对象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65035" y="1315974"/>
            <a:ext cx="5427345" cy="5169535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8953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705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coding:utf8</a:t>
            </a:r>
            <a:endParaRPr sz="1000">
              <a:latin typeface="Microsoft YaHei"/>
              <a:cs typeface="Microsoft YaHei"/>
            </a:endParaRPr>
          </a:p>
          <a:p>
            <a:pPr marL="90805" marR="2148205" indent="-635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演示将</a:t>
            </a:r>
            <a:r>
              <a:rPr dirty="0" sz="1000" spc="-5">
                <a:latin typeface="Microsoft YaHei"/>
                <a:cs typeface="Microsoft YaHei"/>
              </a:rPr>
              <a:t>Panda</a:t>
            </a:r>
            <a:r>
              <a:rPr dirty="0" sz="1000">
                <a:latin typeface="Microsoft YaHei"/>
                <a:cs typeface="Microsoft YaHei"/>
              </a:rPr>
              <a:t>的</a:t>
            </a:r>
            <a:r>
              <a:rPr dirty="0" sz="1000" spc="-5">
                <a:latin typeface="Microsoft YaHei"/>
                <a:cs typeface="Microsoft YaHei"/>
              </a:rPr>
              <a:t>DataFrame</a:t>
            </a:r>
            <a:r>
              <a:rPr dirty="0" sz="1000">
                <a:latin typeface="Microsoft YaHei"/>
                <a:cs typeface="Microsoft YaHei"/>
              </a:rPr>
              <a:t>转换</a:t>
            </a:r>
            <a:r>
              <a:rPr dirty="0" sz="1000" spc="-10">
                <a:latin typeface="Microsoft YaHei"/>
                <a:cs typeface="Microsoft YaHei"/>
              </a:rPr>
              <a:t>成</a:t>
            </a:r>
            <a:r>
              <a:rPr dirty="0" sz="1000" spc="-5">
                <a:latin typeface="Microsoft YaHei"/>
                <a:cs typeface="Microsoft YaHei"/>
              </a:rPr>
              <a:t>Spark</a:t>
            </a:r>
            <a:r>
              <a:rPr dirty="0" sz="1000">
                <a:latin typeface="Microsoft YaHei"/>
                <a:cs typeface="Microsoft YaHei"/>
              </a:rPr>
              <a:t>的</a:t>
            </a:r>
            <a:r>
              <a:rPr dirty="0" sz="1000" spc="-5">
                <a:latin typeface="Microsoft YaHei"/>
                <a:cs typeface="Microsoft YaHei"/>
              </a:rPr>
              <a:t>DataFrame </a:t>
            </a:r>
            <a:r>
              <a:rPr dirty="0" sz="1000" spc="-28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from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pyspark.sql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import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SparkSession</a:t>
            </a:r>
            <a:endParaRPr sz="10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5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导入</a:t>
            </a:r>
            <a:r>
              <a:rPr dirty="0" sz="1000" spc="-5">
                <a:latin typeface="Microsoft YaHei"/>
                <a:cs typeface="Microsoft YaHei"/>
              </a:rPr>
              <a:t>StructType</a:t>
            </a:r>
            <a:r>
              <a:rPr dirty="0" sz="1000" spc="-10">
                <a:latin typeface="Microsoft YaHei"/>
                <a:cs typeface="Microsoft YaHei"/>
              </a:rPr>
              <a:t>对象</a:t>
            </a:r>
            <a:endParaRPr sz="1000">
              <a:latin typeface="Microsoft YaHei"/>
              <a:cs typeface="Microsoft YaHei"/>
            </a:endParaRPr>
          </a:p>
          <a:p>
            <a:pPr marL="90805" marR="1300480">
              <a:lnSpc>
                <a:spcPct val="150000"/>
              </a:lnSpc>
            </a:pPr>
            <a:r>
              <a:rPr dirty="0" sz="1000" spc="-5">
                <a:latin typeface="Microsoft YaHei"/>
                <a:cs typeface="Microsoft YaHei"/>
              </a:rPr>
              <a:t>from</a:t>
            </a:r>
            <a:r>
              <a:rPr dirty="0" sz="1000" spc="2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pyspark.sql.types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import</a:t>
            </a:r>
            <a:r>
              <a:rPr dirty="0" sz="1000" spc="2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StructType,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StringType,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IntegerType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import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pandas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as </a:t>
            </a:r>
            <a:r>
              <a:rPr dirty="0" sz="1000">
                <a:latin typeface="Microsoft YaHei"/>
                <a:cs typeface="Microsoft YaHei"/>
              </a:rPr>
              <a:t>pd</a:t>
            </a:r>
            <a:endParaRPr sz="10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if</a:t>
            </a:r>
            <a:r>
              <a:rPr dirty="0" u="sng" sz="1000" spc="290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u="sng" sz="1000" spc="290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name</a:t>
            </a:r>
            <a:r>
              <a:rPr dirty="0" u="sng" sz="1000" spc="285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1000" spc="29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==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'</a:t>
            </a:r>
            <a:r>
              <a:rPr dirty="0" u="sng" sz="1000" spc="590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main</a:t>
            </a:r>
            <a:r>
              <a:rPr dirty="0" u="sng" sz="1000" spc="590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':</a:t>
            </a:r>
            <a:endParaRPr sz="1000">
              <a:latin typeface="Microsoft YaHei"/>
              <a:cs typeface="Microsoft YaHei"/>
            </a:endParaRPr>
          </a:p>
          <a:p>
            <a:pPr marL="395605" marR="3338195" indent="-153035">
              <a:lnSpc>
                <a:spcPct val="150000"/>
              </a:lnSpc>
            </a:pPr>
            <a:r>
              <a:rPr dirty="0" sz="1000" spc="-5">
                <a:latin typeface="Microsoft YaHei"/>
                <a:cs typeface="Microsoft YaHei"/>
              </a:rPr>
              <a:t>spark </a:t>
            </a:r>
            <a:r>
              <a:rPr dirty="0" sz="1000">
                <a:latin typeface="Microsoft YaHei"/>
                <a:cs typeface="Microsoft YaHei"/>
              </a:rPr>
              <a:t>= </a:t>
            </a:r>
            <a:r>
              <a:rPr dirty="0" sz="1000" spc="-5">
                <a:latin typeface="Microsoft YaHei"/>
                <a:cs typeface="Microsoft YaHei"/>
              </a:rPr>
              <a:t>SparkSession.builder.\ </a:t>
            </a:r>
            <a:r>
              <a:rPr dirty="0" sz="1000" spc="-28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appName("create </a:t>
            </a:r>
            <a:r>
              <a:rPr dirty="0" sz="1000">
                <a:latin typeface="Microsoft YaHei"/>
                <a:cs typeface="Microsoft YaHei"/>
              </a:rPr>
              <a:t>df").\ 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master("local[*]").\ 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getOrCreate()</a:t>
            </a:r>
            <a:endParaRPr sz="1000">
              <a:latin typeface="Microsoft YaHei"/>
              <a:cs typeface="Microsoft YaHei"/>
            </a:endParaRPr>
          </a:p>
          <a:p>
            <a:pPr marL="243204" marR="3719829">
              <a:lnSpc>
                <a:spcPct val="150000"/>
              </a:lnSpc>
            </a:pPr>
            <a:r>
              <a:rPr dirty="0" sz="1000" spc="-5">
                <a:latin typeface="Microsoft YaHei"/>
                <a:cs typeface="Microsoft YaHei"/>
              </a:rPr>
              <a:t>sc </a:t>
            </a:r>
            <a:r>
              <a:rPr dirty="0" sz="1000">
                <a:latin typeface="Microsoft YaHei"/>
                <a:cs typeface="Microsoft YaHei"/>
              </a:rPr>
              <a:t>= </a:t>
            </a:r>
            <a:r>
              <a:rPr dirty="0" sz="1000" spc="-5">
                <a:latin typeface="Microsoft YaHei"/>
                <a:cs typeface="Microsoft YaHei"/>
              </a:rPr>
              <a:t>spark.sparkContext </a:t>
            </a:r>
            <a:r>
              <a:rPr dirty="0" sz="1000" spc="-28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构建</a:t>
            </a:r>
            <a:r>
              <a:rPr dirty="0" sz="1000" spc="-5">
                <a:latin typeface="Microsoft YaHei"/>
                <a:cs typeface="Microsoft YaHei"/>
              </a:rPr>
              <a:t>Pandas</a:t>
            </a:r>
            <a:r>
              <a:rPr dirty="0" sz="1000">
                <a:latin typeface="Microsoft YaHei"/>
                <a:cs typeface="Microsoft YaHei"/>
              </a:rPr>
              <a:t>的</a:t>
            </a:r>
            <a:r>
              <a:rPr dirty="0" sz="1000" spc="-5">
                <a:latin typeface="Microsoft YaHei"/>
                <a:cs typeface="Microsoft YaHei"/>
              </a:rPr>
              <a:t>DF</a:t>
            </a:r>
            <a:endParaRPr sz="1000">
              <a:latin typeface="Microsoft YaHei"/>
              <a:cs typeface="Microsoft YaHei"/>
            </a:endParaRPr>
          </a:p>
          <a:p>
            <a:pPr marL="395605" marR="3858895" indent="-153035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pdf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pd.DataFrame({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"id":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[1,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2,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3],</a:t>
            </a:r>
            <a:endParaRPr sz="1000">
              <a:latin typeface="Microsoft YaHei"/>
              <a:cs typeface="Microsoft YaHei"/>
            </a:endParaRPr>
          </a:p>
          <a:p>
            <a:pPr marL="395605" marR="2865755">
              <a:lnSpc>
                <a:spcPct val="150000"/>
              </a:lnSpc>
            </a:pPr>
            <a:r>
              <a:rPr dirty="0" sz="1000" spc="-5">
                <a:latin typeface="Microsoft YaHei"/>
                <a:cs typeface="Microsoft YaHei"/>
              </a:rPr>
              <a:t>"name":</a:t>
            </a:r>
            <a:r>
              <a:rPr dirty="0" sz="1000" spc="-3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["张大仙",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'王晓晓',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'王大锤'],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"age":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[11,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11,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11]</a:t>
            </a:r>
            <a:endParaRPr sz="1000">
              <a:latin typeface="Microsoft YaHei"/>
              <a:cs typeface="Microsoft YaHei"/>
            </a:endParaRPr>
          </a:p>
          <a:p>
            <a:pPr marL="243204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Microsoft YaHei"/>
                <a:cs typeface="Microsoft YaHei"/>
              </a:rPr>
              <a:t>})</a:t>
            </a:r>
            <a:endParaRPr sz="1000">
              <a:latin typeface="Microsoft YaHei"/>
              <a:cs typeface="Microsoft YaHei"/>
            </a:endParaRPr>
          </a:p>
          <a:p>
            <a:pPr marL="243204" marR="2931160" indent="-635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将</a:t>
            </a:r>
            <a:r>
              <a:rPr dirty="0" sz="1000" spc="-5">
                <a:latin typeface="Microsoft YaHei"/>
                <a:cs typeface="Microsoft YaHei"/>
              </a:rPr>
              <a:t>Pandas</a:t>
            </a:r>
            <a:r>
              <a:rPr dirty="0" sz="1000">
                <a:latin typeface="Microsoft YaHei"/>
                <a:cs typeface="Microsoft YaHei"/>
              </a:rPr>
              <a:t>的</a:t>
            </a:r>
            <a:r>
              <a:rPr dirty="0" sz="1000" spc="-5">
                <a:latin typeface="Microsoft YaHei"/>
                <a:cs typeface="Microsoft YaHei"/>
              </a:rPr>
              <a:t>DF</a:t>
            </a:r>
            <a:r>
              <a:rPr dirty="0" sz="1000">
                <a:latin typeface="Microsoft YaHei"/>
                <a:cs typeface="Microsoft YaHei"/>
              </a:rPr>
              <a:t>对象转换</a:t>
            </a:r>
            <a:r>
              <a:rPr dirty="0" sz="1000" spc="-10">
                <a:latin typeface="Microsoft YaHei"/>
                <a:cs typeface="Microsoft YaHei"/>
              </a:rPr>
              <a:t>成</a:t>
            </a:r>
            <a:r>
              <a:rPr dirty="0" sz="1000" spc="-5">
                <a:latin typeface="Microsoft YaHei"/>
                <a:cs typeface="Microsoft YaHei"/>
              </a:rPr>
              <a:t>Spark</a:t>
            </a:r>
            <a:r>
              <a:rPr dirty="0" sz="1000">
                <a:latin typeface="Microsoft YaHei"/>
                <a:cs typeface="Microsoft YaHei"/>
              </a:rPr>
              <a:t>的</a:t>
            </a:r>
            <a:r>
              <a:rPr dirty="0" sz="1000" spc="-5">
                <a:latin typeface="Microsoft YaHei"/>
                <a:cs typeface="Microsoft YaHei"/>
              </a:rPr>
              <a:t>DF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df = </a:t>
            </a:r>
            <a:r>
              <a:rPr dirty="0" sz="1000" spc="-5">
                <a:latin typeface="Microsoft YaHei"/>
                <a:cs typeface="Microsoft YaHei"/>
              </a:rPr>
              <a:t>spark.createDataFrame(pdf) 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df.printSchema()</a:t>
            </a:r>
            <a:endParaRPr sz="1000">
              <a:latin typeface="Microsoft YaHei"/>
              <a:cs typeface="Microsoft YaHei"/>
            </a:endParaRPr>
          </a:p>
          <a:p>
            <a:pPr marL="243204">
              <a:lnSpc>
                <a:spcPct val="100000"/>
              </a:lnSpc>
              <a:spcBef>
                <a:spcPts val="595"/>
              </a:spcBef>
            </a:pPr>
            <a:r>
              <a:rPr dirty="0" sz="1000" spc="-5">
                <a:latin typeface="Microsoft YaHei"/>
                <a:cs typeface="Microsoft YaHei"/>
              </a:rPr>
              <a:t>df.show()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4458335" cy="9982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的代码构建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读取外部数据</a:t>
            </a:r>
            <a:endParaRPr sz="1800">
              <a:latin typeface="Microsoft YaHei"/>
              <a:cs typeface="Microsoft YaHei"/>
            </a:endParaRPr>
          </a:p>
          <a:p>
            <a:pPr marL="104139" marR="5080">
              <a:lnSpc>
                <a:spcPct val="120000"/>
              </a:lnSpc>
              <a:spcBef>
                <a:spcPts val="146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通过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ark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QL的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统一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A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PI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进行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据读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取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构建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aF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me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统一API示例代码：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9639" y="2295144"/>
            <a:ext cx="5626100" cy="1014730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895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05"/>
              </a:spcBef>
            </a:pPr>
            <a:r>
              <a:rPr dirty="0" sz="1000" spc="-5">
                <a:latin typeface="Microsoft YaHei"/>
                <a:cs typeface="Microsoft YaHei"/>
              </a:rPr>
              <a:t>sparksession.read.format("text|csv|json|parquet|orc|avro|jdbc|......")</a:t>
            </a:r>
            <a:endParaRPr sz="10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.option("K",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"V")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option</a:t>
            </a:r>
            <a:r>
              <a:rPr dirty="0" sz="1000">
                <a:latin typeface="Microsoft YaHei"/>
                <a:cs typeface="Microsoft YaHei"/>
              </a:rPr>
              <a:t>可选</a:t>
            </a:r>
            <a:endParaRPr sz="10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.schema(StructType </a:t>
            </a:r>
            <a:r>
              <a:rPr dirty="0" sz="1000">
                <a:latin typeface="Microsoft YaHei"/>
                <a:cs typeface="Microsoft YaHei"/>
              </a:rPr>
              <a:t>|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String)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STRING</a:t>
            </a:r>
            <a:r>
              <a:rPr dirty="0" sz="1000">
                <a:latin typeface="Microsoft YaHei"/>
                <a:cs typeface="Microsoft YaHei"/>
              </a:rPr>
              <a:t>的语法如</a:t>
            </a:r>
            <a:r>
              <a:rPr dirty="0" sz="1000" spc="-5">
                <a:latin typeface="Microsoft YaHei"/>
                <a:cs typeface="Microsoft YaHei"/>
              </a:rPr>
              <a:t>.schema("name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STRING",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"age </a:t>
            </a:r>
            <a:r>
              <a:rPr dirty="0" sz="1000">
                <a:latin typeface="Microsoft YaHei"/>
                <a:cs typeface="Microsoft YaHei"/>
              </a:rPr>
              <a:t>INT")</a:t>
            </a:r>
            <a:endParaRPr sz="10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.load("</a:t>
            </a:r>
            <a:r>
              <a:rPr dirty="0" sz="1000">
                <a:latin typeface="Microsoft YaHei"/>
                <a:cs typeface="Microsoft YaHei"/>
              </a:rPr>
              <a:t>被读取文件的</a:t>
            </a:r>
            <a:r>
              <a:rPr dirty="0" sz="1000" spc="-10">
                <a:latin typeface="Microsoft YaHei"/>
                <a:cs typeface="Microsoft YaHei"/>
              </a:rPr>
              <a:t>路</a:t>
            </a:r>
            <a:r>
              <a:rPr dirty="0" sz="1000">
                <a:latin typeface="Microsoft YaHei"/>
                <a:cs typeface="Microsoft YaHei"/>
              </a:rPr>
              <a:t>径,</a:t>
            </a:r>
            <a:r>
              <a:rPr dirty="0" sz="1000" spc="-3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支持本地文件系统和</a:t>
            </a:r>
            <a:r>
              <a:rPr dirty="0" sz="1000" spc="-5">
                <a:latin typeface="Microsoft YaHei"/>
                <a:cs typeface="Microsoft YaHei"/>
              </a:rPr>
              <a:t>HDFS")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4867910" cy="1766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的代码构建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读取外部数据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80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读取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ext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数据源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使用f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at(“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ext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”)读取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本数据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4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读取到的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ataFram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只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会有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一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个列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列名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认称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之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为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al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u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示例代码：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9639" y="3044189"/>
            <a:ext cx="5626100" cy="1015365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243840" marR="1558925">
              <a:lnSpc>
                <a:spcPct val="150000"/>
              </a:lnSpc>
              <a:spcBef>
                <a:spcPts val="110"/>
              </a:spcBef>
            </a:pPr>
            <a:r>
              <a:rPr dirty="0" sz="1000" spc="-5">
                <a:latin typeface="Microsoft YaHei"/>
                <a:cs typeface="Microsoft YaHei"/>
              </a:rPr>
              <a:t>schema</a:t>
            </a:r>
            <a:r>
              <a:rPr dirty="0" sz="1000">
                <a:latin typeface="Microsoft YaHei"/>
                <a:cs typeface="Microsoft YaHei"/>
              </a:rPr>
              <a:t> =</a:t>
            </a:r>
            <a:r>
              <a:rPr dirty="0" sz="1000" spc="1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StructType().add("data",</a:t>
            </a:r>
            <a:r>
              <a:rPr dirty="0" sz="1000" spc="1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StringType(),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nullable=True)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df =</a:t>
            </a:r>
            <a:r>
              <a:rPr dirty="0" sz="1000" spc="-5">
                <a:latin typeface="Microsoft YaHei"/>
                <a:cs typeface="Microsoft YaHei"/>
              </a:rPr>
              <a:t> spark.read.format("text")\</a:t>
            </a:r>
            <a:endParaRPr sz="1000">
              <a:latin typeface="Microsoft YaHei"/>
              <a:cs typeface="Microsoft YaHei"/>
            </a:endParaRPr>
          </a:p>
          <a:p>
            <a:pPr marL="39624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.schema(schema)\</a:t>
            </a:r>
            <a:endParaRPr sz="1000">
              <a:latin typeface="Microsoft YaHei"/>
              <a:cs typeface="Microsoft YaHei"/>
            </a:endParaRPr>
          </a:p>
          <a:p>
            <a:pPr marL="39624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.load("../data/sql/people.txt")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4445635" cy="1510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的代码构建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读取外部数据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80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读取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j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n数据源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使用f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at(“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j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n”)读取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j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n数据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示例代码：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9639" y="3025139"/>
            <a:ext cx="5626100" cy="1245235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243840" marR="3546475" indent="-153035">
              <a:lnSpc>
                <a:spcPct val="150000"/>
              </a:lnSpc>
              <a:spcBef>
                <a:spcPts val="110"/>
              </a:spcBef>
            </a:pPr>
            <a:r>
              <a:rPr dirty="0" sz="1000">
                <a:latin typeface="Microsoft YaHei"/>
                <a:cs typeface="Microsoft YaHei"/>
              </a:rPr>
              <a:t>df = </a:t>
            </a:r>
            <a:r>
              <a:rPr dirty="0" sz="1000" spc="-5">
                <a:latin typeface="Microsoft YaHei"/>
                <a:cs typeface="Microsoft YaHei"/>
              </a:rPr>
              <a:t>spark.read.format("json").\ 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load("../data/sql/people.json")</a:t>
            </a:r>
            <a:endParaRPr sz="1000">
              <a:latin typeface="Microsoft YaHei"/>
              <a:cs typeface="Microsoft YaHei"/>
            </a:endParaRPr>
          </a:p>
          <a:p>
            <a:pPr marL="90805" marR="826135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# </a:t>
            </a:r>
            <a:r>
              <a:rPr dirty="0" sz="1000" spc="-5">
                <a:latin typeface="Microsoft YaHei"/>
                <a:cs typeface="Microsoft YaHei"/>
              </a:rPr>
              <a:t>JSON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类型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一般不用写</a:t>
            </a:r>
            <a:r>
              <a:rPr dirty="0" sz="1000" spc="-5">
                <a:latin typeface="Microsoft YaHei"/>
                <a:cs typeface="Microsoft YaHei"/>
              </a:rPr>
              <a:t>.schema,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json</a:t>
            </a:r>
            <a:r>
              <a:rPr dirty="0" sz="1000">
                <a:latin typeface="Microsoft YaHei"/>
                <a:cs typeface="Microsoft YaHei"/>
              </a:rPr>
              <a:t>自带,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json</a:t>
            </a:r>
            <a:r>
              <a:rPr dirty="0" sz="1000">
                <a:latin typeface="Microsoft YaHei"/>
                <a:cs typeface="Microsoft YaHei"/>
              </a:rPr>
              <a:t>带有列名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和列类型(字符串和数</a:t>
            </a:r>
            <a:r>
              <a:rPr dirty="0" sz="1000" spc="-10">
                <a:latin typeface="Microsoft YaHei"/>
                <a:cs typeface="Microsoft YaHei"/>
              </a:rPr>
              <a:t>字</a:t>
            </a:r>
            <a:r>
              <a:rPr dirty="0" sz="1000">
                <a:latin typeface="Microsoft YaHei"/>
                <a:cs typeface="Microsoft YaHei"/>
              </a:rPr>
              <a:t>) </a:t>
            </a:r>
            <a:r>
              <a:rPr dirty="0" sz="1000" spc="-28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df.printSchema()</a:t>
            </a:r>
            <a:endParaRPr sz="10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df.show()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4445635" cy="1510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的代码构建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读取外部数据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80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读取cs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数据源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使用f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at(“cs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”)读取cs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数据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示例代码：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28052" y="3023552"/>
            <a:ext cx="5629275" cy="1941195"/>
            <a:chOff x="928052" y="3023552"/>
            <a:chExt cx="5629275" cy="1941195"/>
          </a:xfrm>
        </p:grpSpPr>
        <p:sp>
          <p:nvSpPr>
            <p:cNvPr id="16" name="object 16"/>
            <p:cNvSpPr/>
            <p:nvPr/>
          </p:nvSpPr>
          <p:spPr>
            <a:xfrm>
              <a:off x="929639" y="3025139"/>
              <a:ext cx="5626100" cy="1938020"/>
            </a:xfrm>
            <a:custGeom>
              <a:avLst/>
              <a:gdLst/>
              <a:ahLst/>
              <a:cxnLst/>
              <a:rect l="l" t="t" r="r" b="b"/>
              <a:pathLst>
                <a:path w="5626100" h="1938020">
                  <a:moveTo>
                    <a:pt x="5625846" y="0"/>
                  </a:moveTo>
                  <a:lnTo>
                    <a:pt x="0" y="0"/>
                  </a:lnTo>
                  <a:lnTo>
                    <a:pt x="0" y="1937766"/>
                  </a:lnTo>
                  <a:lnTo>
                    <a:pt x="5625846" y="1937766"/>
                  </a:lnTo>
                  <a:lnTo>
                    <a:pt x="5625846" y="0"/>
                  </a:lnTo>
                  <a:close/>
                </a:path>
              </a:pathLst>
            </a:custGeom>
            <a:solidFill>
              <a:srgbClr val="FFFF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29639" y="3025139"/>
              <a:ext cx="5626100" cy="1938020"/>
            </a:xfrm>
            <a:custGeom>
              <a:avLst/>
              <a:gdLst/>
              <a:ahLst/>
              <a:cxnLst/>
              <a:rect l="l" t="t" r="r" b="b"/>
              <a:pathLst>
                <a:path w="5626100" h="1938020">
                  <a:moveTo>
                    <a:pt x="0" y="0"/>
                  </a:moveTo>
                  <a:lnTo>
                    <a:pt x="5625846" y="0"/>
                  </a:lnTo>
                  <a:lnTo>
                    <a:pt x="5625846" y="1937766"/>
                  </a:lnTo>
                  <a:lnTo>
                    <a:pt x="0" y="193776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21080" y="3026512"/>
            <a:ext cx="3383915" cy="11684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dirty="0" sz="1000">
                <a:latin typeface="Microsoft YaHei"/>
                <a:cs typeface="Microsoft YaHei"/>
              </a:rPr>
              <a:t>df =</a:t>
            </a:r>
            <a:r>
              <a:rPr dirty="0" sz="1000" spc="-5">
                <a:latin typeface="Microsoft YaHei"/>
                <a:cs typeface="Microsoft YaHei"/>
              </a:rPr>
              <a:t> spark.read.format("csv")\</a:t>
            </a:r>
            <a:endParaRPr sz="1000">
              <a:latin typeface="Microsoft YaHei"/>
              <a:cs typeface="Microsoft YaHei"/>
            </a:endParaRPr>
          </a:p>
          <a:p>
            <a:pPr marL="152400">
              <a:lnSpc>
                <a:spcPct val="100000"/>
              </a:lnSpc>
              <a:spcBef>
                <a:spcPts val="595"/>
              </a:spcBef>
              <a:tabLst>
                <a:tab pos="2742565" algn="l"/>
              </a:tabLst>
            </a:pPr>
            <a:r>
              <a:rPr dirty="0" sz="1000" spc="-5">
                <a:latin typeface="Microsoft YaHei"/>
                <a:cs typeface="Microsoft YaHei"/>
              </a:rPr>
              <a:t>.option("sep",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";")\	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6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列分隔符</a:t>
            </a:r>
            <a:endParaRPr sz="1000">
              <a:latin typeface="Microsoft YaHei"/>
              <a:cs typeface="Microsoft YaHei"/>
            </a:endParaRPr>
          </a:p>
          <a:p>
            <a:pPr marL="152400">
              <a:lnSpc>
                <a:spcPct val="100000"/>
              </a:lnSpc>
              <a:spcBef>
                <a:spcPts val="600"/>
              </a:spcBef>
              <a:tabLst>
                <a:tab pos="1828800" algn="l"/>
              </a:tabLst>
            </a:pPr>
            <a:r>
              <a:rPr dirty="0" sz="1000" spc="-5">
                <a:latin typeface="Microsoft YaHei"/>
                <a:cs typeface="Microsoft YaHei"/>
              </a:rPr>
              <a:t>.option("header", False)\	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3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是否有</a:t>
            </a:r>
            <a:r>
              <a:rPr dirty="0" sz="1000" spc="-5">
                <a:latin typeface="Microsoft YaHei"/>
                <a:cs typeface="Microsoft YaHei"/>
              </a:rPr>
              <a:t>CSV</a:t>
            </a:r>
            <a:r>
              <a:rPr dirty="0" sz="1000">
                <a:latin typeface="Microsoft YaHei"/>
                <a:cs typeface="Microsoft YaHei"/>
              </a:rPr>
              <a:t>标头</a:t>
            </a:r>
            <a:endParaRPr sz="1000">
              <a:latin typeface="Microsoft YaHei"/>
              <a:cs typeface="Microsoft YaHei"/>
            </a:endParaRPr>
          </a:p>
          <a:p>
            <a:pPr marL="152400">
              <a:lnSpc>
                <a:spcPct val="100000"/>
              </a:lnSpc>
              <a:spcBef>
                <a:spcPts val="600"/>
              </a:spcBef>
              <a:tabLst>
                <a:tab pos="2742565" algn="l"/>
              </a:tabLst>
            </a:pPr>
            <a:r>
              <a:rPr dirty="0" sz="1000" spc="-5">
                <a:latin typeface="Microsoft YaHei"/>
                <a:cs typeface="Microsoft YaHei"/>
              </a:rPr>
              <a:t>.option("encoding",</a:t>
            </a:r>
            <a:r>
              <a:rPr dirty="0" sz="1000" spc="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"utf-8")\	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4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编码</a:t>
            </a:r>
            <a:endParaRPr sz="1000">
              <a:latin typeface="Microsoft YaHei"/>
              <a:cs typeface="Microsoft YaHei"/>
            </a:endParaRPr>
          </a:p>
          <a:p>
            <a:pPr marL="1524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latin typeface="Microsoft YaHei"/>
                <a:cs typeface="Microsoft YaHei"/>
              </a:rPr>
              <a:t>.schema("name STRING,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age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INT,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job</a:t>
            </a:r>
            <a:r>
              <a:rPr dirty="0" sz="100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STRING")\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678614" y="4016548"/>
            <a:ext cx="10223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6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指定列名和类型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0952" y="4169253"/>
            <a:ext cx="3129280" cy="711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700"/>
              </a:spcBef>
              <a:tabLst>
                <a:tab pos="2742565" algn="l"/>
              </a:tabLst>
            </a:pPr>
            <a:r>
              <a:rPr dirty="0" sz="1000" spc="-5">
                <a:latin typeface="Microsoft YaHei"/>
                <a:cs typeface="Microsoft YaHei"/>
              </a:rPr>
              <a:t>.load("../data/sql/people.csv")	</a:t>
            </a: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7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路径</a:t>
            </a:r>
            <a:endParaRPr sz="1000">
              <a:latin typeface="Microsoft YaHei"/>
              <a:cs typeface="Microsoft YaHei"/>
            </a:endParaRPr>
          </a:p>
          <a:p>
            <a:pPr marR="2114550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df</a:t>
            </a:r>
            <a:r>
              <a:rPr dirty="0" sz="1000" spc="-5">
                <a:latin typeface="Microsoft YaHei"/>
                <a:cs typeface="Microsoft YaHei"/>
              </a:rPr>
              <a:t>.</a:t>
            </a:r>
            <a:r>
              <a:rPr dirty="0" sz="1000">
                <a:latin typeface="Microsoft YaHei"/>
                <a:cs typeface="Microsoft YaHei"/>
              </a:rPr>
              <a:t>pr</a:t>
            </a:r>
            <a:r>
              <a:rPr dirty="0" sz="1000" spc="-5">
                <a:latin typeface="Microsoft YaHei"/>
                <a:cs typeface="Microsoft YaHei"/>
              </a:rPr>
              <a:t>i</a:t>
            </a:r>
            <a:r>
              <a:rPr dirty="0" sz="1000">
                <a:latin typeface="Microsoft YaHei"/>
                <a:cs typeface="Microsoft YaHei"/>
              </a:rPr>
              <a:t>n</a:t>
            </a:r>
            <a:r>
              <a:rPr dirty="0" sz="1000" spc="-5">
                <a:latin typeface="Microsoft YaHei"/>
                <a:cs typeface="Microsoft YaHei"/>
              </a:rPr>
              <a:t>tS</a:t>
            </a:r>
            <a:r>
              <a:rPr dirty="0" sz="1000">
                <a:latin typeface="Microsoft YaHei"/>
                <a:cs typeface="Microsoft YaHei"/>
              </a:rPr>
              <a:t>c</a:t>
            </a:r>
            <a:r>
              <a:rPr dirty="0" sz="1000" spc="-5">
                <a:latin typeface="Microsoft YaHei"/>
                <a:cs typeface="Microsoft YaHei"/>
              </a:rPr>
              <a:t>hema</a:t>
            </a:r>
            <a:r>
              <a:rPr dirty="0" sz="1000">
                <a:latin typeface="Microsoft YaHei"/>
                <a:cs typeface="Microsoft YaHei"/>
              </a:rPr>
              <a:t>()  </a:t>
            </a:r>
            <a:r>
              <a:rPr dirty="0" sz="1000" spc="-5">
                <a:latin typeface="Microsoft YaHei"/>
                <a:cs typeface="Microsoft YaHei"/>
              </a:rPr>
              <a:t>df.show()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4445635" cy="1510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的代码构建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读取外部数据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80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读取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q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u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t数据源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使用f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at(“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q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ue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”)读取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q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u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数据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示例代码：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9639" y="3025139"/>
            <a:ext cx="5626100" cy="1245235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10"/>
              </a:spcBef>
            </a:pPr>
            <a:r>
              <a:rPr dirty="0" sz="1000">
                <a:latin typeface="Microsoft YaHei"/>
                <a:cs typeface="Microsoft YaHei"/>
              </a:rPr>
              <a:t>#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parquet</a:t>
            </a:r>
            <a:r>
              <a:rPr dirty="0" sz="1000" spc="-3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自带</a:t>
            </a:r>
            <a:r>
              <a:rPr dirty="0" sz="1000" spc="-5">
                <a:latin typeface="Microsoft YaHei"/>
                <a:cs typeface="Microsoft YaHei"/>
              </a:rPr>
              <a:t>schema,</a:t>
            </a:r>
            <a:r>
              <a:rPr dirty="0" sz="1000" spc="-2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直接</a:t>
            </a:r>
            <a:r>
              <a:rPr dirty="0" sz="1000" spc="-5">
                <a:latin typeface="Microsoft YaHei"/>
                <a:cs typeface="Microsoft YaHei"/>
              </a:rPr>
              <a:t>load</a:t>
            </a:r>
            <a:r>
              <a:rPr dirty="0" sz="1000" spc="-10">
                <a:latin typeface="Microsoft YaHei"/>
                <a:cs typeface="Microsoft YaHei"/>
              </a:rPr>
              <a:t>啥</a:t>
            </a:r>
            <a:r>
              <a:rPr dirty="0" sz="1000">
                <a:latin typeface="Microsoft YaHei"/>
                <a:cs typeface="Microsoft YaHei"/>
              </a:rPr>
              <a:t>也不</a:t>
            </a:r>
            <a:r>
              <a:rPr dirty="0" sz="1000" spc="-10">
                <a:latin typeface="Microsoft YaHei"/>
                <a:cs typeface="Microsoft YaHei"/>
              </a:rPr>
              <a:t>需</a:t>
            </a:r>
            <a:r>
              <a:rPr dirty="0" sz="1000">
                <a:latin typeface="Microsoft YaHei"/>
                <a:cs typeface="Microsoft YaHei"/>
              </a:rPr>
              <a:t>要了</a:t>
            </a:r>
            <a:endParaRPr sz="1000">
              <a:latin typeface="Microsoft YaHei"/>
              <a:cs typeface="Microsoft YaHei"/>
            </a:endParaRPr>
          </a:p>
          <a:p>
            <a:pPr marL="243204" marR="3399154" indent="-152400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df</a:t>
            </a:r>
            <a:r>
              <a:rPr dirty="0" sz="1000" spc="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 </a:t>
            </a:r>
            <a:r>
              <a:rPr dirty="0" sz="1000" spc="-5">
                <a:latin typeface="Microsoft YaHei"/>
                <a:cs typeface="Microsoft YaHei"/>
              </a:rPr>
              <a:t>spark.read.format("parquet").\ </a:t>
            </a:r>
            <a:r>
              <a:rPr dirty="0" sz="1000" spc="-280">
                <a:latin typeface="Microsoft YaHei"/>
                <a:cs typeface="Microsoft YaHei"/>
              </a:rPr>
              <a:t> </a:t>
            </a:r>
            <a:r>
              <a:rPr dirty="0" sz="1000" spc="-5">
                <a:latin typeface="Microsoft YaHei"/>
                <a:cs typeface="Microsoft YaHei"/>
              </a:rPr>
              <a:t>load("../data/sql/users.parquet")</a:t>
            </a:r>
            <a:endParaRPr sz="1000">
              <a:latin typeface="Microsoft YaHei"/>
              <a:cs typeface="Microsoft YaHei"/>
            </a:endParaRPr>
          </a:p>
          <a:p>
            <a:pPr marL="90805" marR="4519930">
              <a:lnSpc>
                <a:spcPct val="150000"/>
              </a:lnSpc>
            </a:pPr>
            <a:r>
              <a:rPr dirty="0" sz="1000">
                <a:latin typeface="Microsoft YaHei"/>
                <a:cs typeface="Microsoft YaHei"/>
              </a:rPr>
              <a:t>df</a:t>
            </a:r>
            <a:r>
              <a:rPr dirty="0" sz="1000" spc="-5">
                <a:latin typeface="Microsoft YaHei"/>
                <a:cs typeface="Microsoft YaHei"/>
              </a:rPr>
              <a:t>.</a:t>
            </a:r>
            <a:r>
              <a:rPr dirty="0" sz="1000">
                <a:latin typeface="Microsoft YaHei"/>
                <a:cs typeface="Microsoft YaHei"/>
              </a:rPr>
              <a:t>pr</a:t>
            </a:r>
            <a:r>
              <a:rPr dirty="0" sz="1000" spc="-5">
                <a:latin typeface="Microsoft YaHei"/>
                <a:cs typeface="Microsoft YaHei"/>
              </a:rPr>
              <a:t>i</a:t>
            </a:r>
            <a:r>
              <a:rPr dirty="0" sz="1000">
                <a:latin typeface="Microsoft YaHei"/>
                <a:cs typeface="Microsoft YaHei"/>
              </a:rPr>
              <a:t>n</a:t>
            </a:r>
            <a:r>
              <a:rPr dirty="0" sz="1000" spc="-5">
                <a:latin typeface="Microsoft YaHei"/>
                <a:cs typeface="Microsoft YaHei"/>
              </a:rPr>
              <a:t>tS</a:t>
            </a:r>
            <a:r>
              <a:rPr dirty="0" sz="1000">
                <a:latin typeface="Microsoft YaHei"/>
                <a:cs typeface="Microsoft YaHei"/>
              </a:rPr>
              <a:t>c</a:t>
            </a:r>
            <a:r>
              <a:rPr dirty="0" sz="1000" spc="-5">
                <a:latin typeface="Microsoft YaHei"/>
                <a:cs typeface="Microsoft YaHei"/>
              </a:rPr>
              <a:t>hema</a:t>
            </a:r>
            <a:r>
              <a:rPr dirty="0" sz="1000">
                <a:latin typeface="Microsoft YaHei"/>
                <a:cs typeface="Microsoft YaHei"/>
              </a:rPr>
              <a:t>()  </a:t>
            </a:r>
            <a:r>
              <a:rPr dirty="0" sz="1000" spc="-5">
                <a:latin typeface="Microsoft YaHei"/>
                <a:cs typeface="Microsoft YaHei"/>
              </a:rPr>
              <a:t>df.show()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72380" y="1115930"/>
            <a:ext cx="4041775" cy="19456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parquet: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中常用的一种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列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式存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文件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格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Hive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ORC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差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不多,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他俩都是列存储格式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parquet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对比普通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文本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件的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区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别: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180975" indent="-168910">
              <a:lnSpc>
                <a:spcPct val="100000"/>
              </a:lnSpc>
              <a:spcBef>
                <a:spcPts val="5"/>
              </a:spcBef>
              <a:buChar char="●"/>
              <a:tabLst>
                <a:tab pos="181610" algn="l"/>
              </a:tabLst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parquet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内置schema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(列名\ 列类型\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是否为空)</a:t>
            </a:r>
            <a:endParaRPr sz="1400">
              <a:latin typeface="Microsoft YaHei"/>
              <a:cs typeface="Microsoft YaHei"/>
            </a:endParaRPr>
          </a:p>
          <a:p>
            <a:pPr marL="180975" indent="-168910">
              <a:lnSpc>
                <a:spcPct val="100000"/>
              </a:lnSpc>
              <a:buChar char="●"/>
              <a:tabLst>
                <a:tab pos="18161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存储是以列作为存储格式</a:t>
            </a:r>
            <a:endParaRPr sz="1400">
              <a:latin typeface="Microsoft YaHei"/>
              <a:cs typeface="Microsoft YaHei"/>
            </a:endParaRPr>
          </a:p>
          <a:p>
            <a:pPr marL="180975" indent="-168910">
              <a:lnSpc>
                <a:spcPct val="100000"/>
              </a:lnSpc>
              <a:buChar char="●"/>
              <a:tabLst>
                <a:tab pos="18161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存储是序列化存储在文件中的(有压缩属性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体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积小)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72380" y="4102786"/>
            <a:ext cx="405955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5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q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u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t文件不能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直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接打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开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查看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如果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想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要查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看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内容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可以在PyCharm中安装如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下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插件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查看：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6533" y="4783682"/>
            <a:ext cx="2757304" cy="1167283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4030345" cy="3949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lvl="1" marL="428625" indent="-416559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429259" algn="l"/>
              </a:tabLst>
            </a:pP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的入门操作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33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DataFrame支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两种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风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格进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编程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分别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endParaRPr sz="1400">
              <a:latin typeface="Microsoft YaHei"/>
              <a:cs typeface="Microsoft YaHei"/>
            </a:endParaRPr>
          </a:p>
          <a:p>
            <a:pPr lvl="2" marL="389890" indent="-28638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89890" algn="l"/>
                <a:tab pos="390525" algn="l"/>
              </a:tabLst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DS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L风格</a:t>
            </a:r>
            <a:endParaRPr sz="1400">
              <a:latin typeface="Microsoft YaHei"/>
              <a:cs typeface="Microsoft YaHei"/>
            </a:endParaRPr>
          </a:p>
          <a:p>
            <a:pPr lvl="2" marL="389890" indent="-28638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389890" algn="l"/>
                <a:tab pos="390525" algn="l"/>
              </a:tabLst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QL风格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565"/>
              </a:spcBef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DSL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语法风格</a:t>
            </a:r>
            <a:endParaRPr sz="16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74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DSL称之为：领域特定语言。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其实就是指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ataFrame的特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有AP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I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4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DSL风格意思就是以调用API的方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来处理Data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比如：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100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.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w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he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()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.lim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i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t()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15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SQL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语法风格</a:t>
            </a:r>
            <a:endParaRPr sz="1600">
              <a:latin typeface="Microsoft YaHei"/>
              <a:cs typeface="Microsoft YaHei"/>
            </a:endParaRPr>
          </a:p>
          <a:p>
            <a:pPr marL="104139" marR="5080" indent="-635">
              <a:lnSpc>
                <a:spcPct val="120000"/>
              </a:lnSpc>
              <a:spcBef>
                <a:spcPts val="157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SQL风格就是使用SQL语句处理DataFrame的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 比如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：spark.sql(“SELECT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*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 FROM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 xxx)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356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基本原理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285" y="2265425"/>
            <a:ext cx="7315200" cy="3366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本质：启动一个JVM</a:t>
            </a:r>
            <a:r>
              <a:rPr dirty="0" sz="16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Process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进程(一个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程里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面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有多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线程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)，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行任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务</a:t>
            </a:r>
            <a:r>
              <a:rPr dirty="0" sz="1600" spc="-45" b="1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25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"/>
              <a:tabLst>
                <a:tab pos="298450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Local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模式可以限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模拟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集群环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境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的线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数量,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即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Local[N]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或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Local[*]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52525"/>
              </a:buClr>
              <a:buFont typeface="Wingdings"/>
              <a:buChar char=""/>
            </a:pPr>
            <a:endParaRPr sz="1550">
              <a:latin typeface="Microsoft YaHei"/>
              <a:cs typeface="Microsoft YaHei"/>
            </a:endParaRPr>
          </a:p>
          <a:p>
            <a:pPr algn="just" marL="297815" marR="154940" indent="-285750">
              <a:lnSpc>
                <a:spcPct val="150000"/>
              </a:lnSpc>
              <a:buFont typeface="Wingdings"/>
              <a:buChar char=""/>
              <a:tabLst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其中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N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代表可以使用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N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个线程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，每个线程拥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cpu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core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。如果不指定N，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则默认是1个线程（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该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线程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1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个core）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600" spc="-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通常Cpu有几个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Core，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就指定几个 线程，最大化利用计算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能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力.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52525"/>
              </a:buClr>
              <a:buFont typeface="Wingdings"/>
              <a:buChar char=""/>
            </a:pPr>
            <a:endParaRPr sz="1550">
              <a:latin typeface="Microsoft YaHei"/>
              <a:cs typeface="Microsoft YaHei"/>
            </a:endParaRPr>
          </a:p>
          <a:p>
            <a:pPr marL="298450" marR="5080" indent="-286385">
              <a:lnSpc>
                <a:spcPct val="150000"/>
              </a:lnSpc>
              <a:buFont typeface="Wingdings"/>
              <a:buChar char=""/>
              <a:tabLst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如果是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local[*]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则代表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Run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locally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with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as many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worker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threads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as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logical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cores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your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machine.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按照Cpu最多的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Cores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设置线程数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945" y="2292112"/>
            <a:ext cx="3696333" cy="294796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3838575" cy="1433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的入门操作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725"/>
              </a:spcBef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DSL</a:t>
            </a:r>
            <a:r>
              <a:rPr dirty="0" sz="16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6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show</a:t>
            </a:r>
            <a:r>
              <a:rPr dirty="0" sz="16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方法</a:t>
            </a:r>
            <a:endParaRPr sz="1600">
              <a:latin typeface="Microsoft YaHei"/>
              <a:cs typeface="Microsoft YaHei"/>
            </a:endParaRPr>
          </a:p>
          <a:p>
            <a:pPr marL="104139" marR="5080">
              <a:lnSpc>
                <a:spcPct val="120000"/>
              </a:lnSpc>
              <a:spcBef>
                <a:spcPts val="125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功能：展示DataFrame中的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据,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默认展示20条 语法：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9639" y="2580132"/>
            <a:ext cx="5891530" cy="1015365"/>
          </a:xfrm>
          <a:custGeom>
            <a:avLst/>
            <a:gdLst/>
            <a:ahLst/>
            <a:cxnLst/>
            <a:rect l="l" t="t" r="r" b="b"/>
            <a:pathLst>
              <a:path w="5891530" h="1015364">
                <a:moveTo>
                  <a:pt x="5891022" y="0"/>
                </a:moveTo>
                <a:lnTo>
                  <a:pt x="0" y="0"/>
                </a:lnTo>
                <a:lnTo>
                  <a:pt x="0" y="1014984"/>
                </a:lnTo>
                <a:lnTo>
                  <a:pt x="5891022" y="1014984"/>
                </a:lnTo>
                <a:lnTo>
                  <a:pt x="5891022" y="0"/>
                </a:lnTo>
                <a:close/>
              </a:path>
            </a:pathLst>
          </a:custGeom>
          <a:solidFill>
            <a:srgbClr val="FFFF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29639" y="2580132"/>
            <a:ext cx="5891530" cy="1015365"/>
          </a:xfrm>
          <a:prstGeom prst="rect">
            <a:avLst/>
          </a:prstGeom>
          <a:ln w="3175">
            <a:solidFill>
              <a:srgbClr val="919191"/>
            </a:solidFill>
          </a:ln>
        </p:spPr>
        <p:txBody>
          <a:bodyPr wrap="square" lIns="0" tIns="895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05"/>
              </a:spcBef>
            </a:pPr>
            <a:r>
              <a:rPr dirty="0" sz="1000" spc="-5">
                <a:latin typeface="Microsoft YaHei"/>
                <a:cs typeface="Microsoft YaHei"/>
              </a:rPr>
              <a:t>df.show(</a:t>
            </a:r>
            <a:r>
              <a:rPr dirty="0" sz="1000">
                <a:latin typeface="Microsoft YaHei"/>
                <a:cs typeface="Microsoft YaHei"/>
              </a:rPr>
              <a:t>参数1,</a:t>
            </a:r>
            <a:r>
              <a:rPr dirty="0" sz="1000" spc="-4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参数2)</a:t>
            </a:r>
            <a:endParaRPr sz="1000">
              <a:latin typeface="Microsoft YaHei"/>
              <a:cs typeface="Microsoft YaHei"/>
            </a:endParaRPr>
          </a:p>
          <a:p>
            <a:pPr marL="184785" indent="-94615">
              <a:lnSpc>
                <a:spcPct val="100000"/>
              </a:lnSpc>
              <a:spcBef>
                <a:spcPts val="600"/>
              </a:spcBef>
              <a:buChar char="-"/>
              <a:tabLst>
                <a:tab pos="185420" algn="l"/>
              </a:tabLst>
            </a:pPr>
            <a:r>
              <a:rPr dirty="0" sz="1000">
                <a:latin typeface="Microsoft YaHei"/>
                <a:cs typeface="Microsoft YaHei"/>
              </a:rPr>
              <a:t>参数1:</a:t>
            </a:r>
            <a:r>
              <a:rPr dirty="0" sz="1000" spc="-4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默认是20,</a:t>
            </a:r>
            <a:r>
              <a:rPr dirty="0" sz="1000" spc="-4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控制展示多少条</a:t>
            </a:r>
            <a:endParaRPr sz="1000">
              <a:latin typeface="Microsoft YaHei"/>
              <a:cs typeface="Microsoft YaHei"/>
            </a:endParaRPr>
          </a:p>
          <a:p>
            <a:pPr marL="184785" indent="-93980">
              <a:lnSpc>
                <a:spcPct val="100000"/>
              </a:lnSpc>
              <a:spcBef>
                <a:spcPts val="600"/>
              </a:spcBef>
              <a:buChar char="-"/>
              <a:tabLst>
                <a:tab pos="185420" algn="l"/>
              </a:tabLst>
            </a:pPr>
            <a:r>
              <a:rPr dirty="0" sz="1000">
                <a:latin typeface="Microsoft YaHei"/>
                <a:cs typeface="Microsoft YaHei"/>
              </a:rPr>
              <a:t>参数2: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是否阶段列,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默认只输出20个字符的</a:t>
            </a:r>
            <a:r>
              <a:rPr dirty="0" sz="1000" spc="-10">
                <a:latin typeface="Microsoft YaHei"/>
                <a:cs typeface="Microsoft YaHei"/>
              </a:rPr>
              <a:t>长</a:t>
            </a:r>
            <a:r>
              <a:rPr dirty="0" sz="1000">
                <a:latin typeface="Microsoft YaHei"/>
                <a:cs typeface="Microsoft YaHei"/>
              </a:rPr>
              <a:t>度,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过长不显示,</a:t>
            </a:r>
            <a:r>
              <a:rPr dirty="0" sz="1000" spc="-10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要显示的话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请填入 </a:t>
            </a:r>
            <a:r>
              <a:rPr dirty="0" sz="1000" spc="-5">
                <a:latin typeface="Microsoft YaHei"/>
                <a:cs typeface="Microsoft YaHei"/>
              </a:rPr>
              <a:t>truncate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=</a:t>
            </a:r>
            <a:r>
              <a:rPr dirty="0" sz="1000" spc="-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True</a:t>
            </a:r>
            <a:endParaRPr sz="10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9826" y="3541776"/>
            <a:ext cx="2044445" cy="265404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16305" y="4141937"/>
            <a:ext cx="1741170" cy="537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如图，某个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100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.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ho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w后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的展示结果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837180" cy="1433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8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的入门操作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725"/>
              </a:spcBef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DSL</a:t>
            </a:r>
            <a:r>
              <a:rPr dirty="0" sz="16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printSchema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方法</a:t>
            </a:r>
            <a:endParaRPr sz="1600">
              <a:latin typeface="Microsoft YaHei"/>
              <a:cs typeface="Microsoft YaHei"/>
            </a:endParaRPr>
          </a:p>
          <a:p>
            <a:pPr marL="104139" marR="125730">
              <a:lnSpc>
                <a:spcPct val="120000"/>
              </a:lnSpc>
              <a:spcBef>
                <a:spcPts val="125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功能：打印输出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f的sche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信息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语法：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9639" y="2846070"/>
            <a:ext cx="5891530" cy="553720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060"/>
              </a:spcBef>
            </a:pPr>
            <a:r>
              <a:rPr dirty="0" sz="2000" spc="-15">
                <a:latin typeface="Microsoft YaHei"/>
                <a:cs typeface="Microsoft YaHei"/>
              </a:rPr>
              <a:t>df.printSchema()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368" y="3974350"/>
            <a:ext cx="4173744" cy="116177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4953635" cy="1433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的入门操作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725"/>
              </a:spcBef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DSL</a:t>
            </a:r>
            <a:r>
              <a:rPr dirty="0" sz="16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6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select</a:t>
            </a:r>
            <a:endParaRPr sz="1600">
              <a:latin typeface="Microsoft YaHei"/>
              <a:cs typeface="Microsoft YaHei"/>
            </a:endParaRPr>
          </a:p>
          <a:p>
            <a:pPr marL="104139" marR="5080">
              <a:lnSpc>
                <a:spcPct val="120000"/>
              </a:lnSpc>
              <a:spcBef>
                <a:spcPts val="125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功能：选择DataFrame中的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定列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（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通过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传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入参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进行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定） </a:t>
            </a:r>
            <a:r>
              <a:rPr dirty="0" sz="1400" spc="-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语法：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8380" y="4111657"/>
            <a:ext cx="5903595" cy="100711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可传递：</a:t>
            </a:r>
            <a:endParaRPr sz="1400">
              <a:latin typeface="Microsoft YaHei"/>
              <a:cs typeface="Microsoft YaHei"/>
            </a:endParaRPr>
          </a:p>
          <a:p>
            <a:pPr marL="297815" marR="5080" indent="-28575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可变参数的cols对象，cols对象可以是Column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象来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定列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或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者字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符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串 列名来指定列</a:t>
            </a:r>
            <a:endParaRPr sz="14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List[Column]对象或者List[str]对象，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用来选择多个列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841" y="2648712"/>
            <a:ext cx="4635233" cy="12191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2914" y="4133088"/>
            <a:ext cx="4559045" cy="228599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5171440" cy="2202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的入门操作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725"/>
              </a:spcBef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DSL</a:t>
            </a:r>
            <a:r>
              <a:rPr dirty="0" sz="16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6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filter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where</a:t>
            </a:r>
            <a:endParaRPr sz="1600">
              <a:latin typeface="Microsoft YaHei"/>
              <a:cs typeface="Microsoft YaHei"/>
            </a:endParaRPr>
          </a:p>
          <a:p>
            <a:pPr marL="104139" marR="5080">
              <a:lnSpc>
                <a:spcPct val="120000"/>
              </a:lnSpc>
              <a:spcBef>
                <a:spcPts val="125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功能：过滤DataFrame内的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返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回一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过滤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后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DataFrame </a:t>
            </a:r>
            <a:r>
              <a:rPr dirty="0" sz="1400" spc="-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语法：</a:t>
            </a:r>
            <a:endParaRPr sz="1400">
              <a:latin typeface="Microsoft YaHei"/>
              <a:cs typeface="Microsoft YaHei"/>
            </a:endParaRPr>
          </a:p>
          <a:p>
            <a:pPr marL="104139" marR="4218305">
              <a:lnSpc>
                <a:spcPct val="120000"/>
              </a:lnSpc>
            </a:pP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df.filter()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100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.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w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he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()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where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和filter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功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能上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等价的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6733" y="4114800"/>
            <a:ext cx="4190999" cy="217169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001267" y="3493008"/>
            <a:ext cx="4102735" cy="1664335"/>
            <a:chOff x="1001267" y="3493008"/>
            <a:chExt cx="4102735" cy="166433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267" y="3493008"/>
              <a:ext cx="4076699" cy="7879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268" y="4280916"/>
              <a:ext cx="4102607" cy="876299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5405120" cy="1689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的入门操作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725"/>
              </a:spcBef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DSL</a:t>
            </a:r>
            <a:r>
              <a:rPr dirty="0" sz="16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6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groupBy</a:t>
            </a:r>
            <a:r>
              <a:rPr dirty="0" sz="16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分组</a:t>
            </a:r>
            <a:endParaRPr sz="1600">
              <a:latin typeface="Microsoft YaHei"/>
              <a:cs typeface="Microsoft YaHei"/>
            </a:endParaRPr>
          </a:p>
          <a:p>
            <a:pPr marL="104139" marR="5080">
              <a:lnSpc>
                <a:spcPct val="120000"/>
              </a:lnSpc>
              <a:spcBef>
                <a:spcPts val="125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功能：按照指定的列进行数据的分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返回值是GroupedData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对象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语法：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df.groupBy()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8202" y="4367774"/>
            <a:ext cx="5591175" cy="537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传入参数和select一样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支持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多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种形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怎么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传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意思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就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是告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 </a:t>
            </a:r>
            <a:r>
              <a:rPr dirty="0" sz="1400" spc="-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按照哪个列分组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984" y="2983992"/>
            <a:ext cx="4635233" cy="119405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1266" y="4673346"/>
            <a:ext cx="4280153" cy="78790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6837680" cy="2713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的入门操作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725"/>
              </a:spcBef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GroupedData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对象</a:t>
            </a:r>
            <a:endParaRPr sz="16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585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GroupedData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对象是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个特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殊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集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其类全名：&lt;class</a:t>
            </a:r>
            <a:r>
              <a:rPr dirty="0" sz="1400" spc="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'pyspark.sql.group.GroupedData'&gt;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4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这个对象是经过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groupBy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后得到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返回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值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内部记录了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以分组形式存储的数据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050">
              <a:latin typeface="Microsoft YaHei"/>
              <a:cs typeface="Microsoft YaHei"/>
            </a:endParaRPr>
          </a:p>
          <a:p>
            <a:pPr marL="104139" marR="5080">
              <a:lnSpc>
                <a:spcPct val="120000"/>
              </a:lnSpc>
              <a:spcBef>
                <a:spcPts val="5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GroupedData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对象其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实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也有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很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API，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比如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前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面的count方法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就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是这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对象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内置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法 除此之外，像：min、max、avg、sum、等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许多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法都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存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后续会再次使用它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7620634" cy="16471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的入门操作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725"/>
              </a:spcBef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SQL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风格语法</a:t>
            </a:r>
            <a:r>
              <a:rPr dirty="0" sz="16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6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注册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成为表</a:t>
            </a:r>
            <a:endParaRPr sz="1600">
              <a:latin typeface="Microsoft YaHei"/>
              <a:cs typeface="Microsoft YaHei"/>
            </a:endParaRPr>
          </a:p>
          <a:p>
            <a:pPr marL="104139" marR="5080">
              <a:lnSpc>
                <a:spcPct val="100000"/>
              </a:lnSpc>
              <a:spcBef>
                <a:spcPts val="158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DataFrame的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个强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大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之处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就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是我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们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可以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它看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作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关系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型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数据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后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可以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通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过在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程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序中 使用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spark.sql()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来执行SQL语句查询，结果返回一个DataFrame。</a:t>
            </a:r>
            <a:endParaRPr sz="14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如果想使用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QL风格的语法，需要将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at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aF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me注册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表,采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如下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方式：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936" y="2967228"/>
            <a:ext cx="6947153" cy="73685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936" y="4072635"/>
            <a:ext cx="8433304" cy="139698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837180" cy="762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8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的入门操作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725"/>
              </a:spcBef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SQL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风格语法</a:t>
            </a:r>
            <a:r>
              <a:rPr dirty="0" sz="16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6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使用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SQL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查询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45" y="2054605"/>
            <a:ext cx="6922001" cy="400684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68805" y="5519844"/>
            <a:ext cx="266763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详细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的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函数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在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后续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开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发中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学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习</a:t>
            </a:r>
            <a:endParaRPr sz="1600">
              <a:latin typeface="SimSun"/>
              <a:cs typeface="SimSu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3154" y="4463265"/>
            <a:ext cx="2092124" cy="182961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16619" y="1167434"/>
            <a:ext cx="5971540" cy="340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的入门操作</a:t>
            </a:r>
            <a:endParaRPr sz="1800">
              <a:latin typeface="Microsoft YaHei"/>
              <a:cs typeface="Microsoft YaHei"/>
            </a:endParaRPr>
          </a:p>
          <a:p>
            <a:pPr marL="104139">
              <a:lnSpc>
                <a:spcPct val="100000"/>
              </a:lnSpc>
              <a:spcBef>
                <a:spcPts val="1725"/>
              </a:spcBef>
            </a:pP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pyspark.sql.functions</a:t>
            </a:r>
            <a:r>
              <a:rPr dirty="0" sz="16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包</a:t>
            </a:r>
            <a:endParaRPr sz="1600">
              <a:latin typeface="Microsoft YaHei"/>
              <a:cs typeface="Microsoft YaHei"/>
            </a:endParaRPr>
          </a:p>
          <a:p>
            <a:pPr marL="164465">
              <a:lnSpc>
                <a:spcPct val="100000"/>
              </a:lnSpc>
              <a:spcBef>
                <a:spcPts val="1585"/>
              </a:spcBef>
            </a:pPr>
            <a:r>
              <a:rPr dirty="0" sz="1600">
                <a:solidFill>
                  <a:srgbClr val="585858"/>
                </a:solidFill>
                <a:latin typeface="Calibri"/>
                <a:cs typeface="Calibri"/>
              </a:rPr>
              <a:t>PySpark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提供了一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个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包</a:t>
            </a:r>
            <a:r>
              <a:rPr dirty="0" sz="160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r>
              <a:rPr dirty="0" sz="16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Calibri"/>
                <a:cs typeface="Calibri"/>
              </a:rPr>
              <a:t>pyspark.sql.functions</a:t>
            </a:r>
            <a:endParaRPr sz="1600">
              <a:latin typeface="Calibri"/>
              <a:cs typeface="Calibri"/>
            </a:endParaRPr>
          </a:p>
          <a:p>
            <a:pPr marL="164465" marR="1112520">
              <a:lnSpc>
                <a:spcPct val="200000"/>
              </a:lnSpc>
            </a:pPr>
            <a:r>
              <a:rPr dirty="0" sz="1600" spc="5">
                <a:solidFill>
                  <a:srgbClr val="585858"/>
                </a:solidFill>
                <a:latin typeface="SimSun"/>
                <a:cs typeface="SimSun"/>
              </a:rPr>
              <a:t>这个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包里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面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提供</a:t>
            </a:r>
            <a:r>
              <a:rPr dirty="0" sz="1600" spc="350">
                <a:solidFill>
                  <a:srgbClr val="585858"/>
                </a:solidFill>
                <a:latin typeface="SimSun"/>
                <a:cs typeface="SimSun"/>
              </a:rPr>
              <a:t>了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一系列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的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计算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函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数供</a:t>
            </a:r>
            <a:r>
              <a:rPr dirty="0" sz="160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dirty="0" sz="1600" spc="-10">
                <a:solidFill>
                  <a:srgbClr val="585858"/>
                </a:solidFill>
                <a:latin typeface="Calibri"/>
                <a:cs typeface="Calibri"/>
              </a:rPr>
              <a:t>pa</a:t>
            </a:r>
            <a:r>
              <a:rPr dirty="0" sz="1600" spc="-5">
                <a:solidFill>
                  <a:srgbClr val="585858"/>
                </a:solidFill>
                <a:latin typeface="Calibri"/>
                <a:cs typeface="Calibri"/>
              </a:rPr>
              <a:t>rk</a:t>
            </a:r>
            <a:r>
              <a:rPr dirty="0" sz="1600">
                <a:solidFill>
                  <a:srgbClr val="585858"/>
                </a:solidFill>
                <a:latin typeface="Calibri"/>
                <a:cs typeface="Calibri"/>
              </a:rPr>
              <a:t>SQ</a:t>
            </a:r>
            <a:r>
              <a:rPr dirty="0" sz="1600" spc="-5">
                <a:solidFill>
                  <a:srgbClr val="585858"/>
                </a:solidFill>
                <a:latin typeface="Calibri"/>
                <a:cs typeface="Calibri"/>
              </a:rPr>
              <a:t>L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使用 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如何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用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呢？</a:t>
            </a:r>
            <a:endParaRPr sz="1600">
              <a:latin typeface="SimSun"/>
              <a:cs typeface="SimSun"/>
            </a:endParaRPr>
          </a:p>
          <a:p>
            <a:pPr marL="164465">
              <a:lnSpc>
                <a:spcPts val="1905"/>
              </a:lnSpc>
            </a:pP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导包</a:t>
            </a:r>
            <a:endParaRPr sz="1600">
              <a:latin typeface="SimSun"/>
              <a:cs typeface="SimSun"/>
            </a:endParaRPr>
          </a:p>
          <a:p>
            <a:pPr marL="164465">
              <a:lnSpc>
                <a:spcPts val="1905"/>
              </a:lnSpc>
            </a:pPr>
            <a:r>
              <a:rPr dirty="0" sz="1600" spc="-10">
                <a:solidFill>
                  <a:srgbClr val="C00000"/>
                </a:solidFill>
                <a:latin typeface="Calibri"/>
                <a:cs typeface="Calibri"/>
              </a:rPr>
              <a:t>from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Calibri"/>
                <a:cs typeface="Calibri"/>
              </a:rPr>
              <a:t>pyspark.sql</a:t>
            </a:r>
            <a:r>
              <a:rPr dirty="0" sz="1600" spc="-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Calibri"/>
                <a:cs typeface="Calibri"/>
              </a:rPr>
              <a:t>import functions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as</a:t>
            </a:r>
            <a:r>
              <a:rPr dirty="0" sz="1600" spc="-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  <a:p>
            <a:pPr algn="r" marR="5080">
              <a:lnSpc>
                <a:spcPts val="1875"/>
              </a:lnSpc>
              <a:spcBef>
                <a:spcPts val="120"/>
              </a:spcBef>
            </a:pP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示例</a:t>
            </a:r>
            <a:endParaRPr sz="1600">
              <a:latin typeface="Microsoft YaHei"/>
              <a:cs typeface="Microsoft YaHei"/>
            </a:endParaRPr>
          </a:p>
          <a:p>
            <a:pPr marL="164465">
              <a:lnSpc>
                <a:spcPts val="1875"/>
              </a:lnSpc>
            </a:pPr>
            <a:r>
              <a:rPr dirty="0" sz="1600" spc="5">
                <a:solidFill>
                  <a:srgbClr val="585858"/>
                </a:solidFill>
                <a:latin typeface="SimSun"/>
                <a:cs typeface="SimSun"/>
              </a:rPr>
              <a:t>然后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就可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以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用</a:t>
            </a:r>
            <a:r>
              <a:rPr dirty="0" sz="1600">
                <a:solidFill>
                  <a:srgbClr val="585858"/>
                </a:solidFill>
                <a:latin typeface="Calibri"/>
                <a:cs typeface="Calibri"/>
              </a:rPr>
              <a:t>F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对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象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调用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函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数计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算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了。</a:t>
            </a:r>
            <a:endParaRPr sz="1600">
              <a:latin typeface="SimSun"/>
              <a:cs typeface="SimSun"/>
            </a:endParaRPr>
          </a:p>
          <a:p>
            <a:pPr marL="164465">
              <a:lnSpc>
                <a:spcPct val="100000"/>
              </a:lnSpc>
            </a:pPr>
            <a:r>
              <a:rPr dirty="0" sz="1600" spc="5">
                <a:solidFill>
                  <a:srgbClr val="585858"/>
                </a:solidFill>
                <a:latin typeface="SimSun"/>
                <a:cs typeface="SimSun"/>
              </a:rPr>
              <a:t>这些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功能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函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数</a:t>
            </a:r>
            <a:r>
              <a:rPr dirty="0" sz="1600">
                <a:solidFill>
                  <a:srgbClr val="585858"/>
                </a:solidFill>
                <a:latin typeface="Calibri"/>
                <a:cs typeface="Calibri"/>
              </a:rPr>
              <a:t>,</a:t>
            </a:r>
            <a:r>
              <a:rPr dirty="0" sz="1600" spc="-8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600" spc="5">
                <a:solidFill>
                  <a:srgbClr val="C00000"/>
                </a:solidFill>
                <a:latin typeface="SimSun"/>
                <a:cs typeface="SimSun"/>
              </a:rPr>
              <a:t>返回</a:t>
            </a:r>
            <a:r>
              <a:rPr dirty="0" sz="1600" spc="-5">
                <a:solidFill>
                  <a:srgbClr val="C00000"/>
                </a:solidFill>
                <a:latin typeface="SimSun"/>
                <a:cs typeface="SimSun"/>
              </a:rPr>
              <a:t>值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多</a:t>
            </a:r>
            <a:r>
              <a:rPr dirty="0" sz="1600" spc="-10">
                <a:solidFill>
                  <a:srgbClr val="585858"/>
                </a:solidFill>
                <a:latin typeface="SimSun"/>
                <a:cs typeface="SimSun"/>
              </a:rPr>
              <a:t>数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都是</a:t>
            </a:r>
            <a:r>
              <a:rPr dirty="0" sz="1600" spc="-5">
                <a:solidFill>
                  <a:srgbClr val="C00000"/>
                </a:solidFill>
                <a:latin typeface="Calibri"/>
                <a:cs typeface="Calibri"/>
              </a:rPr>
              <a:t>Column</a:t>
            </a:r>
            <a:r>
              <a:rPr dirty="0" sz="1600">
                <a:solidFill>
                  <a:srgbClr val="585858"/>
                </a:solidFill>
                <a:latin typeface="SimSun"/>
                <a:cs typeface="SimSun"/>
              </a:rPr>
              <a:t>对象</a:t>
            </a:r>
            <a:r>
              <a:rPr dirty="0" sz="160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1201" y="4439777"/>
            <a:ext cx="1532489" cy="1897108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305" y="1067753"/>
            <a:ext cx="6270625" cy="1202055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3.4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词频统计案例练习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我们来完成一个单词计数需求，使用DSL和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QL两种风格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实现。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在实现的过程中，会出现新的API，边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写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边学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习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新API，</a:t>
            </a:r>
            <a:r>
              <a:rPr dirty="0" sz="1400" spc="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代码中红色部分即新API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48689" y="2476500"/>
            <a:ext cx="4754245" cy="3969385"/>
            <a:chOff x="948689" y="2476500"/>
            <a:chExt cx="4754245" cy="3969385"/>
          </a:xfrm>
        </p:grpSpPr>
        <p:sp>
          <p:nvSpPr>
            <p:cNvPr id="16" name="object 16"/>
            <p:cNvSpPr/>
            <p:nvPr/>
          </p:nvSpPr>
          <p:spPr>
            <a:xfrm>
              <a:off x="948689" y="2476500"/>
              <a:ext cx="4754245" cy="3969385"/>
            </a:xfrm>
            <a:custGeom>
              <a:avLst/>
              <a:gdLst/>
              <a:ahLst/>
              <a:cxnLst/>
              <a:rect l="l" t="t" r="r" b="b"/>
              <a:pathLst>
                <a:path w="4754245" h="3969385">
                  <a:moveTo>
                    <a:pt x="4754118" y="0"/>
                  </a:moveTo>
                  <a:lnTo>
                    <a:pt x="0" y="0"/>
                  </a:lnTo>
                  <a:lnTo>
                    <a:pt x="0" y="3969258"/>
                  </a:lnTo>
                  <a:lnTo>
                    <a:pt x="4754118" y="3969258"/>
                  </a:lnTo>
                  <a:lnTo>
                    <a:pt x="4754118" y="0"/>
                  </a:lnTo>
                  <a:close/>
                </a:path>
              </a:pathLst>
            </a:custGeom>
            <a:solidFill>
              <a:srgbClr val="FFFF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0903" y="4262890"/>
              <a:ext cx="977900" cy="0"/>
            </a:xfrm>
            <a:custGeom>
              <a:avLst/>
              <a:gdLst/>
              <a:ahLst/>
              <a:cxnLst/>
              <a:rect l="l" t="t" r="r" b="b"/>
              <a:pathLst>
                <a:path w="977900" h="0">
                  <a:moveTo>
                    <a:pt x="0" y="0"/>
                  </a:moveTo>
                  <a:lnTo>
                    <a:pt x="79168" y="0"/>
                  </a:lnTo>
                </a:path>
                <a:path w="977900" h="0">
                  <a:moveTo>
                    <a:pt x="317670" y="0"/>
                  </a:moveTo>
                  <a:lnTo>
                    <a:pt x="396796" y="0"/>
                  </a:lnTo>
                </a:path>
                <a:path w="977900" h="0">
                  <a:moveTo>
                    <a:pt x="607164" y="0"/>
                  </a:moveTo>
                  <a:lnTo>
                    <a:pt x="686332" y="0"/>
                  </a:lnTo>
                </a:path>
                <a:path w="977900" h="0">
                  <a:moveTo>
                    <a:pt x="898142" y="0"/>
                  </a:moveTo>
                  <a:lnTo>
                    <a:pt x="977310" y="0"/>
                  </a:lnTo>
                </a:path>
              </a:pathLst>
            </a:custGeom>
            <a:ln w="56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48689" y="2476500"/>
            <a:ext cx="4754245" cy="3969385"/>
          </a:xfrm>
          <a:prstGeom prst="rect">
            <a:avLst/>
          </a:prstGeom>
          <a:ln w="3175">
            <a:solidFill>
              <a:srgbClr val="919191"/>
            </a:solidFill>
          </a:ln>
        </p:spPr>
        <p:txBody>
          <a:bodyPr wrap="square" lIns="0" tIns="768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605"/>
              </a:spcBef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3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coding:utf8</a:t>
            </a:r>
            <a:endParaRPr sz="700">
              <a:latin typeface="Microsoft YaHei"/>
              <a:cs typeface="Microsoft YaHei"/>
            </a:endParaRPr>
          </a:p>
          <a:p>
            <a:pPr marL="91440">
              <a:lnSpc>
                <a:spcPct val="100000"/>
              </a:lnSpc>
              <a:spcBef>
                <a:spcPts val="420"/>
              </a:spcBef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1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演示</a:t>
            </a:r>
            <a:r>
              <a:rPr dirty="0" sz="700" spc="-5">
                <a:latin typeface="Microsoft YaHei"/>
                <a:cs typeface="Microsoft YaHei"/>
              </a:rPr>
              <a:t>sparksql</a:t>
            </a:r>
            <a:r>
              <a:rPr dirty="0" sz="700" spc="-1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wordcount</a:t>
            </a:r>
            <a:endParaRPr sz="7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650">
              <a:latin typeface="Microsoft YaHei"/>
              <a:cs typeface="Microsoft YaHei"/>
            </a:endParaRPr>
          </a:p>
          <a:p>
            <a:pPr marL="91440" marR="3048000">
              <a:lnSpc>
                <a:spcPct val="150000"/>
              </a:lnSpc>
            </a:pPr>
            <a:r>
              <a:rPr dirty="0" sz="700" spc="-5">
                <a:latin typeface="Microsoft YaHei"/>
                <a:cs typeface="Microsoft YaHei"/>
              </a:rPr>
              <a:t>from</a:t>
            </a:r>
            <a:r>
              <a:rPr dirty="0" sz="700" spc="-1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pyspark.sql</a:t>
            </a:r>
            <a:r>
              <a:rPr dirty="0" sz="70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import</a:t>
            </a:r>
            <a:r>
              <a:rPr dirty="0" sz="70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SparkSession </a:t>
            </a:r>
            <a:r>
              <a:rPr dirty="0" sz="700" spc="-19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导入</a:t>
            </a:r>
            <a:r>
              <a:rPr dirty="0" sz="700" spc="-5">
                <a:latin typeface="Microsoft YaHei"/>
                <a:cs typeface="Microsoft YaHei"/>
              </a:rPr>
              <a:t>StructType</a:t>
            </a:r>
            <a:r>
              <a:rPr dirty="0" sz="700">
                <a:latin typeface="Microsoft YaHei"/>
                <a:cs typeface="Microsoft YaHei"/>
              </a:rPr>
              <a:t>对象</a:t>
            </a:r>
            <a:endParaRPr sz="700">
              <a:latin typeface="Microsoft YaHei"/>
              <a:cs typeface="Microsoft YaHei"/>
            </a:endParaRPr>
          </a:p>
          <a:p>
            <a:pPr marL="91440" marR="1831339">
              <a:lnSpc>
                <a:spcPct val="150000"/>
              </a:lnSpc>
            </a:pPr>
            <a:r>
              <a:rPr dirty="0" sz="700" spc="-5">
                <a:latin typeface="Microsoft YaHei"/>
                <a:cs typeface="Microsoft YaHei"/>
              </a:rPr>
              <a:t>from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pyspark.sql.types</a:t>
            </a:r>
            <a:r>
              <a:rPr dirty="0" sz="700" spc="2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import</a:t>
            </a:r>
            <a:r>
              <a:rPr dirty="0" sz="700" spc="1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StructType,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StringType,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IntegerType </a:t>
            </a:r>
            <a:r>
              <a:rPr dirty="0" sz="700" spc="-19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import</a:t>
            </a:r>
            <a:r>
              <a:rPr dirty="0" sz="700" spc="-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pandas as pd</a:t>
            </a:r>
            <a:endParaRPr sz="700">
              <a:latin typeface="Microsoft YaHei"/>
              <a:cs typeface="Microsoft YaHei"/>
            </a:endParaRPr>
          </a:p>
          <a:p>
            <a:pPr marL="91440">
              <a:lnSpc>
                <a:spcPct val="100000"/>
              </a:lnSpc>
              <a:spcBef>
                <a:spcPts val="420"/>
              </a:spcBef>
            </a:pPr>
            <a:r>
              <a:rPr dirty="0" sz="700" spc="-5">
                <a:solidFill>
                  <a:srgbClr val="FF0000"/>
                </a:solidFill>
                <a:latin typeface="Microsoft YaHei"/>
                <a:cs typeface="Microsoft YaHei"/>
              </a:rPr>
              <a:t>from</a:t>
            </a:r>
            <a:r>
              <a:rPr dirty="0" sz="700" spc="-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700" spc="-5">
                <a:solidFill>
                  <a:srgbClr val="FF0000"/>
                </a:solidFill>
                <a:latin typeface="Microsoft YaHei"/>
                <a:cs typeface="Microsoft YaHei"/>
              </a:rPr>
              <a:t>pyspark.sql import functions</a:t>
            </a:r>
            <a:r>
              <a:rPr dirty="0" sz="700" spc="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700">
                <a:solidFill>
                  <a:srgbClr val="FF0000"/>
                </a:solidFill>
                <a:latin typeface="Microsoft YaHei"/>
                <a:cs typeface="Microsoft YaHei"/>
              </a:rPr>
              <a:t>as</a:t>
            </a:r>
            <a:r>
              <a:rPr dirty="0" sz="7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700">
                <a:solidFill>
                  <a:srgbClr val="FF0000"/>
                </a:solidFill>
                <a:latin typeface="Microsoft YaHei"/>
                <a:cs typeface="Microsoft YaHei"/>
              </a:rPr>
              <a:t>F</a:t>
            </a:r>
            <a:endParaRPr sz="7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9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650">
              <a:latin typeface="Microsoft YaHei"/>
              <a:cs typeface="Microsoft YaHei"/>
            </a:endParaRPr>
          </a:p>
          <a:p>
            <a:pPr marL="91440">
              <a:lnSpc>
                <a:spcPct val="100000"/>
              </a:lnSpc>
            </a:pPr>
            <a:r>
              <a:rPr dirty="0" sz="700" spc="-5">
                <a:latin typeface="Microsoft YaHei"/>
                <a:cs typeface="Microsoft YaHei"/>
              </a:rPr>
              <a:t>if</a:t>
            </a:r>
            <a:r>
              <a:rPr dirty="0" sz="700" spc="195">
                <a:latin typeface="Microsoft YaHei"/>
                <a:cs typeface="Microsoft YaHei"/>
              </a:rPr>
              <a:t> </a:t>
            </a:r>
            <a:r>
              <a:rPr dirty="0" sz="700" spc="19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name  </a:t>
            </a:r>
            <a:r>
              <a:rPr dirty="0" sz="700" spc="19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==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'</a:t>
            </a:r>
            <a:r>
              <a:rPr dirty="0" sz="700" spc="40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main</a:t>
            </a:r>
            <a:r>
              <a:rPr dirty="0" sz="700" spc="40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':</a:t>
            </a:r>
            <a:endParaRPr sz="700">
              <a:latin typeface="Microsoft YaHei"/>
              <a:cs typeface="Microsoft YaHei"/>
            </a:endParaRPr>
          </a:p>
          <a:p>
            <a:pPr marL="306705" marR="3258185" indent="-107950">
              <a:lnSpc>
                <a:spcPct val="150000"/>
              </a:lnSpc>
            </a:pPr>
            <a:r>
              <a:rPr dirty="0" sz="700">
                <a:latin typeface="Microsoft YaHei"/>
                <a:cs typeface="Microsoft YaHei"/>
              </a:rPr>
              <a:t>spark = </a:t>
            </a:r>
            <a:r>
              <a:rPr dirty="0" sz="700" spc="-5">
                <a:latin typeface="Microsoft YaHei"/>
                <a:cs typeface="Microsoft YaHei"/>
              </a:rPr>
              <a:t>SparkSession.builder.\ </a:t>
            </a:r>
            <a:r>
              <a:rPr dirty="0" sz="700" spc="-19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appName("create df").\ </a:t>
            </a:r>
            <a:r>
              <a:rPr dirty="0" sz="70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master("local[*]").\ </a:t>
            </a:r>
            <a:r>
              <a:rPr dirty="0" sz="70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getOrCreate()</a:t>
            </a:r>
            <a:endParaRPr sz="700">
              <a:latin typeface="Microsoft YaHei"/>
              <a:cs typeface="Microsoft YaHei"/>
            </a:endParaRPr>
          </a:p>
          <a:p>
            <a:pPr marL="199390">
              <a:lnSpc>
                <a:spcPct val="100000"/>
              </a:lnSpc>
              <a:spcBef>
                <a:spcPts val="420"/>
              </a:spcBef>
            </a:pPr>
            <a:r>
              <a:rPr dirty="0" sz="700" spc="-5">
                <a:latin typeface="Microsoft YaHei"/>
                <a:cs typeface="Microsoft YaHei"/>
              </a:rPr>
              <a:t>sc</a:t>
            </a:r>
            <a:r>
              <a:rPr dirty="0" sz="700" spc="-2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=</a:t>
            </a:r>
            <a:r>
              <a:rPr dirty="0" sz="700" spc="-5">
                <a:latin typeface="Microsoft YaHei"/>
                <a:cs typeface="Microsoft YaHei"/>
              </a:rPr>
              <a:t> spark.sparkContext</a:t>
            </a:r>
            <a:endParaRPr sz="7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Microsoft YaHei"/>
              <a:cs typeface="Microsoft YaHei"/>
            </a:endParaRPr>
          </a:p>
          <a:p>
            <a:pPr marL="199390">
              <a:lnSpc>
                <a:spcPct val="100000"/>
              </a:lnSpc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1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TODO</a:t>
            </a:r>
            <a:r>
              <a:rPr dirty="0" sz="700">
                <a:latin typeface="Microsoft YaHei"/>
                <a:cs typeface="Microsoft YaHei"/>
              </a:rPr>
              <a:t> 1:</a:t>
            </a:r>
            <a:r>
              <a:rPr dirty="0" sz="700" spc="-5">
                <a:latin typeface="Microsoft YaHei"/>
                <a:cs typeface="Microsoft YaHei"/>
              </a:rPr>
              <a:t> SQL</a:t>
            </a:r>
            <a:r>
              <a:rPr dirty="0" sz="700">
                <a:latin typeface="Microsoft YaHei"/>
                <a:cs typeface="Microsoft YaHei"/>
              </a:rPr>
              <a:t>风格处理,</a:t>
            </a:r>
            <a:r>
              <a:rPr dirty="0" sz="700" spc="-2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以</a:t>
            </a:r>
            <a:r>
              <a:rPr dirty="0" sz="700" spc="-5">
                <a:latin typeface="Microsoft YaHei"/>
                <a:cs typeface="Microsoft YaHei"/>
              </a:rPr>
              <a:t>RDD</a:t>
            </a:r>
            <a:r>
              <a:rPr dirty="0" sz="700">
                <a:latin typeface="Microsoft YaHei"/>
                <a:cs typeface="Microsoft YaHei"/>
              </a:rPr>
              <a:t>为基础做数据加载</a:t>
            </a:r>
            <a:endParaRPr sz="700">
              <a:latin typeface="Microsoft YaHei"/>
              <a:cs typeface="Microsoft YaHei"/>
            </a:endParaRPr>
          </a:p>
          <a:p>
            <a:pPr marL="306705" marR="2192655" indent="-107950">
              <a:lnSpc>
                <a:spcPct val="150000"/>
              </a:lnSpc>
            </a:pPr>
            <a:r>
              <a:rPr dirty="0" sz="700">
                <a:latin typeface="Microsoft YaHei"/>
                <a:cs typeface="Microsoft YaHei"/>
              </a:rPr>
              <a:t>rdd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=</a:t>
            </a:r>
            <a:r>
              <a:rPr dirty="0" sz="700" spc="3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sc.textFile("hdfs://node1:8020/input/words.txt").\ </a:t>
            </a:r>
            <a:r>
              <a:rPr dirty="0" sz="700" spc="-19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flatMap(lambda</a:t>
            </a:r>
            <a:r>
              <a:rPr dirty="0" sz="700" spc="-1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x: x.split(" ")).\</a:t>
            </a:r>
            <a:endParaRPr sz="700">
              <a:latin typeface="Microsoft YaHei"/>
              <a:cs typeface="Microsoft YaHei"/>
            </a:endParaRPr>
          </a:p>
          <a:p>
            <a:pPr marL="199390" marR="3647440" indent="107314">
              <a:lnSpc>
                <a:spcPct val="150000"/>
              </a:lnSpc>
            </a:pPr>
            <a:r>
              <a:rPr dirty="0" sz="700">
                <a:latin typeface="Microsoft YaHei"/>
                <a:cs typeface="Microsoft YaHei"/>
              </a:rPr>
              <a:t>map</a:t>
            </a:r>
            <a:r>
              <a:rPr dirty="0" sz="700" spc="-5">
                <a:latin typeface="Microsoft YaHei"/>
                <a:cs typeface="Microsoft YaHei"/>
              </a:rPr>
              <a:t>(l</a:t>
            </a:r>
            <a:r>
              <a:rPr dirty="0" sz="700">
                <a:latin typeface="Microsoft YaHei"/>
                <a:cs typeface="Microsoft YaHei"/>
              </a:rPr>
              <a:t>ambda</a:t>
            </a:r>
            <a:r>
              <a:rPr dirty="0" sz="700" spc="-1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x</a:t>
            </a:r>
            <a:r>
              <a:rPr dirty="0" sz="700">
                <a:latin typeface="Microsoft YaHei"/>
                <a:cs typeface="Microsoft YaHei"/>
              </a:rPr>
              <a:t>:</a:t>
            </a:r>
            <a:r>
              <a:rPr dirty="0" sz="700" spc="-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[x])  </a:t>
            </a: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转换</a:t>
            </a:r>
            <a:r>
              <a:rPr dirty="0" sz="700" spc="-5">
                <a:latin typeface="Microsoft YaHei"/>
                <a:cs typeface="Microsoft YaHei"/>
              </a:rPr>
              <a:t>RDD</a:t>
            </a:r>
            <a:r>
              <a:rPr dirty="0" sz="700">
                <a:latin typeface="Microsoft YaHei"/>
                <a:cs typeface="Microsoft YaHei"/>
              </a:rPr>
              <a:t>到df</a:t>
            </a:r>
            <a:endParaRPr sz="700">
              <a:latin typeface="Microsoft YaHei"/>
              <a:cs typeface="Microsoft YaHei"/>
            </a:endParaRPr>
          </a:p>
          <a:p>
            <a:pPr marL="199390">
              <a:lnSpc>
                <a:spcPct val="100000"/>
              </a:lnSpc>
              <a:spcBef>
                <a:spcPts val="420"/>
              </a:spcBef>
            </a:pPr>
            <a:r>
              <a:rPr dirty="0" sz="700">
                <a:latin typeface="Microsoft YaHei"/>
                <a:cs typeface="Microsoft YaHei"/>
              </a:rPr>
              <a:t>df</a:t>
            </a:r>
            <a:r>
              <a:rPr dirty="0" sz="700" spc="-2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= </a:t>
            </a:r>
            <a:r>
              <a:rPr dirty="0" sz="700" spc="-5">
                <a:latin typeface="Microsoft YaHei"/>
                <a:cs typeface="Microsoft YaHei"/>
              </a:rPr>
              <a:t>rdd.toDF(["word"])</a:t>
            </a:r>
            <a:endParaRPr sz="7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475476" y="2476500"/>
            <a:ext cx="4754245" cy="2837815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98755" marR="3333750" indent="-108585">
              <a:lnSpc>
                <a:spcPct val="150000"/>
              </a:lnSpc>
              <a:spcBef>
                <a:spcPts val="185"/>
              </a:spcBef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注册df为表 </a:t>
            </a:r>
            <a:r>
              <a:rPr dirty="0" sz="700" spc="-5">
                <a:latin typeface="Microsoft YaHei"/>
                <a:cs typeface="Microsoft YaHei"/>
              </a:rPr>
              <a:t>df.createTempView("words") </a:t>
            </a:r>
            <a:r>
              <a:rPr dirty="0" sz="700" spc="-19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3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使用</a:t>
            </a:r>
            <a:r>
              <a:rPr dirty="0" sz="700" spc="-5">
                <a:latin typeface="Microsoft YaHei"/>
                <a:cs typeface="Microsoft YaHei"/>
              </a:rPr>
              <a:t>sql</a:t>
            </a:r>
            <a:r>
              <a:rPr dirty="0" sz="700">
                <a:latin typeface="Microsoft YaHei"/>
                <a:cs typeface="Microsoft YaHei"/>
              </a:rPr>
              <a:t>语句处理df注</a:t>
            </a:r>
            <a:r>
              <a:rPr dirty="0" sz="700" spc="-10">
                <a:latin typeface="Microsoft YaHei"/>
                <a:cs typeface="Microsoft YaHei"/>
              </a:rPr>
              <a:t>册</a:t>
            </a:r>
            <a:r>
              <a:rPr dirty="0" sz="700">
                <a:latin typeface="Microsoft YaHei"/>
                <a:cs typeface="Microsoft YaHei"/>
              </a:rPr>
              <a:t>的表</a:t>
            </a:r>
            <a:endParaRPr sz="700">
              <a:latin typeface="Microsoft YaHei"/>
              <a:cs typeface="Microsoft YaHei"/>
            </a:endParaRPr>
          </a:p>
          <a:p>
            <a:pPr marL="198120">
              <a:lnSpc>
                <a:spcPct val="100000"/>
              </a:lnSpc>
              <a:spcBef>
                <a:spcPts val="420"/>
              </a:spcBef>
            </a:pPr>
            <a:r>
              <a:rPr dirty="0" sz="700" spc="-5">
                <a:latin typeface="Microsoft YaHei"/>
                <a:cs typeface="Microsoft YaHei"/>
              </a:rPr>
              <a:t>spark.sql("""SELECT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word,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COUNT(*)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AS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cnt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FROM</a:t>
            </a:r>
            <a:r>
              <a:rPr dirty="0" sz="700" spc="1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words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GROUP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BY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word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ORDER</a:t>
            </a:r>
            <a:r>
              <a:rPr dirty="0" sz="700" spc="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BY</a:t>
            </a:r>
            <a:r>
              <a:rPr dirty="0" sz="700" spc="1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cnt</a:t>
            </a:r>
            <a:r>
              <a:rPr dirty="0" sz="700" spc="1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DESC""").show()</a:t>
            </a:r>
            <a:endParaRPr sz="7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650">
              <a:latin typeface="Microsoft YaHei"/>
              <a:cs typeface="Microsoft YaHei"/>
            </a:endParaRPr>
          </a:p>
          <a:p>
            <a:pPr marL="198755" marR="2459990">
              <a:lnSpc>
                <a:spcPct val="150000"/>
              </a:lnSpc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5">
                <a:latin typeface="Microsoft YaHei"/>
                <a:cs typeface="Microsoft YaHei"/>
              </a:rPr>
              <a:t> TODO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2:</a:t>
            </a:r>
            <a:r>
              <a:rPr dirty="0" sz="700" spc="-5">
                <a:latin typeface="Microsoft YaHei"/>
                <a:cs typeface="Microsoft YaHei"/>
              </a:rPr>
              <a:t> DSL</a:t>
            </a:r>
            <a:r>
              <a:rPr dirty="0" sz="700">
                <a:latin typeface="Microsoft YaHei"/>
                <a:cs typeface="Microsoft YaHei"/>
              </a:rPr>
              <a:t>风格处理,</a:t>
            </a:r>
            <a:r>
              <a:rPr dirty="0" sz="700" spc="-1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纯</a:t>
            </a:r>
            <a:r>
              <a:rPr dirty="0" sz="700" spc="-5">
                <a:latin typeface="Microsoft YaHei"/>
                <a:cs typeface="Microsoft YaHei"/>
              </a:rPr>
              <a:t>sparksql</a:t>
            </a:r>
            <a:r>
              <a:rPr dirty="0" sz="700" spc="-1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api</a:t>
            </a:r>
            <a:r>
              <a:rPr dirty="0" sz="700">
                <a:latin typeface="Microsoft YaHei"/>
                <a:cs typeface="Microsoft YaHei"/>
              </a:rPr>
              <a:t>做数据加载 #</a:t>
            </a:r>
            <a:r>
              <a:rPr dirty="0" sz="700" spc="-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df当前只有一个列</a:t>
            </a:r>
            <a:r>
              <a:rPr dirty="0" sz="700" spc="-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叫做</a:t>
            </a:r>
            <a:r>
              <a:rPr dirty="0" sz="700" spc="-5">
                <a:latin typeface="Microsoft YaHei"/>
                <a:cs typeface="Microsoft YaHei"/>
              </a:rPr>
              <a:t>value</a:t>
            </a:r>
            <a:endParaRPr sz="700">
              <a:latin typeface="Microsoft YaHei"/>
              <a:cs typeface="Microsoft YaHei"/>
            </a:endParaRPr>
          </a:p>
          <a:p>
            <a:pPr marL="198755" marR="1473835">
              <a:lnSpc>
                <a:spcPct val="150000"/>
              </a:lnSpc>
            </a:pPr>
            <a:r>
              <a:rPr dirty="0" sz="700">
                <a:latin typeface="Microsoft YaHei"/>
                <a:cs typeface="Microsoft YaHei"/>
              </a:rPr>
              <a:t>df</a:t>
            </a:r>
            <a:r>
              <a:rPr dirty="0" sz="700" spc="1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=</a:t>
            </a:r>
            <a:r>
              <a:rPr dirty="0" sz="700" spc="35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spark.read.format("text").load("hdfs://node1:8020/input/words.txt") </a:t>
            </a:r>
            <a:r>
              <a:rPr dirty="0" sz="700">
                <a:latin typeface="Microsoft YaHei"/>
                <a:cs typeface="Microsoft YaHei"/>
              </a:rPr>
              <a:t> # </a:t>
            </a:r>
            <a:r>
              <a:rPr dirty="0" sz="700" spc="-5">
                <a:latin typeface="Microsoft YaHei"/>
                <a:cs typeface="Microsoft YaHei"/>
              </a:rPr>
              <a:t>df.select(</a:t>
            </a:r>
            <a:r>
              <a:rPr dirty="0" sz="700" spc="-5">
                <a:solidFill>
                  <a:srgbClr val="FF0000"/>
                </a:solidFill>
                <a:latin typeface="Microsoft YaHei"/>
                <a:cs typeface="Microsoft YaHei"/>
              </a:rPr>
              <a:t>F.explode(F.split(df['value'],</a:t>
            </a:r>
            <a:r>
              <a:rPr dirty="0" sz="700">
                <a:solidFill>
                  <a:srgbClr val="FF0000"/>
                </a:solidFill>
                <a:latin typeface="Microsoft YaHei"/>
                <a:cs typeface="Microsoft YaHei"/>
              </a:rPr>
              <a:t> " </a:t>
            </a:r>
            <a:r>
              <a:rPr dirty="0" sz="700" spc="-5">
                <a:solidFill>
                  <a:srgbClr val="FF0000"/>
                </a:solidFill>
                <a:latin typeface="Microsoft YaHei"/>
                <a:cs typeface="Microsoft YaHei"/>
              </a:rPr>
              <a:t>"))</a:t>
            </a:r>
            <a:r>
              <a:rPr dirty="0" sz="700" spc="-5">
                <a:latin typeface="Microsoft YaHei"/>
                <a:cs typeface="Microsoft YaHei"/>
              </a:rPr>
              <a:t>).show()</a:t>
            </a:r>
            <a:endParaRPr sz="700">
              <a:latin typeface="Microsoft YaHei"/>
              <a:cs typeface="Microsoft YaHei"/>
            </a:endParaRPr>
          </a:p>
          <a:p>
            <a:pPr marL="198755">
              <a:lnSpc>
                <a:spcPct val="100000"/>
              </a:lnSpc>
              <a:spcBef>
                <a:spcPts val="420"/>
              </a:spcBef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2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通过</a:t>
            </a:r>
            <a:r>
              <a:rPr dirty="0" sz="700" spc="-5">
                <a:latin typeface="Microsoft YaHei"/>
                <a:cs typeface="Microsoft YaHei"/>
              </a:rPr>
              <a:t>withColumn</a:t>
            </a:r>
            <a:r>
              <a:rPr dirty="0" sz="700">
                <a:latin typeface="Microsoft YaHei"/>
                <a:cs typeface="Microsoft YaHei"/>
              </a:rPr>
              <a:t>方法</a:t>
            </a:r>
            <a:r>
              <a:rPr dirty="0" sz="700" spc="-2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对一个列进行操作</a:t>
            </a:r>
            <a:endParaRPr sz="700">
              <a:latin typeface="Microsoft YaHei"/>
              <a:cs typeface="Microsoft YaHei"/>
            </a:endParaRPr>
          </a:p>
          <a:p>
            <a:pPr marL="198755" marR="1069975">
              <a:lnSpc>
                <a:spcPct val="150000"/>
              </a:lnSpc>
            </a:pPr>
            <a:r>
              <a:rPr dirty="0" sz="700">
                <a:latin typeface="Microsoft YaHei"/>
                <a:cs typeface="Microsoft YaHei"/>
              </a:rPr>
              <a:t>#</a:t>
            </a:r>
            <a:r>
              <a:rPr dirty="0" sz="700" spc="-1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方法功能:</a:t>
            </a:r>
            <a:r>
              <a:rPr dirty="0" sz="700" spc="-1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对老列执行操作,</a:t>
            </a:r>
            <a:r>
              <a:rPr dirty="0" sz="700" spc="-25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返回一个全新列,</a:t>
            </a:r>
            <a:r>
              <a:rPr dirty="0" sz="700" spc="-2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如果列名一样就替换,</a:t>
            </a:r>
            <a:r>
              <a:rPr dirty="0" sz="700" spc="-30">
                <a:latin typeface="Microsoft YaHei"/>
                <a:cs typeface="Microsoft YaHei"/>
              </a:rPr>
              <a:t> </a:t>
            </a:r>
            <a:r>
              <a:rPr dirty="0" sz="700">
                <a:latin typeface="Microsoft YaHei"/>
                <a:cs typeface="Microsoft YaHei"/>
              </a:rPr>
              <a:t>不一样就拓展一个列 df2 = </a:t>
            </a:r>
            <a:r>
              <a:rPr dirty="0" sz="700" spc="-5">
                <a:latin typeface="Microsoft YaHei"/>
                <a:cs typeface="Microsoft YaHei"/>
              </a:rPr>
              <a:t>df.</a:t>
            </a:r>
            <a:r>
              <a:rPr dirty="0" sz="700" spc="-5">
                <a:solidFill>
                  <a:srgbClr val="FF0000"/>
                </a:solidFill>
                <a:latin typeface="Microsoft YaHei"/>
                <a:cs typeface="Microsoft YaHei"/>
              </a:rPr>
              <a:t>withColumn</a:t>
            </a:r>
            <a:r>
              <a:rPr dirty="0" sz="700" spc="-5">
                <a:latin typeface="Microsoft YaHei"/>
                <a:cs typeface="Microsoft YaHei"/>
              </a:rPr>
              <a:t>("value", F.explode(F.split(df['value'], </a:t>
            </a:r>
            <a:r>
              <a:rPr dirty="0" sz="700">
                <a:latin typeface="Microsoft YaHei"/>
                <a:cs typeface="Microsoft YaHei"/>
              </a:rPr>
              <a:t>" </a:t>
            </a:r>
            <a:r>
              <a:rPr dirty="0" sz="700" spc="-5">
                <a:latin typeface="Microsoft YaHei"/>
                <a:cs typeface="Microsoft YaHei"/>
              </a:rPr>
              <a:t>"))) </a:t>
            </a:r>
            <a:r>
              <a:rPr dirty="0" sz="70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df2.groupBy("value").\</a:t>
            </a:r>
            <a:endParaRPr sz="700">
              <a:latin typeface="Microsoft YaHei"/>
              <a:cs typeface="Microsoft YaHei"/>
            </a:endParaRPr>
          </a:p>
          <a:p>
            <a:pPr marL="306070" marR="2820670">
              <a:lnSpc>
                <a:spcPct val="150000"/>
              </a:lnSpc>
            </a:pPr>
            <a:r>
              <a:rPr dirty="0" sz="700" spc="-5">
                <a:latin typeface="Microsoft YaHei"/>
                <a:cs typeface="Microsoft YaHei"/>
              </a:rPr>
              <a:t>count().\ </a:t>
            </a:r>
            <a:r>
              <a:rPr dirty="0" sz="700">
                <a:latin typeface="Microsoft YaHei"/>
                <a:cs typeface="Microsoft YaHei"/>
              </a:rPr>
              <a:t> </a:t>
            </a:r>
            <a:r>
              <a:rPr dirty="0" sz="700" spc="-5">
                <a:solidFill>
                  <a:srgbClr val="FF0000"/>
                </a:solidFill>
                <a:latin typeface="Microsoft YaHei"/>
                <a:cs typeface="Microsoft YaHei"/>
              </a:rPr>
              <a:t>withColumnRenamed</a:t>
            </a:r>
            <a:r>
              <a:rPr dirty="0" sz="700" spc="-5">
                <a:latin typeface="Microsoft YaHei"/>
                <a:cs typeface="Microsoft YaHei"/>
              </a:rPr>
              <a:t>("count",</a:t>
            </a:r>
            <a:r>
              <a:rPr dirty="0" sz="700" spc="1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"cnt").\ </a:t>
            </a:r>
            <a:r>
              <a:rPr dirty="0" sz="700" spc="-195">
                <a:latin typeface="Microsoft YaHei"/>
                <a:cs typeface="Microsoft YaHei"/>
              </a:rPr>
              <a:t> </a:t>
            </a:r>
            <a:r>
              <a:rPr dirty="0" sz="700" spc="-5">
                <a:solidFill>
                  <a:srgbClr val="FF0000"/>
                </a:solidFill>
                <a:latin typeface="Microsoft YaHei"/>
                <a:cs typeface="Microsoft YaHei"/>
              </a:rPr>
              <a:t>orderBy</a:t>
            </a:r>
            <a:r>
              <a:rPr dirty="0" sz="700" spc="-5">
                <a:latin typeface="Microsoft YaHei"/>
                <a:cs typeface="Microsoft YaHei"/>
              </a:rPr>
              <a:t>('cnt', ascending=False).\ </a:t>
            </a:r>
            <a:r>
              <a:rPr dirty="0" sz="700">
                <a:latin typeface="Microsoft YaHei"/>
                <a:cs typeface="Microsoft YaHei"/>
              </a:rPr>
              <a:t> </a:t>
            </a:r>
            <a:r>
              <a:rPr dirty="0" sz="700" spc="-5">
                <a:latin typeface="Microsoft YaHei"/>
                <a:cs typeface="Microsoft YaHei"/>
              </a:rPr>
              <a:t>show()</a:t>
            </a:r>
            <a:endParaRPr sz="7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253615" cy="2647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基本原理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Local</a:t>
            </a:r>
            <a:r>
              <a:rPr dirty="0" sz="1600" spc="-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下的角色分布：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Microsoft YaHei"/>
              <a:cs typeface="Microsoft YaHei"/>
            </a:endParaRPr>
          </a:p>
          <a:p>
            <a:pPr marL="12700" marR="5080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资源管理： 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Master：Local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进程本身 </a:t>
            </a:r>
            <a:r>
              <a:rPr dirty="0" sz="1600" spc="-45">
                <a:solidFill>
                  <a:srgbClr val="252525"/>
                </a:solidFill>
                <a:latin typeface="Microsoft YaHei"/>
                <a:cs typeface="Microsoft YaHei"/>
              </a:rPr>
              <a:t>W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or</a:t>
            </a:r>
            <a:r>
              <a:rPr dirty="0" sz="1600" spc="-40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oca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进程本身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9619" y="4246907"/>
            <a:ext cx="9119235" cy="1422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任务执行：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Driver：Local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进程本身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不存在，没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独立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角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色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由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Local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进程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也就是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内的线程提供计算能力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1200" spc="-5">
                <a:solidFill>
                  <a:srgbClr val="C00000"/>
                </a:solidFill>
                <a:latin typeface="Microsoft YaHei"/>
                <a:cs typeface="Microsoft YaHei"/>
              </a:rPr>
              <a:t>PS: </a:t>
            </a:r>
            <a:r>
              <a:rPr dirty="0" sz="1200" spc="-10">
                <a:solidFill>
                  <a:srgbClr val="C00000"/>
                </a:solidFill>
                <a:latin typeface="Microsoft YaHei"/>
                <a:cs typeface="Microsoft YaHei"/>
              </a:rPr>
              <a:t>Driver</a:t>
            </a:r>
            <a:r>
              <a:rPr dirty="0" sz="1200">
                <a:solidFill>
                  <a:srgbClr val="C00000"/>
                </a:solidFill>
                <a:latin typeface="Microsoft YaHei"/>
                <a:cs typeface="Microsoft YaHei"/>
              </a:rPr>
              <a:t>也算一种特殊的</a:t>
            </a:r>
            <a:r>
              <a:rPr dirty="0" sz="1200" spc="-20">
                <a:solidFill>
                  <a:srgbClr val="C00000"/>
                </a:solidFill>
                <a:latin typeface="Microsoft YaHei"/>
                <a:cs typeface="Microsoft YaHei"/>
              </a:rPr>
              <a:t>Executor,</a:t>
            </a:r>
            <a:r>
              <a:rPr dirty="0" sz="1200" spc="2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C00000"/>
                </a:solidFill>
                <a:latin typeface="Microsoft YaHei"/>
                <a:cs typeface="Microsoft YaHei"/>
              </a:rPr>
              <a:t>只不过多数时候,</a:t>
            </a:r>
            <a:r>
              <a:rPr dirty="0" sz="1200" spc="-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C00000"/>
                </a:solidFill>
                <a:latin typeface="Microsoft YaHei"/>
                <a:cs typeface="Microsoft YaHei"/>
              </a:rPr>
              <a:t>我们将</a:t>
            </a:r>
            <a:r>
              <a:rPr dirty="0" sz="1200" spc="-10">
                <a:solidFill>
                  <a:srgbClr val="C00000"/>
                </a:solidFill>
                <a:latin typeface="Microsoft YaHei"/>
                <a:cs typeface="Microsoft YaHei"/>
              </a:rPr>
              <a:t>Executor</a:t>
            </a:r>
            <a:r>
              <a:rPr dirty="0" sz="1200">
                <a:solidFill>
                  <a:srgbClr val="C00000"/>
                </a:solidFill>
                <a:latin typeface="Microsoft YaHei"/>
                <a:cs typeface="Microsoft YaHei"/>
              </a:rPr>
              <a:t>当做纯</a:t>
            </a:r>
            <a:r>
              <a:rPr dirty="0" sz="1200" spc="-15">
                <a:solidFill>
                  <a:srgbClr val="C00000"/>
                </a:solidFill>
                <a:latin typeface="Microsoft YaHei"/>
                <a:cs typeface="Microsoft YaHei"/>
              </a:rPr>
              <a:t>Worker</a:t>
            </a:r>
            <a:r>
              <a:rPr dirty="0" sz="1200">
                <a:solidFill>
                  <a:srgbClr val="C00000"/>
                </a:solidFill>
                <a:latin typeface="Microsoft YaHei"/>
                <a:cs typeface="Microsoft YaHei"/>
              </a:rPr>
              <a:t>对待,</a:t>
            </a:r>
            <a:r>
              <a:rPr dirty="0" sz="1200" spc="1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C00000"/>
                </a:solidFill>
                <a:latin typeface="Microsoft YaHei"/>
                <a:cs typeface="Microsoft YaHei"/>
              </a:rPr>
              <a:t>这样和</a:t>
            </a:r>
            <a:r>
              <a:rPr dirty="0" sz="1200" spc="-10">
                <a:solidFill>
                  <a:srgbClr val="C00000"/>
                </a:solidFill>
                <a:latin typeface="Microsoft YaHei"/>
                <a:cs typeface="Microsoft YaHei"/>
              </a:rPr>
              <a:t>Driver</a:t>
            </a:r>
            <a:r>
              <a:rPr dirty="0" sz="1200">
                <a:solidFill>
                  <a:srgbClr val="C00000"/>
                </a:solidFill>
                <a:latin typeface="Microsoft YaHei"/>
                <a:cs typeface="Microsoft YaHei"/>
              </a:rPr>
              <a:t>好区分(一类是管理</a:t>
            </a:r>
            <a:r>
              <a:rPr dirty="0" sz="1200" spc="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C00000"/>
                </a:solidFill>
                <a:latin typeface="Microsoft YaHei"/>
                <a:cs typeface="Microsoft YaHei"/>
              </a:rPr>
              <a:t>一类是工人)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619" y="6216062"/>
            <a:ext cx="976693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注意:</a:t>
            </a:r>
            <a:r>
              <a:rPr dirty="0" sz="16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Local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模式只能运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一个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程序, 如果执行多个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程序,</a:t>
            </a:r>
            <a:r>
              <a:rPr dirty="0" sz="16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那就是由多个相互独立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Local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进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程在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执行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72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3.5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电影评分数据分析案例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41832" y="1438656"/>
            <a:ext cx="11021695" cy="5419725"/>
            <a:chOff x="941832" y="1438656"/>
            <a:chExt cx="11021695" cy="54197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832" y="1438656"/>
              <a:ext cx="7559801" cy="54193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9246" y="4570476"/>
              <a:ext cx="5804153" cy="19811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9246" y="4277867"/>
              <a:ext cx="495299" cy="292595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72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3.5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电影评分数据分析案例</a:t>
            </a:r>
            <a:endParaRPr sz="1800">
              <a:latin typeface="Microsoft YaHei"/>
              <a:cs typeface="Microsoft YaHe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47102" y="1582610"/>
          <a:ext cx="11181080" cy="4942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5875"/>
                <a:gridCol w="3736975"/>
                <a:gridCol w="3613784"/>
              </a:tblGrid>
              <a:tr h="21084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5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coding:utf8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5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演示sparksql</a:t>
                      </a:r>
                      <a:r>
                        <a:rPr dirty="0" sz="500" spc="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电影评分数据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i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m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p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ort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t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i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me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91440" marR="2577465">
                        <a:lnSpc>
                          <a:spcPct val="150000"/>
                        </a:lnSpc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from</a:t>
                      </a:r>
                      <a:r>
                        <a:rPr dirty="0" sz="5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pyspark.sql</a:t>
                      </a:r>
                      <a:r>
                        <a:rPr dirty="0" sz="500" spc="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import SparkSession </a:t>
                      </a:r>
                      <a:r>
                        <a:rPr dirty="0" sz="500" spc="-1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导入StructType对象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91440" marR="1703705">
                        <a:lnSpc>
                          <a:spcPct val="150000"/>
                        </a:lnSpc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from pyspark.sql.types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import StructType, StringType,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IntegerType </a:t>
                      </a:r>
                      <a:r>
                        <a:rPr dirty="0" sz="500" spc="-1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import pandas</a:t>
                      </a:r>
                      <a:r>
                        <a:rPr dirty="0" sz="500" spc="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as</a:t>
                      </a:r>
                      <a:r>
                        <a:rPr dirty="0" sz="500" spc="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pd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from</a:t>
                      </a:r>
                      <a:r>
                        <a:rPr dirty="0" sz="5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pyspark.sql</a:t>
                      </a:r>
                      <a:r>
                        <a:rPr dirty="0" sz="500" spc="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import functions</a:t>
                      </a:r>
                      <a:r>
                        <a:rPr dirty="0" sz="500" spc="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as</a:t>
                      </a:r>
                      <a:r>
                        <a:rPr dirty="0" sz="500" spc="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F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if</a:t>
                      </a:r>
                      <a:r>
                        <a:rPr dirty="0" sz="500" spc="14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14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name</a:t>
                      </a:r>
                      <a:r>
                        <a:rPr dirty="0" sz="500" spc="14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15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==</a:t>
                      </a:r>
                      <a:r>
                        <a:rPr dirty="0" sz="500" spc="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'</a:t>
                      </a:r>
                      <a:r>
                        <a:rPr dirty="0" sz="500" spc="28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main</a:t>
                      </a:r>
                      <a:r>
                        <a:rPr dirty="0" sz="500" spc="28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':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243840" marR="2725420" indent="-76835">
                        <a:lnSpc>
                          <a:spcPct val="150000"/>
                        </a:lnSpc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spark</a:t>
                      </a:r>
                      <a:r>
                        <a:rPr dirty="0" sz="500" spc="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=</a:t>
                      </a:r>
                      <a:r>
                        <a:rPr dirty="0" sz="500" spc="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SparkSession.builder.\ </a:t>
                      </a:r>
                      <a:r>
                        <a:rPr dirty="0" sz="500" spc="-1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appName("create</a:t>
                      </a:r>
                      <a:r>
                        <a:rPr dirty="0" sz="500" spc="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df").\ 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master("local[*]").</a:t>
                      </a:r>
                      <a:r>
                        <a:rPr dirty="0" sz="5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\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243840" marR="2315845">
                        <a:lnSpc>
                          <a:spcPct val="150000"/>
                        </a:lnSpc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config("spark.sql.shuffle.partitions",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"2").\ </a:t>
                      </a:r>
                      <a:r>
                        <a:rPr dirty="0" sz="500" spc="-1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getOrCreate()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sc = spark.sparkContext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8580">
                    <a:lnL w="3175">
                      <a:solidFill>
                        <a:srgbClr val="919191"/>
                      </a:solidFill>
                      <a:prstDash val="solid"/>
                    </a:lnL>
                    <a:lnR w="3175">
                      <a:solidFill>
                        <a:srgbClr val="919191"/>
                      </a:solidFill>
                      <a:prstDash val="solid"/>
                    </a:lnR>
                    <a:lnT w="3175">
                      <a:solidFill>
                        <a:srgbClr val="919191"/>
                      </a:solidFill>
                      <a:prstDash val="solid"/>
                    </a:lnT>
                    <a:solidFill>
                      <a:srgbClr val="FFFF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dirty="0" sz="600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600" spc="-4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需求1:</a:t>
                      </a:r>
                      <a:r>
                        <a:rPr dirty="0" sz="6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用户平均分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269240" marR="2717165" indent="-88900">
                        <a:lnSpc>
                          <a:spcPct val="150000"/>
                        </a:lnSpc>
                      </a:pPr>
                      <a:r>
                        <a:rPr dirty="0" sz="600" spc="-5">
                          <a:latin typeface="Microsoft YaHei"/>
                          <a:cs typeface="Microsoft YaHei"/>
                        </a:rPr>
                        <a:t>df.groupBy("user_id").\ </a:t>
                      </a:r>
                      <a:r>
                        <a:rPr dirty="0" sz="600" spc="-16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avg("rank").\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269240" marR="1666875">
                        <a:lnSpc>
                          <a:spcPct val="150000"/>
                        </a:lnSpc>
                      </a:pPr>
                      <a:r>
                        <a:rPr dirty="0" sz="600" spc="-5">
                          <a:latin typeface="Microsoft YaHei"/>
                          <a:cs typeface="Microsoft YaHei"/>
                        </a:rPr>
                        <a:t>withColumnRenamed("avg(rank)",</a:t>
                      </a:r>
                      <a:r>
                        <a:rPr dirty="0" sz="600" spc="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"avg_rank").\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withColumn("avg_rank",</a:t>
                      </a:r>
                      <a:r>
                        <a:rPr dirty="0" sz="600" spc="4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F.round("avg_rank",</a:t>
                      </a:r>
                      <a:r>
                        <a:rPr dirty="0" sz="600" spc="5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2)).\ </a:t>
                      </a:r>
                      <a:r>
                        <a:rPr dirty="0" sz="600" spc="-16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orderBy("avg_rank",</a:t>
                      </a:r>
                      <a:r>
                        <a:rPr dirty="0" sz="600" spc="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ascending=False).\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2692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600" spc="-5">
                          <a:latin typeface="Microsoft YaHei"/>
                          <a:cs typeface="Microsoft YaHei"/>
                        </a:rPr>
                        <a:t>show()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600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600" spc="-4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需求2:</a:t>
                      </a:r>
                      <a:r>
                        <a:rPr dirty="0" sz="6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查询电影平均分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600" spc="-5">
                          <a:latin typeface="Microsoft YaHei"/>
                          <a:cs typeface="Microsoft YaHei"/>
                        </a:rPr>
                        <a:t>spark.sql("""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90805" marR="282575" indent="177800">
                        <a:lnSpc>
                          <a:spcPct val="150000"/>
                        </a:lnSpc>
                      </a:pPr>
                      <a:r>
                        <a:rPr dirty="0" sz="600" spc="-5">
                          <a:latin typeface="Microsoft YaHei"/>
                          <a:cs typeface="Microsoft YaHei"/>
                        </a:rPr>
                        <a:t>SELECT movie_id,</a:t>
                      </a:r>
                      <a:r>
                        <a:rPr dirty="0" sz="600" spc="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ROUND(AVG(rank),</a:t>
                      </a:r>
                      <a:r>
                        <a:rPr dirty="0" sz="600" spc="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2)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 AS</a:t>
                      </a:r>
                      <a:r>
                        <a:rPr dirty="0" sz="600" spc="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avg_rank</a:t>
                      </a:r>
                      <a:r>
                        <a:rPr dirty="0" sz="600" spc="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FROM</a:t>
                      </a:r>
                      <a:r>
                        <a:rPr dirty="0" sz="600" spc="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movie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GROUP</a:t>
                      </a:r>
                      <a:r>
                        <a:rPr dirty="0" sz="600" spc="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BY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 movie_id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ORDER</a:t>
                      </a:r>
                      <a:r>
                        <a:rPr dirty="0" sz="6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BY</a:t>
                      </a:r>
                      <a:r>
                        <a:rPr dirty="0" sz="6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avg_rank</a:t>
                      </a:r>
                      <a:r>
                        <a:rPr dirty="0" sz="600" spc="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DESC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600" spc="-5">
                          <a:latin typeface="Microsoft YaHei"/>
                          <a:cs typeface="Microsoft YaHei"/>
                        </a:rPr>
                        <a:t>""").show()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3175">
                      <a:solidFill>
                        <a:srgbClr val="919191"/>
                      </a:solidFill>
                      <a:prstDash val="solid"/>
                    </a:lnL>
                    <a:lnR w="3175">
                      <a:solidFill>
                        <a:srgbClr val="919191"/>
                      </a:solidFill>
                      <a:prstDash val="solid"/>
                    </a:lnR>
                    <a:lnT w="3175">
                      <a:solidFill>
                        <a:srgbClr val="919191"/>
                      </a:solidFill>
                      <a:prstDash val="solid"/>
                    </a:lnT>
                    <a:solidFill>
                      <a:srgbClr val="FFFFE3"/>
                    </a:solidFill>
                  </a:tcPr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900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900" spc="-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需求5:</a:t>
                      </a:r>
                      <a:r>
                        <a:rPr dirty="0" sz="900" spc="-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查询每个用户的平均打分,</a:t>
                      </a:r>
                      <a:r>
                        <a:rPr dirty="0" sz="9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最低打分,</a:t>
                      </a:r>
                      <a:r>
                        <a:rPr dirty="0" sz="900" spc="-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最高打分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95885" marR="538480" indent="133350">
                        <a:lnSpc>
                          <a:spcPct val="15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Microsoft YaHei"/>
                          <a:cs typeface="Microsoft YaHei"/>
                        </a:rPr>
                        <a:t>#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select user_id, min(rank)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as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avg_rank, max(rank)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as </a:t>
                      </a:r>
                      <a:r>
                        <a:rPr dirty="0" sz="900" spc="-254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max_rank,</a:t>
                      </a:r>
                      <a:r>
                        <a:rPr dirty="0" sz="900" spc="-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avg(rank)</a:t>
                      </a:r>
                      <a:r>
                        <a:rPr dirty="0" sz="9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from</a:t>
                      </a:r>
                      <a:r>
                        <a:rPr dirty="0" sz="9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table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group</a:t>
                      </a:r>
                      <a:r>
                        <a:rPr dirty="0" sz="9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by</a:t>
                      </a:r>
                      <a:r>
                        <a:rPr dirty="0" sz="9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user_id;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363220" marR="2136775" indent="-133985">
                        <a:lnSpc>
                          <a:spcPct val="150000"/>
                        </a:lnSpc>
                      </a:pPr>
                      <a:r>
                        <a:rPr dirty="0" sz="900">
                          <a:latin typeface="Microsoft YaHei"/>
                          <a:cs typeface="Microsoft YaHei"/>
                        </a:rPr>
                        <a:t>df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.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g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rou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p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By("user_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i</a:t>
                      </a:r>
                      <a:r>
                        <a:rPr dirty="0" sz="900" spc="-10">
                          <a:latin typeface="Microsoft YaHei"/>
                          <a:cs typeface="Microsoft YaHei"/>
                        </a:rPr>
                        <a:t>d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")</a:t>
                      </a:r>
                      <a:r>
                        <a:rPr dirty="0" sz="900" spc="-10">
                          <a:latin typeface="Microsoft YaHei"/>
                          <a:cs typeface="Microsoft YaHei"/>
                        </a:rPr>
                        <a:t>.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\  </a:t>
                      </a:r>
                      <a:r>
                        <a:rPr dirty="0" sz="90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agg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(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49657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900" spc="-5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F.round(F.avg('rank'),</a:t>
                      </a:r>
                      <a:r>
                        <a:rPr dirty="0" sz="900" spc="-4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2).alias("avg_rank"),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49657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900" spc="-5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F.min('rank').alias("min_rank"),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49657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900" spc="-5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F.max('rank').alias("max_rank")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3632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900" spc="-5">
                          <a:latin typeface="Microsoft YaHei"/>
                          <a:cs typeface="Microsoft YaHei"/>
                        </a:rPr>
                        <a:t>).show()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85725">
                    <a:lnL w="3175">
                      <a:solidFill>
                        <a:srgbClr val="919191"/>
                      </a:solidFill>
                      <a:prstDash val="solid"/>
                    </a:lnL>
                    <a:lnR w="3175">
                      <a:solidFill>
                        <a:srgbClr val="919191"/>
                      </a:solidFill>
                      <a:prstDash val="solid"/>
                    </a:lnR>
                    <a:lnT w="3175">
                      <a:solidFill>
                        <a:srgbClr val="919191"/>
                      </a:solidFill>
                      <a:prstDash val="solid"/>
                    </a:lnT>
                    <a:solidFill>
                      <a:srgbClr val="FFFFE3"/>
                    </a:solidFill>
                  </a:tcPr>
                </a:tc>
              </a:tr>
              <a:tr h="24733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500" spc="-10">
                          <a:latin typeface="Microsoft YaHei"/>
                          <a:cs typeface="Microsoft YaHei"/>
                        </a:rPr>
                        <a:t>"""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500">
                          <a:latin typeface="Microsoft YaHei"/>
                          <a:cs typeface="Microsoft YaHei"/>
                        </a:rPr>
                        <a:t>需求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220345" indent="-53340">
                        <a:lnSpc>
                          <a:spcPct val="100000"/>
                        </a:lnSpc>
                        <a:spcBef>
                          <a:spcPts val="300"/>
                        </a:spcBef>
                        <a:buSzPct val="80000"/>
                        <a:buAutoNum type="arabicPeriod"/>
                        <a:tabLst>
                          <a:tab pos="220979" algn="l"/>
                        </a:tabLst>
                      </a:pPr>
                      <a:r>
                        <a:rPr dirty="0" sz="500">
                          <a:latin typeface="Microsoft YaHei"/>
                          <a:cs typeface="Microsoft YaHei"/>
                        </a:rPr>
                        <a:t>查询用户平均分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220345" indent="-53340">
                        <a:lnSpc>
                          <a:spcPct val="100000"/>
                        </a:lnSpc>
                        <a:spcBef>
                          <a:spcPts val="300"/>
                        </a:spcBef>
                        <a:buSzPct val="80000"/>
                        <a:buAutoNum type="arabicPeriod"/>
                        <a:tabLst>
                          <a:tab pos="220979" algn="l"/>
                        </a:tabLst>
                      </a:pPr>
                      <a:r>
                        <a:rPr dirty="0" sz="500">
                          <a:latin typeface="Microsoft YaHei"/>
                          <a:cs typeface="Microsoft YaHei"/>
                        </a:rPr>
                        <a:t>查询电影平均分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220345" indent="-53340">
                        <a:lnSpc>
                          <a:spcPct val="100000"/>
                        </a:lnSpc>
                        <a:spcBef>
                          <a:spcPts val="300"/>
                        </a:spcBef>
                        <a:buSzPct val="80000"/>
                        <a:buAutoNum type="arabicPeriod"/>
                        <a:tabLst>
                          <a:tab pos="220979" algn="l"/>
                        </a:tabLst>
                      </a:pPr>
                      <a:r>
                        <a:rPr dirty="0" sz="500">
                          <a:latin typeface="Microsoft YaHei"/>
                          <a:cs typeface="Microsoft YaHei"/>
                        </a:rPr>
                        <a:t>查询大于平均分的电影的数量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220345" indent="-53340">
                        <a:lnSpc>
                          <a:spcPct val="100000"/>
                        </a:lnSpc>
                        <a:spcBef>
                          <a:spcPts val="300"/>
                        </a:spcBef>
                        <a:buSzPct val="80000"/>
                        <a:buAutoNum type="arabicPeriod"/>
                        <a:tabLst>
                          <a:tab pos="220979" algn="l"/>
                        </a:tabLst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查询高分电影中(&gt;3)打分次数最多的用户,</a:t>
                      </a:r>
                      <a:r>
                        <a:rPr dirty="0" sz="500" spc="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并求出此人打的平均分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220345" indent="-53340">
                        <a:lnSpc>
                          <a:spcPct val="100000"/>
                        </a:lnSpc>
                        <a:spcBef>
                          <a:spcPts val="300"/>
                        </a:spcBef>
                        <a:buSzPct val="80000"/>
                        <a:buAutoNum type="arabicPeriod"/>
                        <a:tabLst>
                          <a:tab pos="220979" algn="l"/>
                        </a:tabLst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查询每个用户的平均打分,</a:t>
                      </a:r>
                      <a:r>
                        <a:rPr dirty="0" sz="500" spc="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最低打分, 最高打分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167005" marR="2134235">
                        <a:lnSpc>
                          <a:spcPct val="150000"/>
                        </a:lnSpc>
                        <a:buSzPct val="80000"/>
                        <a:buAutoNum type="arabicPeriod"/>
                        <a:tabLst>
                          <a:tab pos="220979" algn="l"/>
                        </a:tabLst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查询被评分超过100次的电影,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的平均分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排名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TOP10 </a:t>
                      </a:r>
                      <a:r>
                        <a:rPr dirty="0" sz="500" spc="-1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10">
                          <a:latin typeface="Microsoft YaHei"/>
                          <a:cs typeface="Microsoft YaHei"/>
                        </a:rPr>
                        <a:t>"""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5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1.</a:t>
                      </a:r>
                      <a:r>
                        <a:rPr dirty="0" sz="500" spc="-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读取数据集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243204" marR="1610360" indent="-76200">
                        <a:lnSpc>
                          <a:spcPct val="150000"/>
                        </a:lnSpc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schema = StructType().add("user_id",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StringType(), nullable=True).\ 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add("movie_id",</a:t>
                      </a:r>
                      <a:r>
                        <a:rPr dirty="0" sz="500" spc="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IntegerType(),</a:t>
                      </a:r>
                      <a:r>
                        <a:rPr dirty="0" sz="500" spc="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nullable=True).\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243204" marR="2281555">
                        <a:lnSpc>
                          <a:spcPct val="150000"/>
                        </a:lnSpc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add("rank",</a:t>
                      </a:r>
                      <a:r>
                        <a:rPr dirty="0" sz="500" spc="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IntegerType(),</a:t>
                      </a:r>
                      <a:r>
                        <a:rPr dirty="0" sz="500" spc="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nullable=True).\ </a:t>
                      </a:r>
                      <a:r>
                        <a:rPr dirty="0" sz="500" spc="-1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add("ts",</a:t>
                      </a:r>
                      <a:r>
                        <a:rPr dirty="0" sz="500" spc="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StringType(),</a:t>
                      </a:r>
                      <a:r>
                        <a:rPr dirty="0" sz="500" spc="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nullable=True)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243204" marR="2708910" indent="-76200">
                        <a:lnSpc>
                          <a:spcPct val="150000"/>
                        </a:lnSpc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df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=</a:t>
                      </a:r>
                      <a:r>
                        <a:rPr dirty="0" sz="500" spc="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spark.read.format("csv").\ 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option("sep",</a:t>
                      </a:r>
                      <a:r>
                        <a:rPr dirty="0" sz="500" spc="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"\t").\ 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option("header",</a:t>
                      </a:r>
                      <a:r>
                        <a:rPr dirty="0" sz="500" spc="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False).\ 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option("encoding", "utf-8").\ </a:t>
                      </a:r>
                      <a:r>
                        <a:rPr dirty="0" sz="500" spc="-1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schema(schema).\ </a:t>
                      </a:r>
                      <a:r>
                        <a:rPr dirty="0" sz="5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load("../data/sql/u.data")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3175">
                      <a:solidFill>
                        <a:srgbClr val="919191"/>
                      </a:solidFill>
                      <a:prstDash val="solid"/>
                    </a:lnL>
                    <a:lnR w="3175">
                      <a:solidFill>
                        <a:srgbClr val="919191"/>
                      </a:solidFill>
                      <a:prstDash val="solid"/>
                    </a:lnR>
                    <a:solidFill>
                      <a:srgbClr val="FFFFE3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600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600" spc="-4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需求3:</a:t>
                      </a:r>
                      <a:r>
                        <a:rPr dirty="0" sz="6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查询大于平均分的电影的数量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180975" marR="1690370">
                        <a:lnSpc>
                          <a:spcPct val="150000"/>
                        </a:lnSpc>
                      </a:pPr>
                      <a:r>
                        <a:rPr dirty="0" sz="600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600" spc="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print(df.select(F.avg(df['rank'])).first()['avg(rank)'])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print("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大于平均分的电影数量:</a:t>
                      </a:r>
                      <a:r>
                        <a:rPr dirty="0" sz="6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",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 df.where(df['rank']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 &gt;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600" spc="-5">
                          <a:latin typeface="Microsoft YaHei"/>
                          <a:cs typeface="Microsoft YaHei"/>
                        </a:rPr>
                        <a:t>df.select(F.avg(df['rank'])).first()['avg(rank)']).count())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600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600" spc="-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需求4:</a:t>
                      </a:r>
                      <a:r>
                        <a:rPr dirty="0" sz="600" spc="-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查询高分电影中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(&gt;3)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打分次数最多的用户,</a:t>
                      </a:r>
                      <a:r>
                        <a:rPr dirty="0" sz="6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并求出此人打的平均分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600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6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先找出这个人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269240" marR="2396490" indent="-88900">
                        <a:lnSpc>
                          <a:spcPct val="150000"/>
                        </a:lnSpc>
                      </a:pPr>
                      <a:r>
                        <a:rPr dirty="0" sz="600" spc="-5">
                          <a:latin typeface="Microsoft YaHei"/>
                          <a:cs typeface="Microsoft YaHei"/>
                        </a:rPr>
                        <a:t>user_id</a:t>
                      </a:r>
                      <a:r>
                        <a:rPr dirty="0" sz="6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=</a:t>
                      </a:r>
                      <a:r>
                        <a:rPr dirty="0" sz="600" spc="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df.where("rank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 &gt;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3").\ </a:t>
                      </a:r>
                      <a:r>
                        <a:rPr dirty="0" sz="600" spc="-16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groupBy("user_id").\ </a:t>
                      </a:r>
                      <a:r>
                        <a:rPr dirty="0" sz="600" spc="1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count().\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269240" marR="2068830">
                        <a:lnSpc>
                          <a:spcPct val="150000"/>
                        </a:lnSpc>
                      </a:pPr>
                      <a:r>
                        <a:rPr dirty="0" sz="600" spc="-5">
                          <a:latin typeface="Microsoft YaHei"/>
                          <a:cs typeface="Microsoft YaHei"/>
                        </a:rPr>
                        <a:t>withColumnRenamed("count",</a:t>
                      </a:r>
                      <a:r>
                        <a:rPr dirty="0" sz="600" spc="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"cnt").\ </a:t>
                      </a:r>
                      <a:r>
                        <a:rPr dirty="0" sz="600" spc="-16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orderBy("cnt", ascending=False).\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limit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(1).\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2692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600" spc="-5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first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()['user_id']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600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6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计算这个人大的平均分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269240" marR="2080260" indent="-88900">
                        <a:lnSpc>
                          <a:spcPct val="150000"/>
                        </a:lnSpc>
                      </a:pPr>
                      <a:r>
                        <a:rPr dirty="0" sz="600" spc="-5">
                          <a:latin typeface="Microsoft YaHei"/>
                          <a:cs typeface="Microsoft YaHei"/>
                        </a:rPr>
                        <a:t>df.filter(df['user_id'] ==</a:t>
                      </a:r>
                      <a:r>
                        <a:rPr dirty="0" sz="600" spc="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user_id).\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select(F.round(F.avg('rank'),</a:t>
                      </a:r>
                      <a:r>
                        <a:rPr dirty="0" sz="600" spc="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2)).show()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600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6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select </a:t>
                      </a:r>
                      <a:r>
                        <a:rPr dirty="0" sz="600" spc="-5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rount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(avg(rank),</a:t>
                      </a:r>
                      <a:r>
                        <a:rPr dirty="0" sz="600" spc="4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>
                          <a:latin typeface="Microsoft YaHei"/>
                          <a:cs typeface="Microsoft YaHei"/>
                        </a:rPr>
                        <a:t>2)</a:t>
                      </a:r>
                      <a:r>
                        <a:rPr dirty="0" sz="6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from</a:t>
                      </a:r>
                      <a:r>
                        <a:rPr dirty="0" sz="600" spc="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biao</a:t>
                      </a:r>
                      <a:r>
                        <a:rPr dirty="0" sz="600" spc="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where</a:t>
                      </a:r>
                      <a:r>
                        <a:rPr dirty="0" sz="6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600" spc="-5">
                          <a:latin typeface="Microsoft YaHei"/>
                          <a:cs typeface="Microsoft YaHei"/>
                        </a:rPr>
                        <a:t>userid=450;</a:t>
                      </a:r>
                      <a:endParaRPr sz="6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0955">
                    <a:lnL w="3175">
                      <a:solidFill>
                        <a:srgbClr val="919191"/>
                      </a:solidFill>
                      <a:prstDash val="solid"/>
                    </a:lnL>
                    <a:lnR w="3175">
                      <a:solidFill>
                        <a:srgbClr val="919191"/>
                      </a:solidFill>
                      <a:prstDash val="solid"/>
                    </a:lnR>
                    <a:solidFill>
                      <a:srgbClr val="FFFFE3"/>
                    </a:solidFill>
                  </a:tcPr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900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9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需求6:</a:t>
                      </a:r>
                      <a:r>
                        <a:rPr dirty="0" sz="9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查询被评分超过100次的电影,</a:t>
                      </a:r>
                      <a:r>
                        <a:rPr dirty="0" sz="9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的平均分</a:t>
                      </a:r>
                      <a:r>
                        <a:rPr dirty="0" sz="9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排名</a:t>
                      </a:r>
                      <a:r>
                        <a:rPr dirty="0" sz="9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TOP10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95885" marR="410209" indent="133350">
                        <a:lnSpc>
                          <a:spcPct val="150000"/>
                        </a:lnSpc>
                      </a:pPr>
                      <a:r>
                        <a:rPr dirty="0" sz="900">
                          <a:latin typeface="Microsoft YaHei"/>
                          <a:cs typeface="Microsoft YaHei"/>
                        </a:rPr>
                        <a:t>#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select movie_id, count(movie_id)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as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cnt, avg(rank)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as </a:t>
                      </a:r>
                      <a:r>
                        <a:rPr dirty="0" sz="900" spc="-254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avg_rank</a:t>
                      </a:r>
                      <a:r>
                        <a:rPr dirty="0" sz="9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from</a:t>
                      </a:r>
                      <a:r>
                        <a:rPr dirty="0" sz="9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table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 group</a:t>
                      </a:r>
                      <a:r>
                        <a:rPr dirty="0" sz="9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by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 movie_id</a:t>
                      </a:r>
                      <a:r>
                        <a:rPr dirty="0" sz="9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having</a:t>
                      </a:r>
                      <a:r>
                        <a:rPr dirty="0" sz="9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cnt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&gt;</a:t>
                      </a:r>
                      <a:r>
                        <a:rPr dirty="0" sz="9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100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229235" marR="1537335">
                        <a:lnSpc>
                          <a:spcPct val="150000"/>
                        </a:lnSpc>
                      </a:pPr>
                      <a:r>
                        <a:rPr dirty="0" sz="900">
                          <a:latin typeface="Microsoft YaHei"/>
                          <a:cs typeface="Microsoft YaHei"/>
                        </a:rPr>
                        <a:t>#</a:t>
                      </a:r>
                      <a:r>
                        <a:rPr dirty="0" sz="9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order</a:t>
                      </a:r>
                      <a:r>
                        <a:rPr dirty="0" sz="9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by</a:t>
                      </a:r>
                      <a:r>
                        <a:rPr dirty="0" sz="9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avg_rank</a:t>
                      </a:r>
                      <a:r>
                        <a:rPr dirty="0" sz="900" spc="-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desc</a:t>
                      </a:r>
                      <a:r>
                        <a:rPr dirty="0" sz="9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limit</a:t>
                      </a:r>
                      <a:r>
                        <a:rPr dirty="0" sz="900" spc="-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10; </a:t>
                      </a:r>
                      <a:r>
                        <a:rPr dirty="0" sz="900" spc="-25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df.groupBy("movie_id").\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3632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90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agg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(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49657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900" spc="-5">
                          <a:latin typeface="Microsoft YaHei"/>
                          <a:cs typeface="Microsoft YaHei"/>
                        </a:rPr>
                        <a:t>F.count("movie_id").alias("cnt"),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49657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900" spc="-5">
                          <a:latin typeface="Microsoft YaHei"/>
                          <a:cs typeface="Microsoft YaHei"/>
                        </a:rPr>
                        <a:t>F.round(F.avg("rank"),</a:t>
                      </a:r>
                      <a:r>
                        <a:rPr dirty="0" sz="900" spc="-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2).alias("avg_rank")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  <a:p>
                      <a:pPr marL="363220" marR="1106805">
                        <a:lnSpc>
                          <a:spcPct val="150000"/>
                        </a:lnSpc>
                      </a:pPr>
                      <a:r>
                        <a:rPr dirty="0" sz="900" spc="-5">
                          <a:latin typeface="Microsoft YaHei"/>
                          <a:cs typeface="Microsoft YaHei"/>
                        </a:rPr>
                        <a:t>).where("cnt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&gt;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100").\ </a:t>
                      </a:r>
                      <a:r>
                        <a:rPr dirty="0" sz="9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orderBy("avg_rank", ascending=False).\ </a:t>
                      </a:r>
                      <a:r>
                        <a:rPr dirty="0" sz="900" spc="-254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900" spc="-5">
                          <a:latin typeface="Microsoft YaHei"/>
                          <a:cs typeface="Microsoft YaHei"/>
                        </a:rPr>
                        <a:t>limit(10).show()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4925">
                    <a:lnL w="3175">
                      <a:solidFill>
                        <a:srgbClr val="919191"/>
                      </a:solidFill>
                      <a:prstDash val="solid"/>
                    </a:lnL>
                    <a:lnR w="3175">
                      <a:solidFill>
                        <a:srgbClr val="919191"/>
                      </a:solidFill>
                      <a:prstDash val="solid"/>
                    </a:lnR>
                    <a:solidFill>
                      <a:srgbClr val="FFFFE3"/>
                    </a:solidFill>
                  </a:tcPr>
                </a:tc>
              </a:tr>
              <a:tr h="218012">
                <a:tc rowSpan="2"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# 2.</a:t>
                      </a:r>
                      <a:r>
                        <a:rPr dirty="0" sz="5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注册成一个临时表,</a:t>
                      </a:r>
                      <a:r>
                        <a:rPr dirty="0" sz="500" spc="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方便</a:t>
                      </a:r>
                      <a:r>
                        <a:rPr dirty="0" sz="500" spc="-10">
                          <a:latin typeface="Microsoft YaHei"/>
                          <a:cs typeface="Microsoft YaHei"/>
                        </a:rPr>
                        <a:t>sql</a:t>
                      </a:r>
                      <a:r>
                        <a:rPr dirty="0" sz="500" spc="-5">
                          <a:latin typeface="Microsoft YaHei"/>
                          <a:cs typeface="Microsoft YaHei"/>
                        </a:rPr>
                        <a:t>处理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500" spc="-5">
                          <a:latin typeface="Microsoft YaHei"/>
                          <a:cs typeface="Microsoft YaHei"/>
                        </a:rPr>
                        <a:t>df.createTempView("movie")</a:t>
                      </a:r>
                      <a:endParaRPr sz="5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57785">
                    <a:lnL w="3175">
                      <a:solidFill>
                        <a:srgbClr val="919191"/>
                      </a:solidFill>
                      <a:prstDash val="solid"/>
                    </a:lnL>
                    <a:lnR w="3175">
                      <a:solidFill>
                        <a:srgbClr val="919191"/>
                      </a:solidFill>
                      <a:prstDash val="solid"/>
                    </a:lnR>
                    <a:solidFill>
                      <a:srgbClr val="FFFF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919191"/>
                      </a:solidFill>
                      <a:prstDash val="solid"/>
                    </a:lnL>
                    <a:lnR w="3175">
                      <a:solidFill>
                        <a:srgbClr val="919191"/>
                      </a:solidFill>
                      <a:prstDash val="solid"/>
                    </a:lnR>
                    <a:lnB w="3175">
                      <a:solidFill>
                        <a:srgbClr val="919191"/>
                      </a:solidFill>
                      <a:prstDash val="solid"/>
                    </a:lnB>
                    <a:solidFill>
                      <a:srgbClr val="FFFFE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900" spc="-5">
                          <a:latin typeface="Microsoft YaHei"/>
                          <a:cs typeface="Microsoft YaHei"/>
                        </a:rPr>
                        <a:t>time.sleep(600)</a:t>
                      </a:r>
                      <a:endParaRPr sz="9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0480">
                    <a:lnR w="3175">
                      <a:solidFill>
                        <a:srgbClr val="919191"/>
                      </a:solidFill>
                      <a:prstDash val="solid"/>
                    </a:lnR>
                    <a:lnB w="3175">
                      <a:solidFill>
                        <a:srgbClr val="919191"/>
                      </a:solidFill>
                      <a:prstDash val="solid"/>
                    </a:lnB>
                    <a:solidFill>
                      <a:srgbClr val="FFFFE3"/>
                    </a:solidFill>
                  </a:tcPr>
                </a:tc>
              </a:tr>
              <a:tr h="7010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785">
                    <a:lnL w="3175">
                      <a:solidFill>
                        <a:srgbClr val="919191"/>
                      </a:solidFill>
                      <a:prstDash val="solid"/>
                    </a:lnL>
                    <a:lnR w="3175">
                      <a:solidFill>
                        <a:srgbClr val="919191"/>
                      </a:solidFill>
                      <a:prstDash val="solid"/>
                    </a:lnR>
                    <a:solidFill>
                      <a:srgbClr val="FFFF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919191"/>
                      </a:solidFill>
                      <a:prstDash val="solid"/>
                    </a:lnL>
                    <a:lnR w="3175">
                      <a:solidFill>
                        <a:srgbClr val="919191"/>
                      </a:solidFill>
                      <a:prstDash val="solid"/>
                    </a:lnR>
                    <a:lnT w="3175">
                      <a:solidFill>
                        <a:srgbClr val="919191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0480">
                    <a:lnR w="3175">
                      <a:solidFill>
                        <a:srgbClr val="919191"/>
                      </a:solidFill>
                      <a:prstDash val="solid"/>
                    </a:lnR>
                    <a:lnB w="3175">
                      <a:solidFill>
                        <a:srgbClr val="919191"/>
                      </a:solidFill>
                      <a:prstDash val="solid"/>
                    </a:lnB>
                    <a:solidFill>
                      <a:srgbClr val="FFFFE3"/>
                    </a:solidFill>
                  </a:tcPr>
                </a:tc>
              </a:tr>
              <a:tr h="693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919191"/>
                      </a:solidFill>
                      <a:prstDash val="solid"/>
                    </a:lnL>
                    <a:lnR w="3175">
                      <a:solidFill>
                        <a:srgbClr val="919191"/>
                      </a:solidFill>
                      <a:prstDash val="solid"/>
                    </a:lnR>
                    <a:lnB w="3175">
                      <a:solidFill>
                        <a:srgbClr val="919191"/>
                      </a:solidFill>
                      <a:prstDash val="solid"/>
                    </a:lnB>
                    <a:solidFill>
                      <a:srgbClr val="FFFFE3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919191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1098853" y="2987514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 h="0">
                <a:moveTo>
                  <a:pt x="0" y="0"/>
                </a:moveTo>
                <a:lnTo>
                  <a:pt x="56415" y="0"/>
                </a:lnTo>
              </a:path>
            </a:pathLst>
          </a:custGeom>
          <a:ln w="39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24374" y="2987514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 h="0">
                <a:moveTo>
                  <a:pt x="0" y="0"/>
                </a:moveTo>
                <a:lnTo>
                  <a:pt x="56384" y="0"/>
                </a:lnTo>
              </a:path>
            </a:pathLst>
          </a:custGeom>
          <a:ln w="39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32384" y="2987514"/>
            <a:ext cx="56515" cy="0"/>
          </a:xfrm>
          <a:custGeom>
            <a:avLst/>
            <a:gdLst/>
            <a:ahLst/>
            <a:cxnLst/>
            <a:rect l="l" t="t" r="r" b="b"/>
            <a:pathLst>
              <a:path w="56515" h="0">
                <a:moveTo>
                  <a:pt x="0" y="0"/>
                </a:moveTo>
                <a:lnTo>
                  <a:pt x="56415" y="0"/>
                </a:lnTo>
              </a:path>
            </a:pathLst>
          </a:custGeom>
          <a:ln w="39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38868" y="2987514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0">
                <a:moveTo>
                  <a:pt x="0" y="0"/>
                </a:moveTo>
                <a:lnTo>
                  <a:pt x="56419" y="0"/>
                </a:lnTo>
              </a:path>
            </a:pathLst>
          </a:custGeom>
          <a:ln w="39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3416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3.6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分区数目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83919" y="3512574"/>
            <a:ext cx="7621270" cy="2566035"/>
            <a:chOff x="883919" y="3512574"/>
            <a:chExt cx="7621270" cy="256603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19" y="3512574"/>
              <a:ext cx="7621013" cy="15242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4190" y="4833378"/>
              <a:ext cx="5156453" cy="124509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920" y="1526165"/>
            <a:ext cx="10389373" cy="193560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927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3.7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数据清洗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API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591" y="1464564"/>
            <a:ext cx="10837163" cy="60502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592" y="2416805"/>
            <a:ext cx="8318753" cy="299696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927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3.7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数据清洗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API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824" y="1852946"/>
            <a:ext cx="10039019" cy="368345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927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3.7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数据清洗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API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006" y="1964703"/>
            <a:ext cx="10353978" cy="314188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608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3.8</a:t>
            </a:r>
            <a:r>
              <a:rPr dirty="0" sz="1800" spc="-8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数据写出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783" y="1760133"/>
            <a:ext cx="9752675" cy="316434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608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3.8</a:t>
            </a:r>
            <a:r>
              <a:rPr dirty="0" sz="1800" spc="-8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数据写出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808" y="1618333"/>
            <a:ext cx="7678107" cy="450586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584197"/>
            <a:ext cx="12197080" cy="5278755"/>
            <a:chOff x="-4762" y="1584197"/>
            <a:chExt cx="12197080" cy="527875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201" y="1584197"/>
              <a:ext cx="8041911" cy="504658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6619" y="1167434"/>
            <a:ext cx="5690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3.9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通过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JDBC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读写数据库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（MySQL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示例）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5690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3.9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通过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JDBC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读写数据库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（MySQL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示例）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527" y="1625280"/>
            <a:ext cx="9245111" cy="447797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8248650" cy="2448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2.3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搭建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搭建操作,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可参考资料提供的部署文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档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&lt;&lt;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部署文档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.doc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&gt;&gt; 中关于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Local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搭建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作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2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●开箱即用：直接启动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bin目录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下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15" b="1">
                <a:solidFill>
                  <a:srgbClr val="252525"/>
                </a:solidFill>
                <a:latin typeface="Microsoft YaHei"/>
                <a:cs typeface="Microsoft YaHei"/>
              </a:rPr>
              <a:t>spark-shell: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/export/server/spark/bin/spark-shell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5" b="1">
                <a:latin typeface="Microsoft YaHei"/>
                <a:cs typeface="Microsoft YaHei"/>
              </a:rPr>
              <a:t>●运行成功以后，有如下提示信</a:t>
            </a:r>
            <a:r>
              <a:rPr dirty="0" sz="1600" b="1">
                <a:latin typeface="Microsoft YaHei"/>
                <a:cs typeface="Microsoft YaHei"/>
              </a:rPr>
              <a:t>息：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054" y="3723132"/>
            <a:ext cx="7717523" cy="267004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696959" y="4764989"/>
            <a:ext cx="2531745" cy="985519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4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Sp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k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dirty="0" sz="1400" spc="-2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dirty="0" sz="1400" spc="-25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dirty="0" sz="1400" spc="-3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dirty="0" sz="1400" spc="5">
                <a:solidFill>
                  <a:srgbClr val="585858"/>
                </a:solidFill>
                <a:latin typeface="Calibri"/>
                <a:cs typeface="Calibri"/>
              </a:rPr>
              <a:t>x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实例对象：</a:t>
            </a:r>
            <a:endParaRPr sz="1400">
              <a:latin typeface="SimSun"/>
              <a:cs typeface="SimSun"/>
            </a:endParaRP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sp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rk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Sp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kSe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实例对象</a:t>
            </a:r>
            <a:endParaRPr sz="1400">
              <a:latin typeface="SimSun"/>
              <a:cs typeface="SimSun"/>
            </a:endParaRP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4040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400" spc="-65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监控页面端口号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5690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3.9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通过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JDBC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读写数据库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（MySQL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示例）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438" y="1631621"/>
            <a:ext cx="10716220" cy="436300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1213548"/>
            <a:ext cx="5483860" cy="1988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 spc="-5">
                <a:latin typeface="Microsoft YaHei"/>
                <a:cs typeface="Microsoft YaHei"/>
              </a:rPr>
              <a:t>DataFrame</a:t>
            </a:r>
            <a:r>
              <a:rPr dirty="0" sz="1400" spc="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在结构层面上由StructField组</a:t>
            </a:r>
            <a:r>
              <a:rPr dirty="0" sz="1400">
                <a:latin typeface="Microsoft YaHei"/>
                <a:cs typeface="Microsoft YaHei"/>
              </a:rPr>
              <a:t>成</a:t>
            </a:r>
            <a:r>
              <a:rPr dirty="0" sz="1400" spc="-5">
                <a:latin typeface="Microsoft YaHei"/>
                <a:cs typeface="Microsoft YaHei"/>
              </a:rPr>
              <a:t>列描</a:t>
            </a:r>
            <a:r>
              <a:rPr dirty="0" sz="1400">
                <a:latin typeface="Microsoft YaHei"/>
                <a:cs typeface="Microsoft YaHei"/>
              </a:rPr>
              <a:t>述</a:t>
            </a:r>
            <a:r>
              <a:rPr dirty="0" sz="1400" spc="-5">
                <a:latin typeface="Microsoft YaHei"/>
                <a:cs typeface="Microsoft YaHei"/>
              </a:rPr>
              <a:t>，由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YaHei"/>
              <a:buAutoNum type="arabicPeriod"/>
            </a:pPr>
            <a:endParaRPr sz="9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1400" spc="-20">
                <a:latin typeface="Microsoft YaHei"/>
                <a:cs typeface="Microsoft YaHei"/>
              </a:rPr>
              <a:t>StructType</a:t>
            </a:r>
            <a:r>
              <a:rPr dirty="0" sz="1400" spc="-5">
                <a:latin typeface="Microsoft YaHei"/>
                <a:cs typeface="Microsoft YaHei"/>
              </a:rPr>
              <a:t>构造表</a:t>
            </a:r>
            <a:r>
              <a:rPr dirty="0" sz="1400">
                <a:latin typeface="Microsoft YaHei"/>
                <a:cs typeface="Microsoft YaHei"/>
              </a:rPr>
              <a:t>描</a:t>
            </a:r>
            <a:r>
              <a:rPr dirty="0" sz="1400" spc="-5">
                <a:latin typeface="Microsoft YaHei"/>
                <a:cs typeface="Microsoft YaHei"/>
              </a:rPr>
              <a:t>述。</a:t>
            </a:r>
            <a:r>
              <a:rPr dirty="0" sz="1400">
                <a:latin typeface="Microsoft YaHei"/>
                <a:cs typeface="Microsoft YaHei"/>
              </a:rPr>
              <a:t>在</a:t>
            </a:r>
            <a:r>
              <a:rPr dirty="0" sz="1400" spc="-5">
                <a:latin typeface="Microsoft YaHei"/>
                <a:cs typeface="Microsoft YaHei"/>
              </a:rPr>
              <a:t>数据</a:t>
            </a:r>
            <a:r>
              <a:rPr dirty="0" sz="1400">
                <a:latin typeface="Microsoft YaHei"/>
                <a:cs typeface="Microsoft YaHei"/>
              </a:rPr>
              <a:t>层</a:t>
            </a:r>
            <a:r>
              <a:rPr dirty="0" sz="1400" spc="-5">
                <a:latin typeface="Microsoft YaHei"/>
                <a:cs typeface="Microsoft YaHei"/>
              </a:rPr>
              <a:t>面上，Column对象</a:t>
            </a:r>
            <a:r>
              <a:rPr dirty="0" sz="1400">
                <a:latin typeface="Microsoft YaHei"/>
                <a:cs typeface="Microsoft YaHei"/>
              </a:rPr>
              <a:t>记</a:t>
            </a:r>
            <a:r>
              <a:rPr dirty="0" sz="1400" spc="-5">
                <a:latin typeface="Microsoft YaHei"/>
                <a:cs typeface="Microsoft YaHei"/>
              </a:rPr>
              <a:t>录列</a:t>
            </a:r>
            <a:r>
              <a:rPr dirty="0" sz="1400">
                <a:latin typeface="Microsoft YaHei"/>
                <a:cs typeface="Microsoft YaHei"/>
              </a:rPr>
              <a:t>数</a:t>
            </a:r>
            <a:r>
              <a:rPr dirty="0" sz="1400" spc="-5">
                <a:latin typeface="Microsoft YaHei"/>
                <a:cs typeface="Microsoft YaHei"/>
              </a:rPr>
              <a:t>据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1400" spc="-20">
                <a:latin typeface="Microsoft YaHei"/>
                <a:cs typeface="Microsoft YaHei"/>
              </a:rPr>
              <a:t>，Row</a:t>
            </a:r>
            <a:r>
              <a:rPr dirty="0" sz="1400" spc="-5">
                <a:latin typeface="Microsoft YaHei"/>
                <a:cs typeface="Microsoft YaHei"/>
              </a:rPr>
              <a:t>对象记录行数据</a:t>
            </a:r>
            <a:endParaRPr sz="1400">
              <a:latin typeface="Microsoft YaHei"/>
              <a:cs typeface="Microsoft YaHei"/>
            </a:endParaRPr>
          </a:p>
          <a:p>
            <a:pPr marL="354965" marR="74930" indent="-342900">
              <a:lnSpc>
                <a:spcPct val="200000"/>
              </a:lnSpc>
              <a:spcBef>
                <a:spcPts val="34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dirty="0" sz="1400" spc="-5">
                <a:latin typeface="Microsoft YaHei"/>
                <a:cs typeface="Microsoft YaHei"/>
              </a:rPr>
              <a:t>DataFrame可</a:t>
            </a:r>
            <a:r>
              <a:rPr dirty="0" sz="1400">
                <a:latin typeface="Microsoft YaHei"/>
                <a:cs typeface="Microsoft YaHei"/>
              </a:rPr>
              <a:t>以</a:t>
            </a:r>
            <a:r>
              <a:rPr dirty="0" sz="1400" spc="-5">
                <a:latin typeface="Microsoft YaHei"/>
                <a:cs typeface="Microsoft YaHei"/>
              </a:rPr>
              <a:t>从</a:t>
            </a:r>
            <a:r>
              <a:rPr dirty="0" sz="1400" spc="-10">
                <a:latin typeface="Microsoft YaHei"/>
                <a:cs typeface="Microsoft YaHei"/>
              </a:rPr>
              <a:t>RDD</a:t>
            </a:r>
            <a:r>
              <a:rPr dirty="0" sz="1400">
                <a:latin typeface="Microsoft YaHei"/>
                <a:cs typeface="Microsoft YaHei"/>
              </a:rPr>
              <a:t>转</a:t>
            </a:r>
            <a:r>
              <a:rPr dirty="0" sz="1400" spc="-5">
                <a:latin typeface="Microsoft YaHei"/>
                <a:cs typeface="Microsoft YaHei"/>
              </a:rPr>
              <a:t>换</a:t>
            </a:r>
            <a:r>
              <a:rPr dirty="0" sz="1400">
                <a:latin typeface="Microsoft YaHei"/>
                <a:cs typeface="Microsoft YaHei"/>
              </a:rPr>
              <a:t>、</a:t>
            </a:r>
            <a:r>
              <a:rPr dirty="0" sz="1400" spc="-10">
                <a:latin typeface="Microsoft YaHei"/>
                <a:cs typeface="Microsoft YaHei"/>
              </a:rPr>
              <a:t>Pandas</a:t>
            </a:r>
            <a:r>
              <a:rPr dirty="0" sz="1400" spc="1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DF转换、读取文件、读取 JDBC等方法构建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432492"/>
            <a:ext cx="557784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dirty="0" sz="1400" spc="-5">
                <a:latin typeface="Microsoft YaHei"/>
                <a:cs typeface="Microsoft YaHei"/>
              </a:rPr>
              <a:t>3.	spark.read.format()和</a:t>
            </a:r>
            <a:r>
              <a:rPr dirty="0" sz="1400" spc="-10">
                <a:latin typeface="Microsoft YaHei"/>
                <a:cs typeface="Microsoft YaHei"/>
              </a:rPr>
              <a:t>df.write.format()</a:t>
            </a:r>
            <a:r>
              <a:rPr dirty="0" sz="1400" spc="5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是DataFrame读</a:t>
            </a:r>
            <a:r>
              <a:rPr dirty="0" sz="1400">
                <a:latin typeface="Microsoft YaHei"/>
                <a:cs typeface="Microsoft YaHei"/>
              </a:rPr>
              <a:t>取</a:t>
            </a:r>
            <a:r>
              <a:rPr dirty="0" sz="1400" spc="-5">
                <a:latin typeface="Microsoft YaHei"/>
                <a:cs typeface="Microsoft YaHei"/>
              </a:rPr>
              <a:t>和写出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的统一化标准API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328604"/>
            <a:ext cx="5535295" cy="20307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 startAt="4"/>
              <a:tabLst>
                <a:tab pos="354965" algn="l"/>
                <a:tab pos="355600" algn="l"/>
              </a:tabLst>
            </a:pPr>
            <a:r>
              <a:rPr dirty="0" sz="1400" spc="-10">
                <a:latin typeface="Microsoft YaHei"/>
                <a:cs typeface="Microsoft YaHei"/>
              </a:rPr>
              <a:t>S</a:t>
            </a:r>
            <a:r>
              <a:rPr dirty="0" sz="1400" spc="-25">
                <a:latin typeface="Microsoft YaHei"/>
                <a:cs typeface="Microsoft YaHei"/>
              </a:rPr>
              <a:t>p</a:t>
            </a:r>
            <a:r>
              <a:rPr dirty="0" sz="1400" spc="-5">
                <a:latin typeface="Microsoft YaHei"/>
                <a:cs typeface="Microsoft YaHei"/>
              </a:rPr>
              <a:t>ark</a:t>
            </a:r>
            <a:r>
              <a:rPr dirty="0" sz="1400" spc="-10">
                <a:latin typeface="Microsoft YaHei"/>
                <a:cs typeface="Microsoft YaHei"/>
              </a:rPr>
              <a:t>S</a:t>
            </a:r>
            <a:r>
              <a:rPr dirty="0" sz="1400" spc="-5">
                <a:latin typeface="Microsoft YaHei"/>
                <a:cs typeface="Microsoft YaHei"/>
              </a:rPr>
              <a:t>QL默认在S</a:t>
            </a:r>
            <a:r>
              <a:rPr dirty="0" sz="1400" spc="-10">
                <a:latin typeface="Microsoft YaHei"/>
                <a:cs typeface="Microsoft YaHei"/>
              </a:rPr>
              <a:t>h</a:t>
            </a:r>
            <a:r>
              <a:rPr dirty="0" sz="1400" spc="-5">
                <a:latin typeface="Microsoft YaHei"/>
                <a:cs typeface="Microsoft YaHei"/>
              </a:rPr>
              <a:t>uf</a:t>
            </a:r>
            <a:r>
              <a:rPr dirty="0" sz="1400">
                <a:latin typeface="Microsoft YaHei"/>
                <a:cs typeface="Microsoft YaHei"/>
              </a:rPr>
              <a:t>fl</a:t>
            </a:r>
            <a:r>
              <a:rPr dirty="0" sz="1400" spc="-5">
                <a:latin typeface="Microsoft YaHei"/>
                <a:cs typeface="Microsoft YaHei"/>
              </a:rPr>
              <a:t>e</a:t>
            </a:r>
            <a:r>
              <a:rPr dirty="0" sz="1400">
                <a:latin typeface="Microsoft YaHei"/>
                <a:cs typeface="Microsoft YaHei"/>
              </a:rPr>
              <a:t>阶</a:t>
            </a:r>
            <a:r>
              <a:rPr dirty="0" sz="1400" spc="-5">
                <a:latin typeface="Microsoft YaHei"/>
                <a:cs typeface="Microsoft YaHei"/>
              </a:rPr>
              <a:t>段</a:t>
            </a:r>
            <a:r>
              <a:rPr dirty="0" sz="1400">
                <a:latin typeface="Microsoft YaHei"/>
                <a:cs typeface="Microsoft YaHei"/>
              </a:rPr>
              <a:t>2</a:t>
            </a:r>
            <a:r>
              <a:rPr dirty="0" sz="1400" spc="-5">
                <a:latin typeface="Microsoft YaHei"/>
                <a:cs typeface="Microsoft YaHei"/>
              </a:rPr>
              <a:t>00</a:t>
            </a:r>
            <a:r>
              <a:rPr dirty="0" sz="1400">
                <a:latin typeface="Microsoft YaHei"/>
                <a:cs typeface="Microsoft YaHei"/>
              </a:rPr>
              <a:t>个</a:t>
            </a:r>
            <a:r>
              <a:rPr dirty="0" sz="1400" spc="-5">
                <a:latin typeface="Microsoft YaHei"/>
                <a:cs typeface="Microsoft YaHei"/>
              </a:rPr>
              <a:t>分区</a:t>
            </a:r>
            <a:r>
              <a:rPr dirty="0" sz="1400">
                <a:latin typeface="Microsoft YaHei"/>
                <a:cs typeface="Microsoft YaHei"/>
              </a:rPr>
              <a:t>，</a:t>
            </a:r>
            <a:r>
              <a:rPr dirty="0" sz="1400" spc="-5">
                <a:latin typeface="Microsoft YaHei"/>
                <a:cs typeface="Microsoft YaHei"/>
              </a:rPr>
              <a:t>可以</a:t>
            </a:r>
            <a:r>
              <a:rPr dirty="0" sz="1400">
                <a:latin typeface="Microsoft YaHei"/>
                <a:cs typeface="Microsoft YaHei"/>
              </a:rPr>
              <a:t>修</a:t>
            </a:r>
            <a:r>
              <a:rPr dirty="0" sz="1400" spc="-5">
                <a:latin typeface="Microsoft YaHei"/>
                <a:cs typeface="Microsoft YaHei"/>
              </a:rPr>
              <a:t>改参</a:t>
            </a:r>
            <a:r>
              <a:rPr dirty="0" sz="1400">
                <a:latin typeface="Microsoft YaHei"/>
                <a:cs typeface="Microsoft YaHei"/>
              </a:rPr>
              <a:t>数</a:t>
            </a:r>
            <a:r>
              <a:rPr dirty="0" sz="1400" spc="-5">
                <a:latin typeface="Microsoft YaHei"/>
                <a:cs typeface="Microsoft YaHei"/>
              </a:rPr>
              <a:t>获得</a:t>
            </a:r>
            <a:r>
              <a:rPr dirty="0" sz="1400">
                <a:latin typeface="Microsoft YaHei"/>
                <a:cs typeface="Microsoft YaHei"/>
              </a:rPr>
              <a:t>最</a:t>
            </a:r>
            <a:r>
              <a:rPr dirty="0" sz="1400" spc="-5">
                <a:latin typeface="Microsoft YaHei"/>
                <a:cs typeface="Microsoft YaHei"/>
              </a:rPr>
              <a:t>好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YaHei"/>
              <a:buAutoNum type="arabicPeriod" startAt="4"/>
            </a:pPr>
            <a:endParaRPr sz="9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性能</a:t>
            </a:r>
            <a:endParaRPr sz="1400">
              <a:latin typeface="Microsoft YaHei"/>
              <a:cs typeface="Microsoft YaHei"/>
            </a:endParaRPr>
          </a:p>
          <a:p>
            <a:pPr marL="354965" marR="5080" indent="-342900">
              <a:lnSpc>
                <a:spcPct val="200000"/>
              </a:lnSpc>
              <a:spcBef>
                <a:spcPts val="340"/>
              </a:spcBef>
              <a:buAutoNum type="arabicPeriod" startAt="5"/>
              <a:tabLst>
                <a:tab pos="354965" algn="l"/>
                <a:tab pos="355600" algn="l"/>
              </a:tabLst>
            </a:pPr>
            <a:r>
              <a:rPr dirty="0" sz="1400" spc="-5">
                <a:latin typeface="Microsoft YaHei"/>
                <a:cs typeface="Microsoft YaHei"/>
              </a:rPr>
              <a:t>dropDuplicates</a:t>
            </a:r>
            <a:r>
              <a:rPr dirty="0" sz="1400">
                <a:latin typeface="Microsoft YaHei"/>
                <a:cs typeface="Microsoft YaHei"/>
              </a:rPr>
              <a:t>可</a:t>
            </a:r>
            <a:r>
              <a:rPr dirty="0" sz="1400" spc="-5">
                <a:latin typeface="Microsoft YaHei"/>
                <a:cs typeface="Microsoft YaHei"/>
              </a:rPr>
              <a:t>以去</a:t>
            </a:r>
            <a:r>
              <a:rPr dirty="0" sz="1400">
                <a:latin typeface="Microsoft YaHei"/>
                <a:cs typeface="Microsoft YaHei"/>
              </a:rPr>
              <a:t>重、</a:t>
            </a:r>
            <a:r>
              <a:rPr dirty="0" sz="1400" spc="-5">
                <a:latin typeface="Microsoft YaHei"/>
                <a:cs typeface="Microsoft YaHei"/>
              </a:rPr>
              <a:t>dropna</a:t>
            </a:r>
            <a:r>
              <a:rPr dirty="0" sz="1400">
                <a:latin typeface="Microsoft YaHei"/>
                <a:cs typeface="Microsoft YaHei"/>
              </a:rPr>
              <a:t>可</a:t>
            </a:r>
            <a:r>
              <a:rPr dirty="0" sz="1400" spc="-5">
                <a:latin typeface="Microsoft YaHei"/>
                <a:cs typeface="Microsoft YaHei"/>
              </a:rPr>
              <a:t>以删</a:t>
            </a:r>
            <a:r>
              <a:rPr dirty="0" sz="1400">
                <a:latin typeface="Microsoft YaHei"/>
                <a:cs typeface="Microsoft YaHei"/>
              </a:rPr>
              <a:t>除</a:t>
            </a:r>
            <a:r>
              <a:rPr dirty="0" sz="1400" spc="-5">
                <a:latin typeface="Microsoft YaHei"/>
                <a:cs typeface="Microsoft YaHei"/>
              </a:rPr>
              <a:t>缺失</a:t>
            </a:r>
            <a:r>
              <a:rPr dirty="0" sz="1400">
                <a:latin typeface="Microsoft YaHei"/>
                <a:cs typeface="Microsoft YaHei"/>
              </a:rPr>
              <a:t>值</a:t>
            </a:r>
            <a:r>
              <a:rPr dirty="0" sz="1400" spc="-5">
                <a:latin typeface="Microsoft YaHei"/>
                <a:cs typeface="Microsoft YaHei"/>
              </a:rPr>
              <a:t>、fillna可以填 充缺失值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Microsoft YaHei"/>
              <a:buAutoNum type="arabicPeriod" startAt="5"/>
            </a:pPr>
            <a:endParaRPr sz="105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AutoNum type="arabicPeriod" startAt="5"/>
              <a:tabLst>
                <a:tab pos="354965" algn="l"/>
                <a:tab pos="355600" algn="l"/>
              </a:tabLst>
            </a:pPr>
            <a:r>
              <a:rPr dirty="0" sz="1400" spc="-5">
                <a:latin typeface="Microsoft YaHei"/>
                <a:cs typeface="Microsoft YaHei"/>
              </a:rPr>
              <a:t>SparkSQL支持JDBC读写，可用</a:t>
            </a:r>
            <a:r>
              <a:rPr dirty="0" sz="1400">
                <a:latin typeface="Microsoft YaHei"/>
                <a:cs typeface="Microsoft YaHei"/>
              </a:rPr>
              <a:t>标</a:t>
            </a:r>
            <a:r>
              <a:rPr dirty="0" sz="1400" spc="-5">
                <a:latin typeface="Microsoft YaHei"/>
                <a:cs typeface="Microsoft YaHei"/>
              </a:rPr>
              <a:t>准</a:t>
            </a:r>
            <a:r>
              <a:rPr dirty="0" sz="1400">
                <a:latin typeface="Microsoft YaHei"/>
                <a:cs typeface="Microsoft YaHei"/>
              </a:rPr>
              <a:t>API</a:t>
            </a:r>
            <a:r>
              <a:rPr dirty="0" sz="1400" spc="-5">
                <a:latin typeface="Microsoft YaHei"/>
                <a:cs typeface="Microsoft YaHei"/>
              </a:rPr>
              <a:t>对</a:t>
            </a:r>
            <a:r>
              <a:rPr dirty="0" sz="1400">
                <a:latin typeface="Microsoft YaHei"/>
                <a:cs typeface="Microsoft YaHei"/>
              </a:rPr>
              <a:t>数</a:t>
            </a:r>
            <a:r>
              <a:rPr dirty="0" sz="1400" spc="-5">
                <a:latin typeface="Microsoft YaHei"/>
                <a:cs typeface="Microsoft YaHei"/>
              </a:rPr>
              <a:t>据库</a:t>
            </a:r>
            <a:r>
              <a:rPr dirty="0" sz="1400">
                <a:latin typeface="Microsoft YaHei"/>
                <a:cs typeface="Microsoft YaHei"/>
              </a:rPr>
              <a:t>进</a:t>
            </a:r>
            <a:r>
              <a:rPr dirty="0" sz="1400" spc="-5">
                <a:latin typeface="Microsoft YaHei"/>
                <a:cs typeface="Microsoft YaHei"/>
              </a:rPr>
              <a:t>行读</a:t>
            </a:r>
            <a:r>
              <a:rPr dirty="0" sz="1400">
                <a:latin typeface="Microsoft YaHei"/>
                <a:cs typeface="Microsoft YaHei"/>
              </a:rPr>
              <a:t>写</a:t>
            </a:r>
            <a:r>
              <a:rPr dirty="0" sz="1400" spc="-5">
                <a:latin typeface="Microsoft YaHei"/>
                <a:cs typeface="Microsoft YaHei"/>
              </a:rPr>
              <a:t>操作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6640" y="2338577"/>
            <a:ext cx="1410970" cy="1318260"/>
            <a:chOff x="3596640" y="2338577"/>
            <a:chExt cx="1410970" cy="1318260"/>
          </a:xfrm>
        </p:grpSpPr>
        <p:sp>
          <p:nvSpPr>
            <p:cNvPr id="3" name="object 3"/>
            <p:cNvSpPr/>
            <p:nvPr/>
          </p:nvSpPr>
          <p:spPr>
            <a:xfrm>
              <a:off x="3870956" y="2338577"/>
              <a:ext cx="1136650" cy="1318260"/>
            </a:xfrm>
            <a:custGeom>
              <a:avLst/>
              <a:gdLst/>
              <a:ahLst/>
              <a:cxnLst/>
              <a:rect l="l" t="t" r="r" b="b"/>
              <a:pathLst>
                <a:path w="1136650" h="1318260">
                  <a:moveTo>
                    <a:pt x="568071" y="0"/>
                  </a:moveTo>
                  <a:lnTo>
                    <a:pt x="0" y="284035"/>
                  </a:lnTo>
                  <a:lnTo>
                    <a:pt x="0" y="1034224"/>
                  </a:lnTo>
                  <a:lnTo>
                    <a:pt x="568071" y="1318260"/>
                  </a:lnTo>
                  <a:lnTo>
                    <a:pt x="1136142" y="1034224"/>
                  </a:lnTo>
                  <a:lnTo>
                    <a:pt x="1136142" y="284035"/>
                  </a:lnTo>
                  <a:lnTo>
                    <a:pt x="56807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96640" y="3227831"/>
              <a:ext cx="370840" cy="429259"/>
            </a:xfrm>
            <a:custGeom>
              <a:avLst/>
              <a:gdLst/>
              <a:ahLst/>
              <a:cxnLst/>
              <a:rect l="l" t="t" r="r" b="b"/>
              <a:pathLst>
                <a:path w="370839" h="429260">
                  <a:moveTo>
                    <a:pt x="185165" y="0"/>
                  </a:moveTo>
                  <a:lnTo>
                    <a:pt x="0" y="92583"/>
                  </a:lnTo>
                  <a:lnTo>
                    <a:pt x="0" y="336423"/>
                  </a:lnTo>
                  <a:lnTo>
                    <a:pt x="185165" y="429006"/>
                  </a:lnTo>
                  <a:lnTo>
                    <a:pt x="370331" y="336423"/>
                  </a:lnTo>
                  <a:lnTo>
                    <a:pt x="370331" y="92583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1779" y="2367090"/>
            <a:ext cx="3513454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函数定义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1779" y="3173158"/>
            <a:ext cx="282448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4.1</a:t>
            </a:r>
            <a:r>
              <a:rPr dirty="0" sz="1600" spc="-3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r>
              <a:rPr dirty="0" sz="1600" spc="-2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定义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UDF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函数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1779" y="3666171"/>
            <a:ext cx="28168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4.2</a:t>
            </a:r>
            <a:r>
              <a:rPr dirty="0" sz="1600" spc="-3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r>
              <a:rPr dirty="0" sz="1600" spc="-2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使用窗口函数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9626" y="2675127"/>
            <a:ext cx="65214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FFFFFF"/>
                </a:solidFill>
                <a:latin typeface="Microsoft YaHei"/>
                <a:cs typeface="Microsoft YaHei"/>
              </a:rPr>
              <a:t>0</a:t>
            </a:r>
            <a:r>
              <a:rPr dirty="0" sz="4000" b="1">
                <a:solidFill>
                  <a:srgbClr val="FFFFFF"/>
                </a:solidFill>
                <a:latin typeface="Microsoft YaHei"/>
                <a:cs typeface="Microsoft YaHei"/>
              </a:rPr>
              <a:t>4</a:t>
            </a:r>
            <a:endParaRPr sz="4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3013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定义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UDF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函数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649" y="1688629"/>
            <a:ext cx="11068868" cy="357678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3013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定义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UDF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函数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858" y="1600200"/>
            <a:ext cx="10770090" cy="36575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3013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定义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UDF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函数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91" y="1594103"/>
            <a:ext cx="4673846" cy="21653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15837" y="2019767"/>
            <a:ext cx="4956810" cy="46342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方式1语法：</a:t>
            </a:r>
            <a:endParaRPr sz="1400">
              <a:latin typeface="Microsoft YaHei"/>
              <a:cs typeface="Microsoft YaHei"/>
            </a:endParaRPr>
          </a:p>
          <a:p>
            <a:pPr marL="12700" marR="5080">
              <a:lnSpc>
                <a:spcPct val="12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udf对象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sparksession.udf.register(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参数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1，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参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2，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参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3） </a:t>
            </a:r>
            <a:r>
              <a:rPr dirty="0" sz="1400" spc="-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参数1：UDF名称，可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用于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SQL风格</a:t>
            </a:r>
            <a:endParaRPr sz="1400">
              <a:latin typeface="Microsoft YaHei"/>
              <a:cs typeface="Microsoft YaHei"/>
            </a:endParaRPr>
          </a:p>
          <a:p>
            <a:pPr marL="12700" marR="2515235">
              <a:lnSpc>
                <a:spcPct val="12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参数2：被注册成U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方法名 参数3：声明U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F的返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回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值类型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udf对象：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返回值对象，是一个UDF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象，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用于DSL风格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方式2语法：</a:t>
            </a:r>
            <a:endParaRPr sz="1400">
              <a:latin typeface="Microsoft YaHei"/>
              <a:cs typeface="Microsoft YaHei"/>
            </a:endParaRPr>
          </a:p>
          <a:p>
            <a:pPr marL="12700" marR="2379345">
              <a:lnSpc>
                <a:spcPct val="12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udf对象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F.udf(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参数1，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参数2) </a:t>
            </a:r>
            <a:r>
              <a:rPr dirty="0" sz="1400" spc="-39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参数1：被注册成UDF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方法名 参数2：声明UDF的返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回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值类型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udf对象：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返回值对象，是一个UDF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象，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用于DSL风格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其中F是：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from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pyspark.sql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import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functions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as F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其中，被注册成U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F的方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法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名是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具体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计算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法，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def add(x,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y):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x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+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y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add就是将要被注册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UDF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方法名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101595"/>
            <a:ext cx="12197080" cy="4761230"/>
            <a:chOff x="-4762" y="2101595"/>
            <a:chExt cx="12197080" cy="476123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874" y="2101595"/>
              <a:ext cx="10307561" cy="45293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6619" y="1167434"/>
            <a:ext cx="3013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定义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UDF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函数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424" y="1766749"/>
            <a:ext cx="3873499" cy="20305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3013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定义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UDF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函数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343" y="1766685"/>
            <a:ext cx="10744340" cy="442810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3013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定义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UDF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函数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532" y="1584197"/>
            <a:ext cx="9204916" cy="484920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28976" y="6552952"/>
            <a:ext cx="205993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SimSun"/>
                <a:cs typeface="SimSun"/>
              </a:rPr>
              <a:t>高级软件人才培训专家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6619" y="1167434"/>
            <a:ext cx="3013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定义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UDF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函数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864" y="1555096"/>
            <a:ext cx="8195981" cy="37158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16305" y="5363083"/>
            <a:ext cx="2675255" cy="821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注意:</a:t>
            </a:r>
            <a:r>
              <a:rPr dirty="0" sz="900" spc="-5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字典类型返回值,</a:t>
            </a:r>
            <a:r>
              <a:rPr dirty="0" sz="900" spc="-4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可以用</a:t>
            </a:r>
            <a:r>
              <a:rPr dirty="0" sz="900" spc="-5">
                <a:solidFill>
                  <a:srgbClr val="FF0000"/>
                </a:solidFill>
                <a:latin typeface="Microsoft YaHei"/>
                <a:cs typeface="Microsoft YaHei"/>
              </a:rPr>
              <a:t>StructType</a:t>
            </a: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来进行描述</a:t>
            </a:r>
            <a:endParaRPr sz="900">
              <a:latin typeface="Microsoft YaHei"/>
              <a:cs typeface="Microsoft YaHei"/>
            </a:endParaRPr>
          </a:p>
          <a:p>
            <a:pPr marL="12700" marR="159385">
              <a:lnSpc>
                <a:spcPct val="240000"/>
              </a:lnSpc>
            </a:pP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St</a:t>
            </a:r>
            <a:r>
              <a:rPr dirty="0" sz="900" spc="-5">
                <a:solidFill>
                  <a:srgbClr val="FF0000"/>
                </a:solidFill>
                <a:latin typeface="Microsoft YaHei"/>
                <a:cs typeface="Microsoft YaHei"/>
              </a:rPr>
              <a:t>ruc</a:t>
            </a: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tT</a:t>
            </a:r>
            <a:r>
              <a:rPr dirty="0" sz="900" spc="-5">
                <a:solidFill>
                  <a:srgbClr val="FF0000"/>
                </a:solidFill>
                <a:latin typeface="Microsoft YaHei"/>
                <a:cs typeface="Microsoft YaHei"/>
              </a:rPr>
              <a:t>y</a:t>
            </a: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p</a:t>
            </a:r>
            <a:r>
              <a:rPr dirty="0" sz="900" spc="-5">
                <a:solidFill>
                  <a:srgbClr val="FF0000"/>
                </a:solidFill>
                <a:latin typeface="Microsoft YaHei"/>
                <a:cs typeface="Microsoft YaHei"/>
              </a:rPr>
              <a:t>e</a:t>
            </a: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是一个普通的Spa</a:t>
            </a:r>
            <a:r>
              <a:rPr dirty="0" sz="900" spc="-5">
                <a:solidFill>
                  <a:srgbClr val="FF0000"/>
                </a:solidFill>
                <a:latin typeface="Microsoft YaHei"/>
                <a:cs typeface="Microsoft YaHei"/>
              </a:rPr>
              <a:t>r</a:t>
            </a: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k支持的结构化类型 </a:t>
            </a: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只是可以用在: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419" y="6323202"/>
            <a:ext cx="1967230" cy="35496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0650" indent="-108585">
              <a:lnSpc>
                <a:spcPct val="100000"/>
              </a:lnSpc>
              <a:spcBef>
                <a:spcPts val="315"/>
              </a:spcBef>
              <a:buChar char="●"/>
              <a:tabLst>
                <a:tab pos="121285" algn="l"/>
              </a:tabLst>
            </a:pPr>
            <a:r>
              <a:rPr dirty="0" sz="900" spc="-5">
                <a:solidFill>
                  <a:srgbClr val="FF0000"/>
                </a:solidFill>
                <a:latin typeface="Microsoft YaHei"/>
                <a:cs typeface="Microsoft YaHei"/>
              </a:rPr>
              <a:t>DF</a:t>
            </a: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中用于描述</a:t>
            </a:r>
            <a:r>
              <a:rPr dirty="0" sz="900" spc="-5">
                <a:solidFill>
                  <a:srgbClr val="FF0000"/>
                </a:solidFill>
                <a:latin typeface="Microsoft YaHei"/>
                <a:cs typeface="Microsoft YaHei"/>
              </a:rPr>
              <a:t>Schema</a:t>
            </a:r>
            <a:endParaRPr sz="900">
              <a:latin typeface="Microsoft YaHei"/>
              <a:cs typeface="Microsoft YaHei"/>
            </a:endParaRPr>
          </a:p>
          <a:p>
            <a:pPr marL="120650" indent="-108585">
              <a:lnSpc>
                <a:spcPct val="100000"/>
              </a:lnSpc>
              <a:spcBef>
                <a:spcPts val="215"/>
              </a:spcBef>
              <a:buChar char="●"/>
              <a:tabLst>
                <a:tab pos="121285" algn="l"/>
              </a:tabLst>
            </a:pP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U</a:t>
            </a:r>
            <a:r>
              <a:rPr dirty="0" sz="900" spc="-5">
                <a:solidFill>
                  <a:srgbClr val="FF0000"/>
                </a:solidFill>
                <a:latin typeface="Microsoft YaHei"/>
                <a:cs typeface="Microsoft YaHei"/>
              </a:rPr>
              <a:t>D</a:t>
            </a:r>
            <a:r>
              <a:rPr dirty="0" sz="900">
                <a:solidFill>
                  <a:srgbClr val="FF0000"/>
                </a:solidFill>
                <a:latin typeface="Microsoft YaHei"/>
                <a:cs typeface="Microsoft YaHei"/>
              </a:rPr>
              <a:t>F中用于描述返回值是字典的数据</a:t>
            </a:r>
            <a:endParaRPr sz="9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9794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bin/pyspark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305" y="1644650"/>
            <a:ext cx="6529705" cy="57404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bin/pyspark</a:t>
            </a:r>
            <a:r>
              <a:rPr dirty="0" sz="12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程序,</a:t>
            </a:r>
            <a:r>
              <a:rPr dirty="0" sz="12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可以提供一个</a:t>
            </a:r>
            <a:r>
              <a:rPr dirty="0" sz="1200" spc="3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交互式的</a:t>
            </a:r>
            <a:r>
              <a:rPr dirty="0" sz="12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解释器环境,</a:t>
            </a: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在这里面可以用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语言调用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200" spc="-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API</a:t>
            </a:r>
            <a:r>
              <a:rPr dirty="0" sz="12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进行计算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672" y="2308098"/>
            <a:ext cx="5365241" cy="224104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04672" y="4879085"/>
            <a:ext cx="6478905" cy="737235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 marL="90805" marR="1813560">
              <a:lnSpc>
                <a:spcPct val="150000"/>
              </a:lnSpc>
              <a:spcBef>
                <a:spcPts val="5"/>
              </a:spcBef>
            </a:pPr>
            <a:r>
              <a:rPr dirty="0" sz="1400" spc="-5">
                <a:latin typeface="Microsoft YaHei"/>
                <a:cs typeface="Microsoft YaHei"/>
              </a:rPr>
              <a:t>示例代码,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将数组内容都+1进行计算: 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sc.parallelize([1,2,3,4,5]).map(lambda</a:t>
            </a:r>
            <a:r>
              <a:rPr dirty="0" sz="1400" spc="3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x: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x</a:t>
            </a:r>
            <a:r>
              <a:rPr dirty="0" sz="1400" spc="1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+ 1).collect()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672" y="5829300"/>
            <a:ext cx="6406133" cy="55473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261600" y="12700"/>
            <a:ext cx="1930400" cy="1270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400"/>
              </a:spcBef>
            </a:pPr>
            <a:r>
              <a:rPr dirty="0" sz="800" spc="665" b="1" i="1">
                <a:latin typeface="Arial"/>
                <a:cs typeface="Arial"/>
              </a:rPr>
              <a:t>演示者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800" i="1">
                <a:latin typeface="Arial"/>
                <a:cs typeface="Arial"/>
              </a:rPr>
              <a:t>2021-11-29</a:t>
            </a:r>
            <a:r>
              <a:rPr dirty="0" sz="800" spc="-5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09:40:41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1000">
                <a:latin typeface="Arial MT"/>
                <a:cs typeface="Arial MT"/>
              </a:rPr>
              <a:t>--------------------------------------------</a:t>
            </a:r>
            <a:endParaRPr sz="1000">
              <a:latin typeface="Arial MT"/>
              <a:cs typeface="Arial MT"/>
            </a:endParaRPr>
          </a:p>
          <a:p>
            <a:pPr marL="25400" marR="1778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sc.parallelize([1,2,3,4,5]).map(lambda </a:t>
            </a:r>
            <a:r>
              <a:rPr dirty="0" sz="1000" spc="-1515">
                <a:latin typeface="Arial MT"/>
                <a:cs typeface="Arial MT"/>
              </a:rPr>
              <a:t>x:</a:t>
            </a:r>
            <a:r>
              <a:rPr dirty="0" sz="1000">
                <a:latin typeface="Arial MT"/>
                <a:cs typeface="Arial MT"/>
              </a:rPr>
              <a:t> x + 1).collect()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625064"/>
            <a:ext cx="12197080" cy="5238115"/>
            <a:chOff x="-4762" y="1625064"/>
            <a:chExt cx="12197080" cy="523811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544" y="1625064"/>
              <a:ext cx="4125312" cy="506741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6619" y="1167434"/>
            <a:ext cx="3013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4.1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定义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UDF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函数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985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4.2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使用窗口函数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438" y="2071754"/>
            <a:ext cx="9531216" cy="404211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487" y="1616202"/>
            <a:ext cx="1009649" cy="3809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5058" y="6171565"/>
            <a:ext cx="1844789" cy="15100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50264" y="6143878"/>
            <a:ext cx="151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3.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985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4.2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使用窗口函数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874" y="1984750"/>
            <a:ext cx="10728798" cy="303969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985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4.2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使用窗口函数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48689" y="1584197"/>
            <a:ext cx="3826510" cy="4823460"/>
            <a:chOff x="948689" y="1584197"/>
            <a:chExt cx="3826510" cy="4823460"/>
          </a:xfrm>
        </p:grpSpPr>
        <p:sp>
          <p:nvSpPr>
            <p:cNvPr id="16" name="object 16"/>
            <p:cNvSpPr/>
            <p:nvPr/>
          </p:nvSpPr>
          <p:spPr>
            <a:xfrm>
              <a:off x="948689" y="1584197"/>
              <a:ext cx="3826510" cy="4823460"/>
            </a:xfrm>
            <a:custGeom>
              <a:avLst/>
              <a:gdLst/>
              <a:ahLst/>
              <a:cxnLst/>
              <a:rect l="l" t="t" r="r" b="b"/>
              <a:pathLst>
                <a:path w="3826510" h="4823460">
                  <a:moveTo>
                    <a:pt x="3826002" y="0"/>
                  </a:moveTo>
                  <a:lnTo>
                    <a:pt x="0" y="0"/>
                  </a:lnTo>
                  <a:lnTo>
                    <a:pt x="0" y="4823460"/>
                  </a:lnTo>
                  <a:lnTo>
                    <a:pt x="3826002" y="4823460"/>
                  </a:lnTo>
                  <a:lnTo>
                    <a:pt x="3826002" y="0"/>
                  </a:lnTo>
                  <a:close/>
                </a:path>
              </a:pathLst>
            </a:custGeom>
            <a:solidFill>
              <a:srgbClr val="FFFF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98853" y="2873165"/>
              <a:ext cx="696595" cy="0"/>
            </a:xfrm>
            <a:custGeom>
              <a:avLst/>
              <a:gdLst/>
              <a:ahLst/>
              <a:cxnLst/>
              <a:rect l="l" t="t" r="r" b="b"/>
              <a:pathLst>
                <a:path w="696594" h="0">
                  <a:moveTo>
                    <a:pt x="0" y="0"/>
                  </a:moveTo>
                  <a:lnTo>
                    <a:pt x="56415" y="0"/>
                  </a:lnTo>
                </a:path>
                <a:path w="696594" h="0">
                  <a:moveTo>
                    <a:pt x="225520" y="0"/>
                  </a:moveTo>
                  <a:lnTo>
                    <a:pt x="281904" y="0"/>
                  </a:lnTo>
                </a:path>
                <a:path w="696594" h="0">
                  <a:moveTo>
                    <a:pt x="433530" y="0"/>
                  </a:moveTo>
                  <a:lnTo>
                    <a:pt x="489946" y="0"/>
                  </a:lnTo>
                </a:path>
                <a:path w="696594" h="0">
                  <a:moveTo>
                    <a:pt x="640014" y="0"/>
                  </a:moveTo>
                  <a:lnTo>
                    <a:pt x="696433" y="0"/>
                  </a:lnTo>
                </a:path>
              </a:pathLst>
            </a:custGeom>
            <a:ln w="3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48689" y="1584197"/>
            <a:ext cx="3826510" cy="4823460"/>
          </a:xfrm>
          <a:prstGeom prst="rect">
            <a:avLst/>
          </a:prstGeom>
          <a:ln w="3175">
            <a:solidFill>
              <a:srgbClr val="919191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540"/>
              </a:spcBef>
            </a:pPr>
            <a:r>
              <a:rPr dirty="0" sz="500" spc="-5">
                <a:latin typeface="Microsoft YaHei"/>
                <a:cs typeface="Microsoft YaHei"/>
              </a:rPr>
              <a:t>#</a:t>
            </a:r>
            <a:r>
              <a:rPr dirty="0" sz="500" spc="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co</a:t>
            </a:r>
            <a:r>
              <a:rPr dirty="0" sz="500" spc="-10">
                <a:latin typeface="Microsoft YaHei"/>
                <a:cs typeface="Microsoft YaHei"/>
              </a:rPr>
              <a:t>ding</a:t>
            </a:r>
            <a:r>
              <a:rPr dirty="0" sz="500" spc="-5">
                <a:latin typeface="Microsoft YaHei"/>
                <a:cs typeface="Microsoft YaHei"/>
              </a:rPr>
              <a:t>:</a:t>
            </a:r>
            <a:r>
              <a:rPr dirty="0" sz="500" spc="-10">
                <a:latin typeface="Microsoft YaHei"/>
                <a:cs typeface="Microsoft YaHei"/>
              </a:rPr>
              <a:t>u</a:t>
            </a:r>
            <a:r>
              <a:rPr dirty="0" sz="500">
                <a:latin typeface="Microsoft YaHei"/>
                <a:cs typeface="Microsoft YaHei"/>
              </a:rPr>
              <a:t>t</a:t>
            </a:r>
            <a:r>
              <a:rPr dirty="0" sz="500" spc="-5">
                <a:latin typeface="Microsoft YaHei"/>
                <a:cs typeface="Microsoft YaHei"/>
              </a:rPr>
              <a:t>f8</a:t>
            </a:r>
            <a:endParaRPr sz="500">
              <a:latin typeface="Microsoft YaHei"/>
              <a:cs typeface="Microsoft YaHei"/>
            </a:endParaRPr>
          </a:p>
          <a:p>
            <a:pPr marL="91440" marR="2717800">
              <a:lnSpc>
                <a:spcPct val="150000"/>
              </a:lnSpc>
            </a:pPr>
            <a:r>
              <a:rPr dirty="0" sz="500" spc="-5">
                <a:latin typeface="Microsoft YaHei"/>
                <a:cs typeface="Microsoft YaHei"/>
              </a:rPr>
              <a:t>#</a:t>
            </a:r>
            <a:r>
              <a:rPr dirty="0" sz="500" spc="-1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演示sparksql</a:t>
            </a:r>
            <a:r>
              <a:rPr dirty="0" sz="500" spc="1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窗口函数(开窗函数) </a:t>
            </a:r>
            <a:r>
              <a:rPr dirty="0" sz="500" spc="-1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import string</a:t>
            </a:r>
            <a:endParaRPr sz="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450">
              <a:latin typeface="Microsoft YaHei"/>
              <a:cs typeface="Microsoft YaHei"/>
            </a:endParaRPr>
          </a:p>
          <a:p>
            <a:pPr marL="91440" marR="2577465">
              <a:lnSpc>
                <a:spcPct val="150000"/>
              </a:lnSpc>
              <a:spcBef>
                <a:spcPts val="5"/>
              </a:spcBef>
            </a:pPr>
            <a:r>
              <a:rPr dirty="0" sz="500" spc="-5">
                <a:latin typeface="Microsoft YaHei"/>
                <a:cs typeface="Microsoft YaHei"/>
              </a:rPr>
              <a:t>from</a:t>
            </a:r>
            <a:r>
              <a:rPr dirty="0" sz="500" spc="-1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pyspark.sql</a:t>
            </a:r>
            <a:r>
              <a:rPr dirty="0" sz="500" spc="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import SparkSession </a:t>
            </a:r>
            <a:r>
              <a:rPr dirty="0" sz="500" spc="-13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#</a:t>
            </a:r>
            <a:r>
              <a:rPr dirty="0" sz="50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导入StructType对象</a:t>
            </a:r>
            <a:endParaRPr sz="500">
              <a:latin typeface="Microsoft YaHei"/>
              <a:cs typeface="Microsoft YaHei"/>
            </a:endParaRPr>
          </a:p>
          <a:p>
            <a:pPr marL="91440" marR="1360805">
              <a:lnSpc>
                <a:spcPct val="150000"/>
              </a:lnSpc>
            </a:pPr>
            <a:r>
              <a:rPr dirty="0" sz="500" spc="-5">
                <a:latin typeface="Microsoft YaHei"/>
                <a:cs typeface="Microsoft YaHei"/>
              </a:rPr>
              <a:t>from pyspark.sql.types</a:t>
            </a:r>
            <a:r>
              <a:rPr dirty="0" sz="50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import ArrayType, StringType,</a:t>
            </a:r>
            <a:r>
              <a:rPr dirty="0" sz="50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StructType, IntegerType </a:t>
            </a:r>
            <a:r>
              <a:rPr dirty="0" sz="500" spc="-13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import pandas</a:t>
            </a:r>
            <a:r>
              <a:rPr dirty="0" sz="500" spc="2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as</a:t>
            </a:r>
            <a:r>
              <a:rPr dirty="0" sz="500" spc="1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pd</a:t>
            </a:r>
            <a:endParaRPr sz="500">
              <a:latin typeface="Microsoft YaHei"/>
              <a:cs typeface="Microsoft YaHei"/>
            </a:endParaRPr>
          </a:p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dirty="0" sz="500" spc="-5">
                <a:latin typeface="Microsoft YaHei"/>
                <a:cs typeface="Microsoft YaHei"/>
              </a:rPr>
              <a:t>from</a:t>
            </a:r>
            <a:r>
              <a:rPr dirty="0" sz="500" spc="-1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pyspark.sql</a:t>
            </a:r>
            <a:r>
              <a:rPr dirty="0" sz="500" spc="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import functions</a:t>
            </a:r>
            <a:r>
              <a:rPr dirty="0" sz="500" spc="2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as</a:t>
            </a:r>
            <a:r>
              <a:rPr dirty="0" sz="500" spc="1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F</a:t>
            </a:r>
            <a:endParaRPr sz="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50">
              <a:latin typeface="Microsoft YaHei"/>
              <a:cs typeface="Microsoft YaHei"/>
            </a:endParaRPr>
          </a:p>
          <a:p>
            <a:pPr marL="91440">
              <a:lnSpc>
                <a:spcPct val="100000"/>
              </a:lnSpc>
            </a:pPr>
            <a:r>
              <a:rPr dirty="0" sz="500" spc="-5">
                <a:latin typeface="Microsoft YaHei"/>
                <a:cs typeface="Microsoft YaHei"/>
              </a:rPr>
              <a:t>if</a:t>
            </a:r>
            <a:r>
              <a:rPr dirty="0" sz="500" spc="140">
                <a:latin typeface="Microsoft YaHei"/>
                <a:cs typeface="Microsoft YaHei"/>
              </a:rPr>
              <a:t> </a:t>
            </a:r>
            <a:r>
              <a:rPr dirty="0" sz="500" spc="14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name</a:t>
            </a:r>
            <a:r>
              <a:rPr dirty="0" sz="500" spc="145">
                <a:latin typeface="Microsoft YaHei"/>
                <a:cs typeface="Microsoft YaHei"/>
              </a:rPr>
              <a:t> </a:t>
            </a:r>
            <a:r>
              <a:rPr dirty="0" sz="500" spc="15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==</a:t>
            </a:r>
            <a:r>
              <a:rPr dirty="0" sz="500" spc="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</a:t>
            </a:r>
            <a:r>
              <a:rPr dirty="0" sz="500" spc="28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main</a:t>
            </a:r>
            <a:r>
              <a:rPr dirty="0" sz="500" spc="28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':</a:t>
            </a:r>
            <a:endParaRPr sz="500">
              <a:latin typeface="Microsoft YaHei"/>
              <a:cs typeface="Microsoft YaHei"/>
            </a:endParaRPr>
          </a:p>
          <a:p>
            <a:pPr marL="243840" marR="2315845" indent="-76835">
              <a:lnSpc>
                <a:spcPct val="150000"/>
              </a:lnSpc>
            </a:pPr>
            <a:r>
              <a:rPr dirty="0" sz="500" spc="-5">
                <a:latin typeface="Microsoft YaHei"/>
                <a:cs typeface="Microsoft YaHei"/>
              </a:rPr>
              <a:t>spark</a:t>
            </a:r>
            <a:r>
              <a:rPr dirty="0" sz="500" spc="1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=</a:t>
            </a:r>
            <a:r>
              <a:rPr dirty="0" sz="50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SparkSession.builder.\ </a:t>
            </a:r>
            <a:r>
              <a:rPr dirty="0" sz="50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appName("create</a:t>
            </a:r>
            <a:r>
              <a:rPr dirty="0" sz="500" spc="17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df").\ </a:t>
            </a:r>
            <a:r>
              <a:rPr dirty="0" sz="50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master("local[*]").\ </a:t>
            </a:r>
            <a:r>
              <a:rPr dirty="0" sz="50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config("spark.sql.shuffle.partitions",</a:t>
            </a:r>
            <a:r>
              <a:rPr dirty="0" sz="50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"2").\ </a:t>
            </a:r>
            <a:r>
              <a:rPr dirty="0" sz="500" spc="-13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getOrCreate()</a:t>
            </a:r>
            <a:endParaRPr sz="500">
              <a:latin typeface="Microsoft YaHei"/>
              <a:cs typeface="Microsoft YaHei"/>
            </a:endParaRPr>
          </a:p>
          <a:p>
            <a:pPr marL="1676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sc = spark.sparkContext</a:t>
            </a:r>
            <a:endParaRPr sz="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650">
              <a:latin typeface="Microsoft YaHei"/>
              <a:cs typeface="Microsoft YaHei"/>
            </a:endParaRPr>
          </a:p>
          <a:p>
            <a:pPr marL="167640">
              <a:lnSpc>
                <a:spcPct val="100000"/>
              </a:lnSpc>
            </a:pPr>
            <a:r>
              <a:rPr dirty="0" sz="500" spc="-5">
                <a:latin typeface="Microsoft YaHei"/>
                <a:cs typeface="Microsoft YaHei"/>
              </a:rPr>
              <a:t>rdd</a:t>
            </a:r>
            <a:r>
              <a:rPr dirty="0" sz="50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=</a:t>
            </a:r>
            <a:r>
              <a:rPr dirty="0" sz="500" spc="-1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sc.parallelize([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('张三',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'class_1', 99),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('王五',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'class_2', 35),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('王三',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'class_3', 57),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('王久',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'class_4', 12),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('王丽',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'class_5', 99),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('王娟',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'class_1', 90),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('王军',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'class_2', 91),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('王俊',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'class_3', 33),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('王君',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'class_4', 55),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('王珺',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'class_5', 66),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('郑颖',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'class_1', 11),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('郑辉',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'class_2', 33),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('张丽',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'class_3', 36),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('张张',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'class_4', 79),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('黄凯',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'class_5', 90),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('黄开',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'class_1', 90),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('黄恺',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'class_2', 90),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('王凯',</a:t>
            </a:r>
            <a:r>
              <a:rPr dirty="0" sz="500" spc="-30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'class_3', 11),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('王凯杰',</a:t>
            </a:r>
            <a:r>
              <a:rPr dirty="0" sz="500" spc="-1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'class_1', 11),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('王开杰',</a:t>
            </a:r>
            <a:r>
              <a:rPr dirty="0" sz="500" spc="-2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'class_2',</a:t>
            </a:r>
            <a:r>
              <a:rPr dirty="0" sz="500" spc="-1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3),</a:t>
            </a:r>
            <a:endParaRPr sz="5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('王景亮',</a:t>
            </a:r>
            <a:r>
              <a:rPr dirty="0" sz="500" spc="-2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'class_3',</a:t>
            </a:r>
            <a:r>
              <a:rPr dirty="0" sz="500" spc="-15">
                <a:latin typeface="Microsoft YaHei"/>
                <a:cs typeface="Microsoft YaHei"/>
              </a:rPr>
              <a:t> </a:t>
            </a:r>
            <a:r>
              <a:rPr dirty="0" sz="500" spc="-5">
                <a:latin typeface="Microsoft YaHei"/>
                <a:cs typeface="Microsoft YaHei"/>
              </a:rPr>
              <a:t>99)</a:t>
            </a:r>
            <a:endParaRPr sz="500">
              <a:latin typeface="Microsoft YaHei"/>
              <a:cs typeface="Microsoft YaHei"/>
            </a:endParaRPr>
          </a:p>
          <a:p>
            <a:pPr marL="167640">
              <a:lnSpc>
                <a:spcPct val="100000"/>
              </a:lnSpc>
              <a:spcBef>
                <a:spcPts val="300"/>
              </a:spcBef>
            </a:pPr>
            <a:r>
              <a:rPr dirty="0" sz="500" spc="-5">
                <a:latin typeface="Microsoft YaHei"/>
                <a:cs typeface="Microsoft YaHei"/>
              </a:rPr>
              <a:t>])</a:t>
            </a:r>
            <a:endParaRPr sz="5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408420" y="1584197"/>
            <a:ext cx="3826510" cy="5078095"/>
          </a:xfrm>
          <a:prstGeom prst="rect">
            <a:avLst/>
          </a:prstGeom>
          <a:solidFill>
            <a:srgbClr val="FFFFE3"/>
          </a:solidFill>
          <a:ln w="3175">
            <a:solidFill>
              <a:srgbClr val="919191"/>
            </a:solidFill>
          </a:ln>
        </p:spPr>
        <p:txBody>
          <a:bodyPr wrap="square" lIns="0" tIns="26670" rIns="0" bIns="0" rtlCol="0" vert="horz">
            <a:spAutoFit/>
          </a:bodyPr>
          <a:lstStyle/>
          <a:p>
            <a:pPr marL="269240" marR="1886585" indent="-178435">
              <a:lnSpc>
                <a:spcPct val="150000"/>
              </a:lnSpc>
              <a:spcBef>
                <a:spcPts val="210"/>
              </a:spcBef>
            </a:pPr>
            <a:r>
              <a:rPr dirty="0" sz="600" spc="-5">
                <a:latin typeface="Microsoft YaHei"/>
                <a:cs typeface="Microsoft YaHei"/>
              </a:rPr>
              <a:t>schema</a:t>
            </a:r>
            <a:r>
              <a:rPr dirty="0" sz="600" spc="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=</a:t>
            </a:r>
            <a:r>
              <a:rPr dirty="0" sz="600" spc="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StructType().add("name",</a:t>
            </a:r>
            <a:r>
              <a:rPr dirty="0" sz="600" spc="3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StringType()).\ </a:t>
            </a:r>
            <a:r>
              <a:rPr dirty="0" sz="600" spc="-16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add("class",</a:t>
            </a:r>
            <a:r>
              <a:rPr dirty="0" sz="600" spc="1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StringType()).\</a:t>
            </a:r>
            <a:endParaRPr sz="600">
              <a:latin typeface="Microsoft YaHei"/>
              <a:cs typeface="Microsoft YaHei"/>
            </a:endParaRPr>
          </a:p>
          <a:p>
            <a:pPr marL="180975" marR="2566670" indent="88265">
              <a:lnSpc>
                <a:spcPct val="150000"/>
              </a:lnSpc>
            </a:pPr>
            <a:r>
              <a:rPr dirty="0" sz="600" spc="-5">
                <a:latin typeface="Microsoft YaHei"/>
                <a:cs typeface="Microsoft YaHei"/>
              </a:rPr>
              <a:t>add("score", IntegerType()) </a:t>
            </a:r>
            <a:r>
              <a:rPr dirty="0" sz="600" spc="-16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df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=</a:t>
            </a:r>
            <a:r>
              <a:rPr dirty="0" sz="600" spc="-5">
                <a:latin typeface="Microsoft YaHei"/>
                <a:cs typeface="Microsoft YaHei"/>
              </a:rPr>
              <a:t> rdd.toDF(schema)</a:t>
            </a:r>
            <a:endParaRPr sz="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5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600">
                <a:latin typeface="Microsoft YaHei"/>
                <a:cs typeface="Microsoft YaHei"/>
              </a:rPr>
              <a:t>#</a:t>
            </a:r>
            <a:r>
              <a:rPr dirty="0" sz="600" spc="-40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窗口函数只用于</a:t>
            </a:r>
            <a:r>
              <a:rPr dirty="0" sz="600" spc="-5">
                <a:latin typeface="Microsoft YaHei"/>
                <a:cs typeface="Microsoft YaHei"/>
              </a:rPr>
              <a:t>SQL</a:t>
            </a:r>
            <a:r>
              <a:rPr dirty="0" sz="600">
                <a:latin typeface="Microsoft YaHei"/>
                <a:cs typeface="Microsoft YaHei"/>
              </a:rPr>
              <a:t>风格,</a:t>
            </a:r>
            <a:r>
              <a:rPr dirty="0" sz="600" spc="-2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所以注册表先</a:t>
            </a:r>
            <a:endParaRPr sz="6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360"/>
              </a:spcBef>
            </a:pPr>
            <a:r>
              <a:rPr dirty="0" sz="600" spc="-5">
                <a:latin typeface="Microsoft YaHei"/>
                <a:cs typeface="Microsoft YaHei"/>
              </a:rPr>
              <a:t>df.createTempView("stu")</a:t>
            </a:r>
            <a:endParaRPr sz="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75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600">
                <a:latin typeface="Microsoft YaHei"/>
                <a:cs typeface="Microsoft YaHei"/>
              </a:rPr>
              <a:t>#</a:t>
            </a:r>
            <a:r>
              <a:rPr dirty="0" sz="600" spc="-4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TODO</a:t>
            </a:r>
            <a:r>
              <a:rPr dirty="0" sz="600" spc="-20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聚合窗口</a:t>
            </a:r>
            <a:endParaRPr sz="6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360"/>
              </a:spcBef>
            </a:pPr>
            <a:r>
              <a:rPr dirty="0" sz="600" spc="-5">
                <a:latin typeface="Microsoft YaHei"/>
                <a:cs typeface="Microsoft YaHei"/>
              </a:rPr>
              <a:t>spark.sql("""</a:t>
            </a:r>
            <a:endParaRPr sz="600">
              <a:latin typeface="Microsoft YaHei"/>
              <a:cs typeface="Microsoft YaHei"/>
            </a:endParaRPr>
          </a:p>
          <a:p>
            <a:pPr marL="180975" marR="1621155" indent="88265">
              <a:lnSpc>
                <a:spcPct val="150000"/>
              </a:lnSpc>
            </a:pPr>
            <a:r>
              <a:rPr dirty="0" sz="600" spc="-5">
                <a:latin typeface="Microsoft YaHei"/>
                <a:cs typeface="Microsoft YaHei"/>
              </a:rPr>
              <a:t>SELECT</a:t>
            </a:r>
            <a:r>
              <a:rPr dirty="0" sz="600" spc="-1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*, </a:t>
            </a:r>
            <a:r>
              <a:rPr dirty="0" sz="600" spc="-5">
                <a:latin typeface="Microsoft YaHei"/>
                <a:cs typeface="Microsoft YaHei"/>
              </a:rPr>
              <a:t>AVG(score) OVER()</a:t>
            </a:r>
            <a:r>
              <a:rPr dirty="0" sz="600" spc="-2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AS</a:t>
            </a:r>
            <a:r>
              <a:rPr dirty="0" sz="600" spc="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avg_score</a:t>
            </a:r>
            <a:r>
              <a:rPr dirty="0" sz="600" spc="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FROM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stu </a:t>
            </a:r>
            <a:r>
              <a:rPr dirty="0" sz="600" spc="-16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""").show()</a:t>
            </a:r>
            <a:endParaRPr sz="6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360"/>
              </a:spcBef>
            </a:pPr>
            <a:r>
              <a:rPr dirty="0" sz="600">
                <a:latin typeface="Microsoft YaHei"/>
                <a:cs typeface="Microsoft YaHei"/>
              </a:rPr>
              <a:t>#</a:t>
            </a:r>
            <a:r>
              <a:rPr dirty="0" sz="600" spc="-1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SELECT</a:t>
            </a:r>
            <a:r>
              <a:rPr dirty="0" sz="600">
                <a:latin typeface="Microsoft YaHei"/>
                <a:cs typeface="Microsoft YaHei"/>
              </a:rPr>
              <a:t> *, </a:t>
            </a:r>
            <a:r>
              <a:rPr dirty="0" sz="600" spc="-5">
                <a:latin typeface="Microsoft YaHei"/>
                <a:cs typeface="Microsoft YaHei"/>
              </a:rPr>
              <a:t>AVG(score)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OVER()</a:t>
            </a:r>
            <a:r>
              <a:rPr dirty="0" sz="600" spc="-2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AS</a:t>
            </a:r>
            <a:r>
              <a:rPr dirty="0" sz="600" spc="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avg_score</a:t>
            </a:r>
            <a:r>
              <a:rPr dirty="0" sz="600" spc="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FROM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stu</a:t>
            </a:r>
            <a:r>
              <a:rPr dirty="0" sz="600">
                <a:latin typeface="Microsoft YaHei"/>
                <a:cs typeface="Microsoft YaHei"/>
              </a:rPr>
              <a:t> 等同于</a:t>
            </a:r>
            <a:endParaRPr sz="6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360"/>
              </a:spcBef>
            </a:pPr>
            <a:r>
              <a:rPr dirty="0" sz="600">
                <a:latin typeface="Microsoft YaHei"/>
                <a:cs typeface="Microsoft YaHei"/>
              </a:rPr>
              <a:t>#</a:t>
            </a:r>
            <a:r>
              <a:rPr dirty="0" sz="600" spc="-2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SELECT</a:t>
            </a:r>
            <a:r>
              <a:rPr dirty="0" sz="600" spc="-1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*</a:t>
            </a:r>
            <a:r>
              <a:rPr dirty="0" sz="600" spc="-2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FROM</a:t>
            </a:r>
            <a:r>
              <a:rPr dirty="0" sz="600" spc="-1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stu</a:t>
            </a:r>
            <a:endParaRPr sz="600">
              <a:latin typeface="Microsoft YaHei"/>
              <a:cs typeface="Microsoft YaHei"/>
            </a:endParaRPr>
          </a:p>
          <a:p>
            <a:pPr marL="180975" marR="2494280">
              <a:lnSpc>
                <a:spcPct val="150000"/>
              </a:lnSpc>
            </a:pPr>
            <a:r>
              <a:rPr dirty="0" sz="600">
                <a:latin typeface="Microsoft YaHei"/>
                <a:cs typeface="Microsoft YaHei"/>
              </a:rPr>
              <a:t># </a:t>
            </a:r>
            <a:r>
              <a:rPr dirty="0" sz="600" spc="-5">
                <a:latin typeface="Microsoft YaHei"/>
                <a:cs typeface="Microsoft YaHei"/>
              </a:rPr>
              <a:t>SELECT AVG(score) FROM stu </a:t>
            </a:r>
            <a:r>
              <a:rPr dirty="0" sz="600" spc="-16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#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两个S</a:t>
            </a:r>
            <a:r>
              <a:rPr dirty="0" sz="600" spc="-5">
                <a:latin typeface="Microsoft YaHei"/>
                <a:cs typeface="Microsoft YaHei"/>
              </a:rPr>
              <a:t>QL</a:t>
            </a:r>
            <a:r>
              <a:rPr dirty="0" sz="600">
                <a:latin typeface="Microsoft YaHei"/>
                <a:cs typeface="Microsoft YaHei"/>
              </a:rPr>
              <a:t>的结果集进行整合而来</a:t>
            </a:r>
            <a:endParaRPr sz="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5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600" spc="-5">
                <a:latin typeface="Microsoft YaHei"/>
                <a:cs typeface="Microsoft YaHei"/>
              </a:rPr>
              <a:t>spark.sql("""</a:t>
            </a:r>
            <a:endParaRPr sz="600">
              <a:latin typeface="Microsoft YaHei"/>
              <a:cs typeface="Microsoft YaHei"/>
            </a:endParaRPr>
          </a:p>
          <a:p>
            <a:pPr marL="269240" marR="815975" indent="88900">
              <a:lnSpc>
                <a:spcPct val="150000"/>
              </a:lnSpc>
            </a:pPr>
            <a:r>
              <a:rPr dirty="0" sz="600" spc="-5">
                <a:latin typeface="Microsoft YaHei"/>
                <a:cs typeface="Microsoft YaHei"/>
              </a:rPr>
              <a:t>SELECT</a:t>
            </a:r>
            <a:r>
              <a:rPr dirty="0" sz="600" spc="-1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*, </a:t>
            </a:r>
            <a:r>
              <a:rPr dirty="0" sz="600" spc="-5">
                <a:latin typeface="Microsoft YaHei"/>
                <a:cs typeface="Microsoft YaHei"/>
              </a:rPr>
              <a:t>AVG(score)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OVER(PARTITION</a:t>
            </a:r>
            <a:r>
              <a:rPr dirty="0" sz="600" spc="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BY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class)</a:t>
            </a:r>
            <a:r>
              <a:rPr dirty="0" sz="600" spc="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AS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avg_score</a:t>
            </a:r>
            <a:r>
              <a:rPr dirty="0" sz="600" spc="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FROM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stu 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""").show()</a:t>
            </a:r>
            <a:endParaRPr sz="6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360"/>
              </a:spcBef>
            </a:pPr>
            <a:r>
              <a:rPr dirty="0" sz="600">
                <a:latin typeface="Microsoft YaHei"/>
                <a:cs typeface="Microsoft YaHei"/>
              </a:rPr>
              <a:t>#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SELECT</a:t>
            </a:r>
            <a:r>
              <a:rPr dirty="0" sz="600">
                <a:latin typeface="Microsoft YaHei"/>
                <a:cs typeface="Microsoft YaHei"/>
              </a:rPr>
              <a:t> *, </a:t>
            </a:r>
            <a:r>
              <a:rPr dirty="0" sz="600" spc="-5">
                <a:latin typeface="Microsoft YaHei"/>
                <a:cs typeface="Microsoft YaHei"/>
              </a:rPr>
              <a:t>AVG(score)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OVER(PARTITION</a:t>
            </a:r>
            <a:r>
              <a:rPr dirty="0" sz="600">
                <a:latin typeface="Microsoft YaHei"/>
                <a:cs typeface="Microsoft YaHei"/>
              </a:rPr>
              <a:t> BY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class)</a:t>
            </a:r>
            <a:r>
              <a:rPr dirty="0" sz="600" spc="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AS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avg_score</a:t>
            </a:r>
            <a:r>
              <a:rPr dirty="0" sz="600" spc="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FROM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stu</a:t>
            </a:r>
            <a:r>
              <a:rPr dirty="0" sz="600">
                <a:latin typeface="Microsoft YaHei"/>
                <a:cs typeface="Microsoft YaHei"/>
              </a:rPr>
              <a:t> 等同于</a:t>
            </a:r>
            <a:endParaRPr sz="6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360"/>
              </a:spcBef>
            </a:pPr>
            <a:r>
              <a:rPr dirty="0" sz="600">
                <a:latin typeface="Microsoft YaHei"/>
                <a:cs typeface="Microsoft YaHei"/>
              </a:rPr>
              <a:t>#</a:t>
            </a:r>
            <a:r>
              <a:rPr dirty="0" sz="600" spc="-2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SELECT</a:t>
            </a:r>
            <a:r>
              <a:rPr dirty="0" sz="600" spc="-1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*</a:t>
            </a:r>
            <a:r>
              <a:rPr dirty="0" sz="600" spc="-2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FROM</a:t>
            </a:r>
            <a:r>
              <a:rPr dirty="0" sz="600" spc="-1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stu</a:t>
            </a:r>
            <a:endParaRPr sz="600">
              <a:latin typeface="Microsoft YaHei"/>
              <a:cs typeface="Microsoft YaHei"/>
            </a:endParaRPr>
          </a:p>
          <a:p>
            <a:pPr marL="180975" marR="1891030">
              <a:lnSpc>
                <a:spcPct val="150000"/>
              </a:lnSpc>
            </a:pPr>
            <a:r>
              <a:rPr dirty="0" sz="600">
                <a:latin typeface="Microsoft YaHei"/>
                <a:cs typeface="Microsoft YaHei"/>
              </a:rPr>
              <a:t># </a:t>
            </a:r>
            <a:r>
              <a:rPr dirty="0" sz="600" spc="-5">
                <a:latin typeface="Microsoft YaHei"/>
                <a:cs typeface="Microsoft YaHei"/>
              </a:rPr>
              <a:t>SELECT AVG(score) FROM stu GROUP </a:t>
            </a:r>
            <a:r>
              <a:rPr dirty="0" sz="600">
                <a:latin typeface="Microsoft YaHei"/>
                <a:cs typeface="Microsoft YaHei"/>
              </a:rPr>
              <a:t>BY </a:t>
            </a:r>
            <a:r>
              <a:rPr dirty="0" sz="600" spc="-5">
                <a:latin typeface="Microsoft YaHei"/>
                <a:cs typeface="Microsoft YaHei"/>
              </a:rPr>
              <a:t>class </a:t>
            </a:r>
            <a:r>
              <a:rPr dirty="0" sz="600" spc="-16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#</a:t>
            </a:r>
            <a:r>
              <a:rPr dirty="0" sz="600" spc="-1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两个</a:t>
            </a:r>
            <a:r>
              <a:rPr dirty="0" sz="600" spc="-5">
                <a:latin typeface="Microsoft YaHei"/>
                <a:cs typeface="Microsoft YaHei"/>
              </a:rPr>
              <a:t>SQL</a:t>
            </a:r>
            <a:r>
              <a:rPr dirty="0" sz="600">
                <a:latin typeface="Microsoft YaHei"/>
                <a:cs typeface="Microsoft YaHei"/>
              </a:rPr>
              <a:t>的结果集进行整合而来</a:t>
            </a:r>
            <a:endParaRPr sz="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75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600">
                <a:latin typeface="Microsoft YaHei"/>
                <a:cs typeface="Microsoft YaHei"/>
              </a:rPr>
              <a:t>#</a:t>
            </a:r>
            <a:r>
              <a:rPr dirty="0" sz="600" spc="-4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TODO</a:t>
            </a:r>
            <a:r>
              <a:rPr dirty="0" sz="600" spc="-20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排序窗口</a:t>
            </a:r>
            <a:endParaRPr sz="6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360"/>
              </a:spcBef>
            </a:pPr>
            <a:r>
              <a:rPr dirty="0" sz="600" spc="-5">
                <a:latin typeface="Microsoft YaHei"/>
                <a:cs typeface="Microsoft YaHei"/>
              </a:rPr>
              <a:t>spark.sql("""</a:t>
            </a:r>
            <a:endParaRPr sz="600">
              <a:latin typeface="Microsoft YaHei"/>
              <a:cs typeface="Microsoft YaHei"/>
            </a:endParaRPr>
          </a:p>
          <a:p>
            <a:pPr marL="291465" marR="583565" indent="-22225">
              <a:lnSpc>
                <a:spcPct val="150000"/>
              </a:lnSpc>
            </a:pPr>
            <a:r>
              <a:rPr dirty="0" sz="600" spc="-5">
                <a:latin typeface="Microsoft YaHei"/>
                <a:cs typeface="Microsoft YaHei"/>
              </a:rPr>
              <a:t>SELECT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*,</a:t>
            </a:r>
            <a:r>
              <a:rPr dirty="0" sz="600" spc="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ROW_NUMBER() OVER(ORDER</a:t>
            </a:r>
            <a:r>
              <a:rPr dirty="0" sz="600" spc="-1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BY</a:t>
            </a:r>
            <a:r>
              <a:rPr dirty="0" sz="600" spc="-5">
                <a:latin typeface="Microsoft YaHei"/>
                <a:cs typeface="Microsoft YaHei"/>
              </a:rPr>
              <a:t> score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DESC) AS</a:t>
            </a:r>
            <a:r>
              <a:rPr dirty="0" sz="600" spc="1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row_number_rank, 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DENSE_RANK()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OVER(PARTITION</a:t>
            </a:r>
            <a:r>
              <a:rPr dirty="0" sz="600" spc="10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BY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class</a:t>
            </a:r>
            <a:r>
              <a:rPr dirty="0" sz="600" spc="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ORDER </a:t>
            </a:r>
            <a:r>
              <a:rPr dirty="0" sz="600">
                <a:latin typeface="Microsoft YaHei"/>
                <a:cs typeface="Microsoft YaHei"/>
              </a:rPr>
              <a:t>BY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score DESC)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AS</a:t>
            </a:r>
            <a:r>
              <a:rPr dirty="0" sz="600" spc="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dense_rank, 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RANK() OVER(ORDER</a:t>
            </a:r>
            <a:r>
              <a:rPr dirty="0" sz="600" spc="-2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BY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score)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AS</a:t>
            </a:r>
            <a:r>
              <a:rPr dirty="0" sz="60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rank</a:t>
            </a:r>
            <a:endParaRPr sz="600">
              <a:latin typeface="Microsoft YaHei"/>
              <a:cs typeface="Microsoft YaHei"/>
            </a:endParaRPr>
          </a:p>
          <a:p>
            <a:pPr marL="180975" marR="3167380" indent="110489">
              <a:lnSpc>
                <a:spcPct val="150000"/>
              </a:lnSpc>
            </a:pPr>
            <a:r>
              <a:rPr dirty="0" sz="600" spc="-5">
                <a:latin typeface="Microsoft YaHei"/>
                <a:cs typeface="Microsoft YaHei"/>
              </a:rPr>
              <a:t>FRO</a:t>
            </a:r>
            <a:r>
              <a:rPr dirty="0" sz="600">
                <a:latin typeface="Microsoft YaHei"/>
                <a:cs typeface="Microsoft YaHei"/>
              </a:rPr>
              <a:t>M </a:t>
            </a:r>
            <a:r>
              <a:rPr dirty="0" sz="600" spc="-5">
                <a:latin typeface="Microsoft YaHei"/>
                <a:cs typeface="Microsoft YaHei"/>
              </a:rPr>
              <a:t>stu  </a:t>
            </a:r>
            <a:r>
              <a:rPr dirty="0" sz="600" spc="-5">
                <a:latin typeface="Microsoft YaHei"/>
                <a:cs typeface="Microsoft YaHei"/>
              </a:rPr>
              <a:t>""").show()</a:t>
            </a:r>
            <a:endParaRPr sz="6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360"/>
              </a:spcBef>
            </a:pPr>
            <a:r>
              <a:rPr dirty="0" sz="600">
                <a:latin typeface="Microsoft YaHei"/>
                <a:cs typeface="Microsoft YaHei"/>
              </a:rPr>
              <a:t>#</a:t>
            </a:r>
            <a:r>
              <a:rPr dirty="0" sz="600" spc="-4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TODO</a:t>
            </a:r>
            <a:r>
              <a:rPr dirty="0" sz="600" spc="-2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NTILE</a:t>
            </a:r>
            <a:endParaRPr sz="6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360"/>
              </a:spcBef>
            </a:pPr>
            <a:r>
              <a:rPr dirty="0" sz="600" spc="-5">
                <a:latin typeface="Microsoft YaHei"/>
                <a:cs typeface="Microsoft YaHei"/>
              </a:rPr>
              <a:t>spark.sql("""</a:t>
            </a:r>
            <a:endParaRPr sz="600">
              <a:latin typeface="Microsoft YaHei"/>
              <a:cs typeface="Microsoft YaHei"/>
            </a:endParaRPr>
          </a:p>
          <a:p>
            <a:pPr marL="269240">
              <a:lnSpc>
                <a:spcPct val="100000"/>
              </a:lnSpc>
              <a:spcBef>
                <a:spcPts val="360"/>
              </a:spcBef>
            </a:pPr>
            <a:r>
              <a:rPr dirty="0" sz="600" spc="-5">
                <a:latin typeface="Microsoft YaHei"/>
                <a:cs typeface="Microsoft YaHei"/>
              </a:rPr>
              <a:t>SELECT</a:t>
            </a:r>
            <a:r>
              <a:rPr dirty="0" sz="600" spc="-1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*, </a:t>
            </a:r>
            <a:r>
              <a:rPr dirty="0" sz="600" spc="-5">
                <a:latin typeface="Microsoft YaHei"/>
                <a:cs typeface="Microsoft YaHei"/>
              </a:rPr>
              <a:t>NTILE(6)</a:t>
            </a:r>
            <a:r>
              <a:rPr dirty="0" sz="600" spc="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OVER(ORDER</a:t>
            </a:r>
            <a:r>
              <a:rPr dirty="0" sz="600" spc="-25">
                <a:latin typeface="Microsoft YaHei"/>
                <a:cs typeface="Microsoft YaHei"/>
              </a:rPr>
              <a:t> </a:t>
            </a:r>
            <a:r>
              <a:rPr dirty="0" sz="600">
                <a:latin typeface="Microsoft YaHei"/>
                <a:cs typeface="Microsoft YaHei"/>
              </a:rPr>
              <a:t>BY</a:t>
            </a:r>
            <a:r>
              <a:rPr dirty="0" sz="600" spc="-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score DESC)</a:t>
            </a:r>
            <a:r>
              <a:rPr dirty="0" sz="600" spc="-15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FROM</a:t>
            </a:r>
            <a:r>
              <a:rPr dirty="0" sz="600" spc="10">
                <a:latin typeface="Microsoft YaHei"/>
                <a:cs typeface="Microsoft YaHei"/>
              </a:rPr>
              <a:t> </a:t>
            </a:r>
            <a:r>
              <a:rPr dirty="0" sz="600" spc="-5">
                <a:latin typeface="Microsoft YaHei"/>
                <a:cs typeface="Microsoft YaHei"/>
              </a:rPr>
              <a:t>stu</a:t>
            </a:r>
            <a:endParaRPr sz="6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360"/>
              </a:spcBef>
            </a:pPr>
            <a:r>
              <a:rPr dirty="0" sz="600" spc="-5">
                <a:latin typeface="Microsoft YaHei"/>
                <a:cs typeface="Microsoft YaHei"/>
              </a:rPr>
              <a:t>""").show()</a:t>
            </a:r>
            <a:endParaRPr sz="6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344356"/>
            <a:ext cx="5478145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dirty="0" sz="1400" spc="-5">
                <a:latin typeface="Microsoft YaHei"/>
                <a:cs typeface="Microsoft YaHei"/>
              </a:rPr>
              <a:t>1.	SparkSQL支持UDF</a:t>
            </a:r>
            <a:r>
              <a:rPr dirty="0" sz="1400">
                <a:latin typeface="Microsoft YaHei"/>
                <a:cs typeface="Microsoft YaHei"/>
              </a:rPr>
              <a:t>和</a:t>
            </a:r>
            <a:r>
              <a:rPr dirty="0" sz="1400" spc="-10">
                <a:latin typeface="Microsoft YaHei"/>
                <a:cs typeface="Microsoft YaHei"/>
              </a:rPr>
              <a:t>UDAF</a:t>
            </a:r>
            <a:r>
              <a:rPr dirty="0" sz="1400" spc="-5">
                <a:latin typeface="Microsoft YaHei"/>
                <a:cs typeface="Microsoft YaHei"/>
              </a:rPr>
              <a:t>定义</a:t>
            </a:r>
            <a:r>
              <a:rPr dirty="0" sz="1400">
                <a:latin typeface="Microsoft YaHei"/>
                <a:cs typeface="Microsoft YaHei"/>
              </a:rPr>
              <a:t>，</a:t>
            </a:r>
            <a:r>
              <a:rPr dirty="0" sz="1400" spc="-5">
                <a:latin typeface="Microsoft YaHei"/>
                <a:cs typeface="Microsoft YaHei"/>
              </a:rPr>
              <a:t>但</a:t>
            </a:r>
            <a:r>
              <a:rPr dirty="0" sz="1400">
                <a:latin typeface="Microsoft YaHei"/>
                <a:cs typeface="Microsoft YaHei"/>
              </a:rPr>
              <a:t>在</a:t>
            </a:r>
            <a:r>
              <a:rPr dirty="0" sz="1400" spc="-5">
                <a:latin typeface="Microsoft YaHei"/>
                <a:cs typeface="Microsoft YaHei"/>
              </a:rPr>
              <a:t>Python中，</a:t>
            </a:r>
            <a:r>
              <a:rPr dirty="0" sz="1400">
                <a:latin typeface="Microsoft YaHei"/>
                <a:cs typeface="Microsoft YaHei"/>
              </a:rPr>
              <a:t>暂</a:t>
            </a:r>
            <a:r>
              <a:rPr dirty="0" sz="1400" spc="-5">
                <a:latin typeface="Microsoft YaHei"/>
                <a:cs typeface="Microsoft YaHei"/>
              </a:rPr>
              <a:t>时只</a:t>
            </a:r>
            <a:r>
              <a:rPr dirty="0" sz="1400">
                <a:latin typeface="Microsoft YaHei"/>
                <a:cs typeface="Microsoft YaHei"/>
              </a:rPr>
              <a:t>能</a:t>
            </a:r>
            <a:r>
              <a:rPr dirty="0" sz="1400" spc="-5">
                <a:latin typeface="Microsoft YaHei"/>
                <a:cs typeface="Microsoft YaHei"/>
              </a:rPr>
              <a:t>定义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UDF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240468"/>
            <a:ext cx="548830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dirty="0" sz="1400" spc="-5">
                <a:latin typeface="Microsoft YaHei"/>
                <a:cs typeface="Microsoft YaHei"/>
              </a:rPr>
              <a:t>2.	UDF定义支持2种方式,</a:t>
            </a:r>
            <a:r>
              <a:rPr dirty="0" sz="1400" spc="2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1:使用SparkSession</a:t>
            </a:r>
            <a:r>
              <a:rPr dirty="0" sz="1400">
                <a:latin typeface="Microsoft YaHei"/>
                <a:cs typeface="Microsoft YaHei"/>
              </a:rPr>
              <a:t>对</a:t>
            </a:r>
            <a:r>
              <a:rPr dirty="0" sz="1400" spc="-5">
                <a:latin typeface="Microsoft YaHei"/>
                <a:cs typeface="Microsoft YaHei"/>
              </a:rPr>
              <a:t>象构建.</a:t>
            </a:r>
            <a:r>
              <a:rPr dirty="0" sz="1400" spc="2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2: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使用</a:t>
            </a:r>
            <a:endParaRPr sz="1400">
              <a:latin typeface="Microsoft YaHei"/>
              <a:cs typeface="Microsoft YaHei"/>
            </a:endParaRPr>
          </a:p>
          <a:p>
            <a:pPr marL="354965" marR="5080">
              <a:lnSpc>
                <a:spcPct val="200000"/>
              </a:lnSpc>
            </a:pPr>
            <a:r>
              <a:rPr dirty="0" sz="1400" spc="-5">
                <a:latin typeface="Microsoft YaHei"/>
                <a:cs typeface="Microsoft YaHei"/>
              </a:rPr>
              <a:t>functions包中提供的UDF</a:t>
            </a:r>
            <a:r>
              <a:rPr dirty="0" sz="1400" spc="2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API构建.</a:t>
            </a:r>
            <a:r>
              <a:rPr dirty="0" sz="1400" spc="1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要注意,</a:t>
            </a:r>
            <a:r>
              <a:rPr dirty="0" sz="1400" spc="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方式1可用DSL和SQL </a:t>
            </a:r>
            <a:r>
              <a:rPr dirty="0" sz="1400" spc="-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风格,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方式2</a:t>
            </a:r>
            <a:r>
              <a:rPr dirty="0" sz="1400" spc="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仅可用于DSL风格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563300"/>
            <a:ext cx="5447665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dirty="0" sz="1400" spc="-5">
                <a:latin typeface="Microsoft YaHei"/>
                <a:cs typeface="Microsoft YaHei"/>
              </a:rPr>
              <a:t>3.	SparkSQL支持窗口函数使</a:t>
            </a:r>
            <a:r>
              <a:rPr dirty="0" sz="1400">
                <a:latin typeface="Microsoft YaHei"/>
                <a:cs typeface="Microsoft YaHei"/>
              </a:rPr>
              <a:t>用</a:t>
            </a:r>
            <a:r>
              <a:rPr dirty="0" sz="1400" spc="-5">
                <a:latin typeface="Microsoft YaHei"/>
                <a:cs typeface="Microsoft YaHei"/>
              </a:rPr>
              <a:t>,</a:t>
            </a:r>
            <a:r>
              <a:rPr dirty="0" sz="1400" spc="1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常用SQL中的窗口函数均支持,</a:t>
            </a:r>
            <a:r>
              <a:rPr dirty="0" sz="1400" spc="1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如聚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合窗口\排序窗口\</a:t>
            </a:r>
            <a:r>
              <a:rPr dirty="0" sz="1400" spc="-10">
                <a:latin typeface="Microsoft YaHei"/>
                <a:cs typeface="Microsoft YaHei"/>
              </a:rPr>
              <a:t>N</a:t>
            </a:r>
            <a:r>
              <a:rPr dirty="0" sz="1400" spc="-5">
                <a:latin typeface="Microsoft YaHei"/>
                <a:cs typeface="Microsoft YaHei"/>
              </a:rPr>
              <a:t>T</a:t>
            </a:r>
            <a:r>
              <a:rPr dirty="0" sz="1400" spc="-10">
                <a:latin typeface="Microsoft YaHei"/>
                <a:cs typeface="Microsoft YaHei"/>
              </a:rPr>
              <a:t>I</a:t>
            </a:r>
            <a:r>
              <a:rPr dirty="0" sz="1400" spc="-5">
                <a:latin typeface="Microsoft YaHei"/>
                <a:cs typeface="Microsoft YaHei"/>
              </a:rPr>
              <a:t>L</a:t>
            </a:r>
            <a:r>
              <a:rPr dirty="0" sz="1400" spc="-10">
                <a:latin typeface="Microsoft YaHei"/>
                <a:cs typeface="Microsoft YaHei"/>
              </a:rPr>
              <a:t>E</a:t>
            </a:r>
            <a:r>
              <a:rPr dirty="0" sz="1400" spc="-5">
                <a:latin typeface="Microsoft YaHei"/>
                <a:cs typeface="Microsoft YaHei"/>
              </a:rPr>
              <a:t>分</a:t>
            </a:r>
            <a:r>
              <a:rPr dirty="0" sz="1400">
                <a:latin typeface="Microsoft YaHei"/>
                <a:cs typeface="Microsoft YaHei"/>
              </a:rPr>
              <a:t>组</a:t>
            </a:r>
            <a:r>
              <a:rPr dirty="0" sz="1400" spc="-5">
                <a:latin typeface="Microsoft YaHei"/>
                <a:cs typeface="Microsoft YaHei"/>
              </a:rPr>
              <a:t>窗口等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6640" y="2338577"/>
            <a:ext cx="1410970" cy="1318260"/>
            <a:chOff x="3596640" y="2338577"/>
            <a:chExt cx="1410970" cy="1318260"/>
          </a:xfrm>
        </p:grpSpPr>
        <p:sp>
          <p:nvSpPr>
            <p:cNvPr id="3" name="object 3"/>
            <p:cNvSpPr/>
            <p:nvPr/>
          </p:nvSpPr>
          <p:spPr>
            <a:xfrm>
              <a:off x="3870956" y="2338577"/>
              <a:ext cx="1136650" cy="1318260"/>
            </a:xfrm>
            <a:custGeom>
              <a:avLst/>
              <a:gdLst/>
              <a:ahLst/>
              <a:cxnLst/>
              <a:rect l="l" t="t" r="r" b="b"/>
              <a:pathLst>
                <a:path w="1136650" h="1318260">
                  <a:moveTo>
                    <a:pt x="568071" y="0"/>
                  </a:moveTo>
                  <a:lnTo>
                    <a:pt x="0" y="284035"/>
                  </a:lnTo>
                  <a:lnTo>
                    <a:pt x="0" y="1034224"/>
                  </a:lnTo>
                  <a:lnTo>
                    <a:pt x="568071" y="1318260"/>
                  </a:lnTo>
                  <a:lnTo>
                    <a:pt x="1136142" y="1034224"/>
                  </a:lnTo>
                  <a:lnTo>
                    <a:pt x="1136142" y="284035"/>
                  </a:lnTo>
                  <a:lnTo>
                    <a:pt x="56807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96640" y="3227831"/>
              <a:ext cx="370840" cy="429259"/>
            </a:xfrm>
            <a:custGeom>
              <a:avLst/>
              <a:gdLst/>
              <a:ahLst/>
              <a:cxnLst/>
              <a:rect l="l" t="t" r="r" b="b"/>
              <a:pathLst>
                <a:path w="370839" h="429260">
                  <a:moveTo>
                    <a:pt x="185165" y="0"/>
                  </a:moveTo>
                  <a:lnTo>
                    <a:pt x="0" y="92583"/>
                  </a:lnTo>
                  <a:lnTo>
                    <a:pt x="0" y="336423"/>
                  </a:lnTo>
                  <a:lnTo>
                    <a:pt x="185165" y="429006"/>
                  </a:lnTo>
                  <a:lnTo>
                    <a:pt x="370331" y="336423"/>
                  </a:lnTo>
                  <a:lnTo>
                    <a:pt x="370331" y="92583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1779" y="2367090"/>
            <a:ext cx="3919854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的运行流程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1779" y="3173158"/>
            <a:ext cx="30137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5.1</a:t>
            </a:r>
            <a:r>
              <a:rPr dirty="0" sz="1600" spc="-6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SparkRDD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的执行流程回顾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1779" y="3666171"/>
            <a:ext cx="2552700" cy="1255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5.2</a:t>
            </a:r>
            <a:r>
              <a:rPr dirty="0" sz="1600" spc="-6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的自动优化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85858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5.3</a:t>
            </a:r>
            <a:r>
              <a:rPr dirty="0" sz="1600" spc="-3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Catalyst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优化器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85858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5.4</a:t>
            </a:r>
            <a:r>
              <a:rPr dirty="0" sz="1600" spc="-6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SparkSQL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的执行流程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9626" y="2675127"/>
            <a:ext cx="65214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FFFFFF"/>
                </a:solidFill>
                <a:latin typeface="Microsoft YaHei"/>
                <a:cs typeface="Microsoft YaHei"/>
              </a:rPr>
              <a:t>0</a:t>
            </a:r>
            <a:r>
              <a:rPr dirty="0" sz="4000" b="1">
                <a:solidFill>
                  <a:srgbClr val="FFFFFF"/>
                </a:solidFill>
                <a:latin typeface="Microsoft YaHei"/>
                <a:cs typeface="Microsoft YaHei"/>
              </a:rPr>
              <a:t>5</a:t>
            </a:r>
            <a:endParaRPr sz="4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562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的执行流程回顾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8792" y="2042160"/>
            <a:ext cx="7062183" cy="36575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305" y="1167434"/>
            <a:ext cx="8891270" cy="1271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5.2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的自动优化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的运行会完全按照开发者的代码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行，</a:t>
            </a:r>
            <a:r>
              <a:rPr dirty="0" sz="14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如果开发者水平有限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，RDD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的执行效率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也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会受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影响。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而SparkSQL会对写完的代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，执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“自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优化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”，</a:t>
            </a:r>
            <a:r>
              <a:rPr dirty="0" sz="14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以提升代码运行效率，避免开发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者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水平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影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响到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代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码执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效率。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541" y="2961374"/>
            <a:ext cx="2439023" cy="25183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330065" y="3880103"/>
            <a:ext cx="24796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252525"/>
                </a:solidFill>
                <a:latin typeface="Microsoft YaHei"/>
                <a:cs typeface="Microsoft YaHei"/>
              </a:rPr>
              <a:t>为什么</a:t>
            </a:r>
            <a:r>
              <a:rPr dirty="0" sz="1400" spc="-10" b="1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25" b="1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400" spc="-5" b="1">
                <a:solidFill>
                  <a:srgbClr val="252525"/>
                </a:solidFill>
                <a:latin typeface="Microsoft YaHei"/>
                <a:cs typeface="Microsoft YaHei"/>
              </a:rPr>
              <a:t>ark</a:t>
            </a:r>
            <a:r>
              <a:rPr dirty="0" sz="1400" spc="-10" b="1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400" spc="-5" b="1">
                <a:solidFill>
                  <a:srgbClr val="252525"/>
                </a:solidFill>
                <a:latin typeface="Microsoft YaHei"/>
                <a:cs typeface="Microsoft YaHei"/>
              </a:rPr>
              <a:t>Q</a:t>
            </a:r>
            <a:r>
              <a:rPr dirty="0" sz="1400" spc="-10" b="1">
                <a:solidFill>
                  <a:srgbClr val="252525"/>
                </a:solidFill>
                <a:latin typeface="Microsoft YaHei"/>
                <a:cs typeface="Microsoft YaHei"/>
              </a:rPr>
              <a:t>L</a:t>
            </a:r>
            <a:r>
              <a:rPr dirty="0" sz="1400" spc="-5" b="1">
                <a:solidFill>
                  <a:srgbClr val="252525"/>
                </a:solidFill>
                <a:latin typeface="Microsoft YaHei"/>
                <a:cs typeface="Microsoft YaHei"/>
              </a:rPr>
              <a:t>可以自动优化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330065" y="4392146"/>
            <a:ext cx="13182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252525"/>
                </a:solidFill>
                <a:latin typeface="Microsoft YaHei"/>
                <a:cs typeface="Microsoft YaHei"/>
              </a:rPr>
              <a:t>而R</a:t>
            </a:r>
            <a:r>
              <a:rPr dirty="0" sz="1400" spc="-10" b="1">
                <a:solidFill>
                  <a:srgbClr val="252525"/>
                </a:solidFill>
                <a:latin typeface="Microsoft YaHei"/>
                <a:cs typeface="Microsoft YaHei"/>
              </a:rPr>
              <a:t>DD</a:t>
            </a:r>
            <a:r>
              <a:rPr dirty="0" sz="1400" spc="-5" b="1">
                <a:solidFill>
                  <a:srgbClr val="252525"/>
                </a:solidFill>
                <a:latin typeface="Microsoft YaHei"/>
                <a:cs typeface="Microsoft YaHei"/>
              </a:rPr>
              <a:t>不可以？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62916" y="3880103"/>
            <a:ext cx="29178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FF0000"/>
                </a:solidFill>
                <a:latin typeface="Microsoft YaHei"/>
                <a:cs typeface="Microsoft YaHei"/>
              </a:rPr>
              <a:t>RDD：内含数据类型不</a:t>
            </a:r>
            <a:r>
              <a:rPr dirty="0" sz="1400" b="1">
                <a:solidFill>
                  <a:srgbClr val="FF0000"/>
                </a:solidFill>
                <a:latin typeface="Microsoft YaHei"/>
                <a:cs typeface="Microsoft YaHei"/>
              </a:rPr>
              <a:t>限</a:t>
            </a:r>
            <a:r>
              <a:rPr dirty="0" sz="1400" spc="-5" b="1">
                <a:solidFill>
                  <a:srgbClr val="FF0000"/>
                </a:solidFill>
                <a:latin typeface="Microsoft YaHei"/>
                <a:cs typeface="Microsoft YaHei"/>
              </a:rPr>
              <a:t>格式</a:t>
            </a:r>
            <a:r>
              <a:rPr dirty="0" sz="1400" b="1">
                <a:solidFill>
                  <a:srgbClr val="FF0000"/>
                </a:solidFill>
                <a:latin typeface="Microsoft YaHei"/>
                <a:cs typeface="Microsoft YaHei"/>
              </a:rPr>
              <a:t>和</a:t>
            </a:r>
            <a:r>
              <a:rPr dirty="0" sz="1400" spc="-5" b="1">
                <a:solidFill>
                  <a:srgbClr val="FF0000"/>
                </a:solidFill>
                <a:latin typeface="Microsoft YaHei"/>
                <a:cs typeface="Microsoft YaHei"/>
              </a:rPr>
              <a:t>结构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62916" y="4392146"/>
            <a:ext cx="38563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FF0000"/>
                </a:solidFill>
                <a:latin typeface="Microsoft YaHei"/>
                <a:cs typeface="Microsoft YaHei"/>
              </a:rPr>
              <a:t>DataFrame：100%</a:t>
            </a:r>
            <a:r>
              <a:rPr dirty="0" sz="1400" spc="-2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Microsoft YaHei"/>
                <a:cs typeface="Microsoft YaHei"/>
              </a:rPr>
              <a:t>是二维表结构，可以被针对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62916" y="5160210"/>
            <a:ext cx="372617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FF0000"/>
                </a:solidFill>
                <a:latin typeface="Microsoft YaHei"/>
                <a:cs typeface="Microsoft YaHei"/>
              </a:rPr>
              <a:t>SparkSQL</a:t>
            </a:r>
            <a:r>
              <a:rPr dirty="0" sz="1400" spc="-5" b="1">
                <a:solidFill>
                  <a:srgbClr val="FF0000"/>
                </a:solidFill>
                <a:latin typeface="Microsoft YaHei"/>
                <a:cs typeface="Microsoft YaHei"/>
              </a:rPr>
              <a:t>的自动优化，依赖于：Catalyst优化 器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  <p:transition spd="fast">
    <p:fade thruBlk="0"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045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7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Catalyst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优化器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505" y="1626710"/>
            <a:ext cx="10615923" cy="354064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045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7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Catalyst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优化器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594" y="1484376"/>
            <a:ext cx="10307573" cy="5289041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4673346"/>
            <a:ext cx="12197080" cy="2189480"/>
            <a:chOff x="-4762" y="4673346"/>
            <a:chExt cx="12197080" cy="218948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203" y="4673346"/>
              <a:ext cx="2496311" cy="18645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7857" y="4959096"/>
              <a:ext cx="3037331" cy="131444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89305" y="1736090"/>
            <a:ext cx="4882515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每一个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200" spc="-2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k程序在运行的时候,</a:t>
            </a: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会绑定到</a:t>
            </a:r>
            <a:r>
              <a:rPr dirty="0" sz="1200" spc="-5" b="1">
                <a:solidFill>
                  <a:srgbClr val="FF0000"/>
                </a:solidFill>
                <a:latin typeface="Microsoft YaHei"/>
                <a:cs typeface="Microsoft YaHei"/>
              </a:rPr>
              <a:t>D</a:t>
            </a:r>
            <a:r>
              <a:rPr dirty="0" sz="1200" spc="5" b="1">
                <a:solidFill>
                  <a:srgbClr val="FF0000"/>
                </a:solidFill>
                <a:latin typeface="Microsoft YaHei"/>
                <a:cs typeface="Microsoft YaHei"/>
              </a:rPr>
              <a:t>r</a:t>
            </a:r>
            <a:r>
              <a:rPr dirty="0" sz="1200" spc="-5" b="1">
                <a:solidFill>
                  <a:srgbClr val="FF0000"/>
                </a:solidFill>
                <a:latin typeface="Microsoft YaHei"/>
                <a:cs typeface="Microsoft YaHei"/>
              </a:rPr>
              <a:t>i</a:t>
            </a:r>
            <a:r>
              <a:rPr dirty="0" sz="1200" spc="-15" b="1">
                <a:solidFill>
                  <a:srgbClr val="FF0000"/>
                </a:solidFill>
                <a:latin typeface="Microsoft YaHei"/>
                <a:cs typeface="Microsoft YaHei"/>
              </a:rPr>
              <a:t>v</a:t>
            </a:r>
            <a:r>
              <a:rPr dirty="0" sz="1200" spc="-5" b="1">
                <a:solidFill>
                  <a:srgbClr val="FF0000"/>
                </a:solidFill>
                <a:latin typeface="Microsoft YaHei"/>
                <a:cs typeface="Microsoft YaHei"/>
              </a:rPr>
              <a:t>e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r所在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机器的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4040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端口上.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如果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4040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端口被占用,</a:t>
            </a:r>
            <a:r>
              <a:rPr dirty="0" sz="12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会顺延到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4041</a:t>
            </a:r>
            <a:r>
              <a:rPr dirty="0" sz="1200" spc="-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...</a:t>
            </a:r>
            <a:r>
              <a:rPr dirty="0" sz="1200" spc="-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4042...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619" y="1040434"/>
            <a:ext cx="2613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4040监控端口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053" y="2385822"/>
            <a:ext cx="9249155" cy="155143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91539" y="4091685"/>
            <a:ext cx="46228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Microsoft YaHei"/>
                <a:cs typeface="Microsoft YaHei"/>
              </a:rPr>
              <a:t>4040端口是一个</a:t>
            </a:r>
            <a:r>
              <a:rPr dirty="0" sz="1000" spc="-5">
                <a:latin typeface="Microsoft YaHei"/>
                <a:cs typeface="Microsoft YaHei"/>
              </a:rPr>
              <a:t>WEBUI</a:t>
            </a:r>
            <a:r>
              <a:rPr dirty="0" sz="1000">
                <a:latin typeface="Microsoft YaHei"/>
                <a:cs typeface="Microsoft YaHei"/>
              </a:rPr>
              <a:t>端口,</a:t>
            </a:r>
            <a:r>
              <a:rPr dirty="0" sz="1000" spc="-2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可以在浏览器内打开,</a:t>
            </a:r>
            <a:r>
              <a:rPr dirty="0" sz="1000" spc="-15">
                <a:latin typeface="Microsoft YaHei"/>
                <a:cs typeface="Microsoft YaHei"/>
              </a:rPr>
              <a:t> </a:t>
            </a:r>
            <a:r>
              <a:rPr dirty="0" sz="1000">
                <a:latin typeface="Microsoft YaHei"/>
                <a:cs typeface="Microsoft YaHei"/>
              </a:rPr>
              <a:t>输入</a:t>
            </a:r>
            <a:r>
              <a:rPr dirty="0" sz="1000" spc="-5">
                <a:latin typeface="Microsoft YaHei"/>
                <a:cs typeface="Microsoft YaHei"/>
              </a:rPr>
              <a:t>:</a:t>
            </a:r>
            <a:r>
              <a:rPr dirty="0" sz="1000" b="1">
                <a:solidFill>
                  <a:srgbClr val="C00000"/>
                </a:solidFill>
                <a:latin typeface="Microsoft YaHei"/>
                <a:cs typeface="Microsoft YaHei"/>
              </a:rPr>
              <a:t>服</a:t>
            </a:r>
            <a:r>
              <a:rPr dirty="0" sz="1000" spc="-10" b="1">
                <a:solidFill>
                  <a:srgbClr val="C00000"/>
                </a:solidFill>
                <a:latin typeface="Microsoft YaHei"/>
                <a:cs typeface="Microsoft YaHei"/>
              </a:rPr>
              <a:t>务</a:t>
            </a:r>
            <a:r>
              <a:rPr dirty="0" sz="1000" b="1">
                <a:solidFill>
                  <a:srgbClr val="C00000"/>
                </a:solidFill>
                <a:latin typeface="Microsoft YaHei"/>
                <a:cs typeface="Microsoft YaHei"/>
              </a:rPr>
              <a:t>器</a:t>
            </a:r>
            <a:r>
              <a:rPr dirty="0" sz="1000" spc="-5" b="1">
                <a:solidFill>
                  <a:srgbClr val="C00000"/>
                </a:solidFill>
                <a:latin typeface="Microsoft YaHei"/>
                <a:cs typeface="Microsoft YaHei"/>
              </a:rPr>
              <a:t>ip:4040</a:t>
            </a:r>
            <a:r>
              <a:rPr dirty="0" sz="1000" spc="-25" b="1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Microsoft YaHei"/>
                <a:cs typeface="Microsoft YaHei"/>
              </a:rPr>
              <a:t>即可打开: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606800" y="4700523"/>
            <a:ext cx="4061460" cy="1518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Microsoft YaHei"/>
                <a:cs typeface="Microsoft YaHei"/>
              </a:rPr>
              <a:t>打开监控页面后,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可以发现 在程序内仅有一个Driver</a:t>
            </a:r>
            <a:endParaRPr sz="1400">
              <a:latin typeface="Microsoft YaHei"/>
              <a:cs typeface="Microsoft YaHei"/>
            </a:endParaRPr>
          </a:p>
          <a:p>
            <a:pPr marL="12700" marR="535940">
              <a:lnSpc>
                <a:spcPct val="200000"/>
              </a:lnSpc>
            </a:pPr>
            <a:r>
              <a:rPr dirty="0" sz="1400" spc="-5">
                <a:latin typeface="Microsoft YaHei"/>
                <a:cs typeface="Microsoft YaHei"/>
              </a:rPr>
              <a:t>因为我们是Local模式,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10">
                <a:latin typeface="Microsoft YaHei"/>
                <a:cs typeface="Microsoft YaHei"/>
              </a:rPr>
              <a:t>Driver</a:t>
            </a:r>
            <a:r>
              <a:rPr dirty="0" sz="1400">
                <a:latin typeface="Microsoft YaHei"/>
                <a:cs typeface="Microsoft YaHei"/>
              </a:rPr>
              <a:t>即</a:t>
            </a:r>
            <a:r>
              <a:rPr dirty="0" sz="1400" spc="-5">
                <a:latin typeface="Microsoft YaHei"/>
                <a:cs typeface="Microsoft YaHei"/>
              </a:rPr>
              <a:t>管理</a:t>
            </a:r>
            <a:r>
              <a:rPr dirty="0" sz="1400" spc="2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又 干活. </a:t>
            </a:r>
            <a:r>
              <a:rPr dirty="0" sz="1400" spc="-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同时,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输入jps</a:t>
            </a:r>
            <a:endParaRPr sz="1400">
              <a:latin typeface="Microsoft YaHei"/>
              <a:cs typeface="Microsoft YaHei"/>
            </a:endParaRPr>
          </a:p>
          <a:p>
            <a:pPr marL="12700" marR="1160145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可以看到</a:t>
            </a:r>
            <a:r>
              <a:rPr dirty="0" sz="1400" spc="-10">
                <a:latin typeface="Microsoft YaHei"/>
                <a:cs typeface="Microsoft YaHei"/>
              </a:rPr>
              <a:t>lo</a:t>
            </a:r>
            <a:r>
              <a:rPr dirty="0" sz="1400" spc="-5">
                <a:latin typeface="Microsoft YaHei"/>
                <a:cs typeface="Microsoft YaHei"/>
              </a:rPr>
              <a:t>ca</a:t>
            </a:r>
            <a:r>
              <a:rPr dirty="0" sz="1400" spc="-10">
                <a:latin typeface="Microsoft YaHei"/>
                <a:cs typeface="Microsoft YaHei"/>
              </a:rPr>
              <a:t>l</a:t>
            </a:r>
            <a:r>
              <a:rPr dirty="0" sz="1400" spc="-5">
                <a:latin typeface="Microsoft YaHei"/>
                <a:cs typeface="Microsoft YaHei"/>
              </a:rPr>
              <a:t>模式下的唯一进程存在 </a:t>
            </a:r>
            <a:r>
              <a:rPr dirty="0" sz="1400" spc="-5">
                <a:latin typeface="Microsoft YaHei"/>
                <a:cs typeface="Microsoft YaHei"/>
              </a:rPr>
              <a:t>这个进程 即是</a:t>
            </a:r>
            <a:r>
              <a:rPr dirty="0" sz="1400" spc="-10">
                <a:latin typeface="Microsoft YaHei"/>
                <a:cs typeface="Microsoft YaHei"/>
              </a:rPr>
              <a:t>master</a:t>
            </a:r>
            <a:r>
              <a:rPr dirty="0" sz="1400" spc="-5">
                <a:latin typeface="Microsoft YaHei"/>
                <a:cs typeface="Microsoft YaHei"/>
              </a:rPr>
              <a:t>也是</a:t>
            </a:r>
            <a:r>
              <a:rPr dirty="0" sz="1400" spc="-10">
                <a:latin typeface="Microsoft YaHei"/>
                <a:cs typeface="Microsoft YaHei"/>
              </a:rPr>
              <a:t>worker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61600" y="12700"/>
            <a:ext cx="1930400" cy="1270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400"/>
              </a:spcBef>
            </a:pPr>
            <a:r>
              <a:rPr dirty="0" sz="800" spc="665" b="1" i="1">
                <a:latin typeface="Arial"/>
                <a:cs typeface="Arial"/>
              </a:rPr>
              <a:t>演示者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800" i="1">
                <a:latin typeface="Arial"/>
                <a:cs typeface="Arial"/>
              </a:rPr>
              <a:t>2021-11-29</a:t>
            </a:r>
            <a:r>
              <a:rPr dirty="0" sz="800" spc="-5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09:40:42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1000">
                <a:latin typeface="Arial MT"/>
                <a:cs typeface="Arial MT"/>
              </a:rPr>
              <a:t>--------------------------------------------</a:t>
            </a:r>
            <a:endParaRPr sz="1000">
              <a:latin typeface="Arial MT"/>
              <a:cs typeface="Arial MT"/>
            </a:endParaRPr>
          </a:p>
          <a:p>
            <a:pPr marL="25400" marR="1778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sc.parallelize([1,2,3,4,5]).map(lambda </a:t>
            </a:r>
            <a:r>
              <a:rPr dirty="0" sz="1000" spc="-1515">
                <a:latin typeface="Arial MT"/>
                <a:cs typeface="Arial MT"/>
              </a:rPr>
              <a:t>x:</a:t>
            </a:r>
            <a:r>
              <a:rPr dirty="0" sz="1000">
                <a:latin typeface="Arial MT"/>
                <a:cs typeface="Arial MT"/>
              </a:rPr>
              <a:t> x + 1).collect()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045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7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Catalyst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优化器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542" y="1584197"/>
            <a:ext cx="9925327" cy="449122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045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7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Catalyst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优化器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683" y="1453896"/>
            <a:ext cx="9158477" cy="520445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045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7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Catalyst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优化器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591" y="1628783"/>
            <a:ext cx="10076298" cy="462571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045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7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Catalyst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优化器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975" y="1447800"/>
            <a:ext cx="7594853" cy="5273801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573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Catalyst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优化器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总结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941" y="1606799"/>
            <a:ext cx="9309598" cy="367614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2686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5.4</a:t>
            </a:r>
            <a:r>
              <a:rPr dirty="0" sz="1800" spc="-5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的执行流程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351" y="3427583"/>
            <a:ext cx="4571177" cy="273982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438" y="1812036"/>
            <a:ext cx="7968233" cy="1323593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536380"/>
            <a:ext cx="5560695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dirty="0" sz="1400" spc="-5">
                <a:latin typeface="Microsoft YaHei"/>
                <a:cs typeface="Microsoft YaHei"/>
              </a:rPr>
              <a:t>1.	DataFrame因</a:t>
            </a:r>
            <a:r>
              <a:rPr dirty="0" sz="1400">
                <a:latin typeface="Microsoft YaHei"/>
                <a:cs typeface="Microsoft YaHei"/>
              </a:rPr>
              <a:t>为</a:t>
            </a:r>
            <a:r>
              <a:rPr dirty="0" sz="1400" spc="-5">
                <a:latin typeface="Microsoft YaHei"/>
                <a:cs typeface="Microsoft YaHei"/>
              </a:rPr>
              <a:t>存储</a:t>
            </a:r>
            <a:r>
              <a:rPr dirty="0" sz="1400">
                <a:latin typeface="Microsoft YaHei"/>
                <a:cs typeface="Microsoft YaHei"/>
              </a:rPr>
              <a:t>的</a:t>
            </a:r>
            <a:r>
              <a:rPr dirty="0" sz="1400" spc="-5">
                <a:latin typeface="Microsoft YaHei"/>
                <a:cs typeface="Microsoft YaHei"/>
              </a:rPr>
              <a:t>是二</a:t>
            </a:r>
            <a:r>
              <a:rPr dirty="0" sz="1400">
                <a:latin typeface="Microsoft YaHei"/>
                <a:cs typeface="Microsoft YaHei"/>
              </a:rPr>
              <a:t>维</a:t>
            </a:r>
            <a:r>
              <a:rPr dirty="0" sz="1400" spc="-5">
                <a:latin typeface="Microsoft YaHei"/>
                <a:cs typeface="Microsoft YaHei"/>
              </a:rPr>
              <a:t>表数</a:t>
            </a:r>
            <a:r>
              <a:rPr dirty="0" sz="1400">
                <a:latin typeface="Microsoft YaHei"/>
                <a:cs typeface="Microsoft YaHei"/>
              </a:rPr>
              <a:t>据</a:t>
            </a:r>
            <a:r>
              <a:rPr dirty="0" sz="1400" spc="-5">
                <a:latin typeface="Microsoft YaHei"/>
                <a:cs typeface="Microsoft YaHei"/>
              </a:rPr>
              <a:t>结构</a:t>
            </a:r>
            <a:r>
              <a:rPr dirty="0" sz="1400">
                <a:latin typeface="Microsoft YaHei"/>
                <a:cs typeface="Microsoft YaHei"/>
              </a:rPr>
              <a:t>，</a:t>
            </a:r>
            <a:r>
              <a:rPr dirty="0" sz="1400" spc="-5">
                <a:latin typeface="Microsoft YaHei"/>
                <a:cs typeface="Microsoft YaHei"/>
              </a:rPr>
              <a:t>可以</a:t>
            </a:r>
            <a:r>
              <a:rPr dirty="0" sz="1400">
                <a:latin typeface="Microsoft YaHei"/>
                <a:cs typeface="Microsoft YaHei"/>
              </a:rPr>
              <a:t>被</a:t>
            </a:r>
            <a:r>
              <a:rPr dirty="0" sz="1400" spc="-5">
                <a:latin typeface="Microsoft YaHei"/>
                <a:cs typeface="Microsoft YaHei"/>
              </a:rPr>
              <a:t>针对</a:t>
            </a:r>
            <a:r>
              <a:rPr dirty="0" sz="1400">
                <a:latin typeface="Microsoft YaHei"/>
                <a:cs typeface="Microsoft YaHei"/>
              </a:rPr>
              <a:t>，</a:t>
            </a:r>
            <a:r>
              <a:rPr dirty="0" sz="1400" spc="-5">
                <a:latin typeface="Microsoft YaHei"/>
                <a:cs typeface="Microsoft YaHei"/>
              </a:rPr>
              <a:t>所以</a:t>
            </a:r>
            <a:r>
              <a:rPr dirty="0" sz="1400">
                <a:latin typeface="Microsoft YaHei"/>
                <a:cs typeface="Microsoft YaHei"/>
              </a:rPr>
              <a:t>可</a:t>
            </a:r>
            <a:r>
              <a:rPr dirty="0" sz="1400" spc="-5">
                <a:latin typeface="Microsoft YaHei"/>
                <a:cs typeface="Microsoft YaHei"/>
              </a:rPr>
              <a:t>以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自动优化执行流程。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432492"/>
            <a:ext cx="26377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dirty="0" sz="1400" spc="-5">
                <a:latin typeface="Microsoft YaHei"/>
                <a:cs typeface="Microsoft YaHei"/>
              </a:rPr>
              <a:t>2.	自动优化依赖Catalyst优化器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3901884"/>
            <a:ext cx="5548630" cy="11347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 startAt="3"/>
              <a:tabLst>
                <a:tab pos="354965" algn="l"/>
                <a:tab pos="355600" algn="l"/>
              </a:tabLst>
            </a:pPr>
            <a:r>
              <a:rPr dirty="0" sz="1400" spc="-5">
                <a:latin typeface="Microsoft YaHei"/>
                <a:cs typeface="Microsoft YaHei"/>
              </a:rPr>
              <a:t>自动优化2个大的优化项是：1.</a:t>
            </a:r>
            <a:r>
              <a:rPr dirty="0" sz="1400" spc="2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断言（谓词）下推（行过滤）</a:t>
            </a:r>
            <a:r>
              <a:rPr dirty="0" sz="1400" spc="2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2.</a:t>
            </a:r>
            <a:r>
              <a:rPr dirty="0" sz="1400" spc="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列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YaHei"/>
              <a:buAutoNum type="arabicPeriod" startAt="3"/>
            </a:pPr>
            <a:endParaRPr sz="900">
              <a:latin typeface="Microsoft YaHei"/>
              <a:cs typeface="Microsoft YaHei"/>
            </a:endParaRPr>
          </a:p>
          <a:p>
            <a:pPr marL="354965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值裁剪（列过滤）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05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354965" algn="l"/>
                <a:tab pos="355600" algn="l"/>
              </a:tabLst>
            </a:pPr>
            <a:r>
              <a:rPr dirty="0" sz="1400" spc="-5">
                <a:latin typeface="Microsoft YaHei"/>
                <a:cs typeface="Microsoft YaHei"/>
              </a:rPr>
              <a:t>DataFrame代</a:t>
            </a:r>
            <a:r>
              <a:rPr dirty="0" sz="1400">
                <a:latin typeface="Microsoft YaHei"/>
                <a:cs typeface="Microsoft YaHei"/>
              </a:rPr>
              <a:t>码</a:t>
            </a:r>
            <a:r>
              <a:rPr dirty="0" sz="1400" spc="-5">
                <a:latin typeface="Microsoft YaHei"/>
                <a:cs typeface="Microsoft YaHei"/>
              </a:rPr>
              <a:t>在被</a:t>
            </a:r>
            <a:r>
              <a:rPr dirty="0" sz="1400">
                <a:latin typeface="Microsoft YaHei"/>
                <a:cs typeface="Microsoft YaHei"/>
              </a:rPr>
              <a:t>优</a:t>
            </a:r>
            <a:r>
              <a:rPr dirty="0" sz="1400" spc="-5">
                <a:latin typeface="Microsoft YaHei"/>
                <a:cs typeface="Microsoft YaHei"/>
              </a:rPr>
              <a:t>化有</a:t>
            </a:r>
            <a:r>
              <a:rPr dirty="0" sz="1400">
                <a:latin typeface="Microsoft YaHei"/>
                <a:cs typeface="Microsoft YaHei"/>
              </a:rPr>
              <a:t>，</a:t>
            </a:r>
            <a:r>
              <a:rPr dirty="0" sz="1400" spc="-5">
                <a:latin typeface="Microsoft YaHei"/>
                <a:cs typeface="Microsoft YaHei"/>
              </a:rPr>
              <a:t>最终</a:t>
            </a:r>
            <a:r>
              <a:rPr dirty="0" sz="1400">
                <a:latin typeface="Microsoft YaHei"/>
                <a:cs typeface="Microsoft YaHei"/>
              </a:rPr>
              <a:t>还</a:t>
            </a:r>
            <a:r>
              <a:rPr dirty="0" sz="1400" spc="-5">
                <a:latin typeface="Microsoft YaHei"/>
                <a:cs typeface="Microsoft YaHei"/>
              </a:rPr>
              <a:t>是被</a:t>
            </a:r>
            <a:r>
              <a:rPr dirty="0" sz="1400">
                <a:latin typeface="Microsoft YaHei"/>
                <a:cs typeface="Microsoft YaHei"/>
              </a:rPr>
              <a:t>转</a:t>
            </a:r>
            <a:r>
              <a:rPr dirty="0" sz="1400" spc="-5">
                <a:latin typeface="Microsoft YaHei"/>
                <a:cs typeface="Microsoft YaHei"/>
              </a:rPr>
              <a:t>换成RDD去执行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6640" y="2338577"/>
            <a:ext cx="1410970" cy="1318260"/>
            <a:chOff x="3596640" y="2338577"/>
            <a:chExt cx="1410970" cy="1318260"/>
          </a:xfrm>
        </p:grpSpPr>
        <p:sp>
          <p:nvSpPr>
            <p:cNvPr id="3" name="object 3"/>
            <p:cNvSpPr/>
            <p:nvPr/>
          </p:nvSpPr>
          <p:spPr>
            <a:xfrm>
              <a:off x="3870956" y="2338577"/>
              <a:ext cx="1136650" cy="1318260"/>
            </a:xfrm>
            <a:custGeom>
              <a:avLst/>
              <a:gdLst/>
              <a:ahLst/>
              <a:cxnLst/>
              <a:rect l="l" t="t" r="r" b="b"/>
              <a:pathLst>
                <a:path w="1136650" h="1318260">
                  <a:moveTo>
                    <a:pt x="568071" y="0"/>
                  </a:moveTo>
                  <a:lnTo>
                    <a:pt x="0" y="284035"/>
                  </a:lnTo>
                  <a:lnTo>
                    <a:pt x="0" y="1034224"/>
                  </a:lnTo>
                  <a:lnTo>
                    <a:pt x="568071" y="1318260"/>
                  </a:lnTo>
                  <a:lnTo>
                    <a:pt x="1136142" y="1034224"/>
                  </a:lnTo>
                  <a:lnTo>
                    <a:pt x="1136142" y="284035"/>
                  </a:lnTo>
                  <a:lnTo>
                    <a:pt x="56807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96640" y="3227831"/>
              <a:ext cx="370840" cy="429259"/>
            </a:xfrm>
            <a:custGeom>
              <a:avLst/>
              <a:gdLst/>
              <a:ahLst/>
              <a:cxnLst/>
              <a:rect l="l" t="t" r="r" b="b"/>
              <a:pathLst>
                <a:path w="370839" h="429260">
                  <a:moveTo>
                    <a:pt x="185165" y="0"/>
                  </a:moveTo>
                  <a:lnTo>
                    <a:pt x="0" y="92583"/>
                  </a:lnTo>
                  <a:lnTo>
                    <a:pt x="0" y="336423"/>
                  </a:lnTo>
                  <a:lnTo>
                    <a:pt x="185165" y="429006"/>
                  </a:lnTo>
                  <a:lnTo>
                    <a:pt x="370331" y="336423"/>
                  </a:lnTo>
                  <a:lnTo>
                    <a:pt x="370331" y="92583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1779" y="2367090"/>
            <a:ext cx="280352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32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r>
              <a:rPr dirty="0" sz="32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3200" spc="-10">
                <a:solidFill>
                  <a:srgbClr val="252525"/>
                </a:solidFill>
                <a:latin typeface="Microsoft YaHei"/>
                <a:cs typeface="Microsoft YaHei"/>
              </a:rPr>
              <a:t>Hive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1779" y="3173158"/>
            <a:ext cx="100901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6.1</a:t>
            </a:r>
            <a:r>
              <a:rPr dirty="0" sz="1600" spc="-7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原理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1779" y="3666171"/>
            <a:ext cx="1822450" cy="762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6.2</a:t>
            </a:r>
            <a:r>
              <a:rPr dirty="0" sz="1600" spc="-4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配置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85858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6.3</a:t>
            </a:r>
            <a:r>
              <a:rPr dirty="0" sz="1600" spc="-7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在代码中集成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9626" y="2675127"/>
            <a:ext cx="65214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FFFFFF"/>
                </a:solidFill>
                <a:latin typeface="Microsoft YaHei"/>
                <a:cs typeface="Microsoft YaHei"/>
              </a:rPr>
              <a:t>0</a:t>
            </a:r>
            <a:r>
              <a:rPr dirty="0" sz="4000" b="1">
                <a:solidFill>
                  <a:srgbClr val="FFFFFF"/>
                </a:solidFill>
                <a:latin typeface="Microsoft YaHei"/>
                <a:cs typeface="Microsoft YaHei"/>
              </a:rPr>
              <a:t>6</a:t>
            </a:r>
            <a:endParaRPr sz="4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原理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066" y="1704862"/>
            <a:ext cx="6452603" cy="188618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原理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407" y="1556699"/>
            <a:ext cx="7768611" cy="4778601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61353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bin/spark-shell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-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了解(此项需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Scala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语言操作)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474" y="2037225"/>
            <a:ext cx="10787629" cy="207072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904" y="1781555"/>
            <a:ext cx="1160442" cy="13978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499831"/>
            <a:ext cx="12197080" cy="5363210"/>
            <a:chOff x="-4762" y="1499831"/>
            <a:chExt cx="12197080" cy="536321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657" y="1499831"/>
              <a:ext cx="5158183" cy="50838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6619" y="1167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原理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4537" y="1584198"/>
            <a:ext cx="6211570" cy="1943100"/>
            <a:chOff x="494537" y="1584198"/>
            <a:chExt cx="6211570" cy="19431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" y="1679447"/>
              <a:ext cx="5759701" cy="18478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537" y="1584198"/>
              <a:ext cx="1095743" cy="276605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369" y="1532779"/>
            <a:ext cx="7974786" cy="489200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633623"/>
            <a:ext cx="12197080" cy="5229225"/>
            <a:chOff x="-4762" y="1633623"/>
            <a:chExt cx="12197080" cy="522922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575" y="1633623"/>
              <a:ext cx="8068440" cy="492906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6619" y="1167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584197"/>
            <a:ext cx="12197080" cy="5278755"/>
            <a:chOff x="-4762" y="1584197"/>
            <a:chExt cx="12197080" cy="527875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972" y="1584197"/>
              <a:ext cx="8792717" cy="510463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6619" y="1167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34563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6.3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在代码中集成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Hive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638" y="1584197"/>
            <a:ext cx="9461765" cy="454122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146" y="3453828"/>
            <a:ext cx="538099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latin typeface="Microsoft YaHei"/>
                <a:cs typeface="Microsoft YaHei"/>
              </a:rPr>
              <a:t>Spark</a:t>
            </a:r>
            <a:r>
              <a:rPr dirty="0" sz="1400" spc="1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On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10">
                <a:latin typeface="Microsoft YaHei"/>
                <a:cs typeface="Microsoft YaHei"/>
              </a:rPr>
              <a:t>Hive</a:t>
            </a:r>
            <a:r>
              <a:rPr dirty="0" sz="1400" spc="2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就是因为</a:t>
            </a:r>
            <a:r>
              <a:rPr dirty="0" sz="1400" spc="-10">
                <a:latin typeface="Microsoft YaHei"/>
                <a:cs typeface="Microsoft YaHei"/>
              </a:rPr>
              <a:t>Spark</a:t>
            </a:r>
            <a:r>
              <a:rPr dirty="0" sz="1400" spc="-5">
                <a:latin typeface="Microsoft YaHei"/>
                <a:cs typeface="Microsoft YaHei"/>
              </a:rPr>
              <a:t>自身</a:t>
            </a:r>
            <a:r>
              <a:rPr dirty="0" sz="1400">
                <a:latin typeface="Microsoft YaHei"/>
                <a:cs typeface="Microsoft YaHei"/>
              </a:rPr>
              <a:t>没</a:t>
            </a:r>
            <a:r>
              <a:rPr dirty="0" sz="1400" spc="-5">
                <a:latin typeface="Microsoft YaHei"/>
                <a:cs typeface="Microsoft YaHei"/>
              </a:rPr>
              <a:t>有元</a:t>
            </a:r>
            <a:r>
              <a:rPr dirty="0" sz="1400">
                <a:latin typeface="Microsoft YaHei"/>
                <a:cs typeface="Microsoft YaHei"/>
              </a:rPr>
              <a:t>数</a:t>
            </a:r>
            <a:r>
              <a:rPr dirty="0" sz="1400" spc="-5">
                <a:latin typeface="Microsoft YaHei"/>
                <a:cs typeface="Microsoft YaHei"/>
              </a:rPr>
              <a:t>据管</a:t>
            </a:r>
            <a:r>
              <a:rPr dirty="0" sz="1400">
                <a:latin typeface="Microsoft YaHei"/>
                <a:cs typeface="Microsoft YaHei"/>
              </a:rPr>
              <a:t>理</a:t>
            </a:r>
            <a:r>
              <a:rPr dirty="0" sz="1400" spc="-5">
                <a:latin typeface="Microsoft YaHei"/>
                <a:cs typeface="Microsoft YaHei"/>
              </a:rPr>
              <a:t>功能，</a:t>
            </a:r>
            <a:r>
              <a:rPr dirty="0" sz="1400" spc="3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所以使用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Microsoft YaHei"/>
                <a:cs typeface="Microsoft YaHei"/>
              </a:rPr>
              <a:t>Hive</a:t>
            </a:r>
            <a:r>
              <a:rPr dirty="0" sz="1400" spc="-5">
                <a:latin typeface="Microsoft YaHei"/>
                <a:cs typeface="Microsoft YaHei"/>
              </a:rPr>
              <a:t>的Metastore服务</a:t>
            </a:r>
            <a:r>
              <a:rPr dirty="0" sz="1400">
                <a:latin typeface="Microsoft YaHei"/>
                <a:cs typeface="Microsoft YaHei"/>
              </a:rPr>
              <a:t>作</a:t>
            </a:r>
            <a:r>
              <a:rPr dirty="0" sz="1400" spc="-5">
                <a:latin typeface="Microsoft YaHei"/>
                <a:cs typeface="Microsoft YaHei"/>
              </a:rPr>
              <a:t>为元</a:t>
            </a:r>
            <a:r>
              <a:rPr dirty="0" sz="1400">
                <a:latin typeface="Microsoft YaHei"/>
                <a:cs typeface="Microsoft YaHei"/>
              </a:rPr>
              <a:t>数</a:t>
            </a:r>
            <a:r>
              <a:rPr dirty="0" sz="1400" spc="-5">
                <a:latin typeface="Microsoft YaHei"/>
                <a:cs typeface="Microsoft YaHei"/>
              </a:rPr>
              <a:t>据管</a:t>
            </a:r>
            <a:r>
              <a:rPr dirty="0" sz="1400">
                <a:latin typeface="Microsoft YaHei"/>
                <a:cs typeface="Microsoft YaHei"/>
              </a:rPr>
              <a:t>理</a:t>
            </a:r>
            <a:r>
              <a:rPr dirty="0" sz="1400" spc="-5">
                <a:latin typeface="Microsoft YaHei"/>
                <a:cs typeface="Microsoft YaHei"/>
              </a:rPr>
              <a:t>服务</a:t>
            </a:r>
            <a:r>
              <a:rPr dirty="0" sz="1400">
                <a:latin typeface="Microsoft YaHei"/>
                <a:cs typeface="Microsoft YaHei"/>
              </a:rPr>
              <a:t>。</a:t>
            </a:r>
            <a:r>
              <a:rPr dirty="0" sz="1400" spc="-5">
                <a:latin typeface="Microsoft YaHei"/>
                <a:cs typeface="Microsoft YaHei"/>
              </a:rPr>
              <a:t>计算</a:t>
            </a:r>
            <a:r>
              <a:rPr dirty="0" sz="1400">
                <a:latin typeface="Microsoft YaHei"/>
                <a:cs typeface="Microsoft YaHei"/>
              </a:rPr>
              <a:t>由</a:t>
            </a:r>
            <a:r>
              <a:rPr dirty="0" sz="1400" spc="-5">
                <a:latin typeface="Microsoft YaHei"/>
                <a:cs typeface="Microsoft YaHei"/>
              </a:rPr>
              <a:t>Spark执行。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6640" y="2338577"/>
            <a:ext cx="1410970" cy="1318260"/>
            <a:chOff x="3596640" y="2338577"/>
            <a:chExt cx="1410970" cy="1318260"/>
          </a:xfrm>
        </p:grpSpPr>
        <p:sp>
          <p:nvSpPr>
            <p:cNvPr id="3" name="object 3"/>
            <p:cNvSpPr/>
            <p:nvPr/>
          </p:nvSpPr>
          <p:spPr>
            <a:xfrm>
              <a:off x="3870956" y="2338577"/>
              <a:ext cx="1136650" cy="1318260"/>
            </a:xfrm>
            <a:custGeom>
              <a:avLst/>
              <a:gdLst/>
              <a:ahLst/>
              <a:cxnLst/>
              <a:rect l="l" t="t" r="r" b="b"/>
              <a:pathLst>
                <a:path w="1136650" h="1318260">
                  <a:moveTo>
                    <a:pt x="568071" y="0"/>
                  </a:moveTo>
                  <a:lnTo>
                    <a:pt x="0" y="284035"/>
                  </a:lnTo>
                  <a:lnTo>
                    <a:pt x="0" y="1034224"/>
                  </a:lnTo>
                  <a:lnTo>
                    <a:pt x="568071" y="1318260"/>
                  </a:lnTo>
                  <a:lnTo>
                    <a:pt x="1136142" y="1034224"/>
                  </a:lnTo>
                  <a:lnTo>
                    <a:pt x="1136142" y="284035"/>
                  </a:lnTo>
                  <a:lnTo>
                    <a:pt x="56807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96640" y="3227831"/>
              <a:ext cx="370840" cy="429259"/>
            </a:xfrm>
            <a:custGeom>
              <a:avLst/>
              <a:gdLst/>
              <a:ahLst/>
              <a:cxnLst/>
              <a:rect l="l" t="t" r="r" b="b"/>
              <a:pathLst>
                <a:path w="370839" h="429260">
                  <a:moveTo>
                    <a:pt x="185165" y="0"/>
                  </a:moveTo>
                  <a:lnTo>
                    <a:pt x="0" y="92583"/>
                  </a:lnTo>
                  <a:lnTo>
                    <a:pt x="0" y="336423"/>
                  </a:lnTo>
                  <a:lnTo>
                    <a:pt x="185165" y="429006"/>
                  </a:lnTo>
                  <a:lnTo>
                    <a:pt x="370331" y="336423"/>
                  </a:lnTo>
                  <a:lnTo>
                    <a:pt x="370331" y="92583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1779" y="2367090"/>
            <a:ext cx="364299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分布式S</a:t>
            </a:r>
            <a:r>
              <a:rPr dirty="0" sz="3200" spc="-10">
                <a:solidFill>
                  <a:srgbClr val="252525"/>
                </a:solidFill>
                <a:latin typeface="Microsoft YaHei"/>
                <a:cs typeface="Microsoft YaHei"/>
              </a:rPr>
              <a:t>Q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L执行引擎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1779" y="3173158"/>
            <a:ext cx="100901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7.1</a:t>
            </a:r>
            <a:r>
              <a:rPr dirty="0" sz="1600" spc="-7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概念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1779" y="3666171"/>
            <a:ext cx="2026285" cy="762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7.2</a:t>
            </a:r>
            <a:r>
              <a:rPr dirty="0" sz="1600" spc="-6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客户端工具连接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85858"/>
              </a:buClr>
              <a:buFont typeface="Arial MT"/>
              <a:buChar char="•"/>
            </a:pPr>
            <a:endParaRPr sz="105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7.3</a:t>
            </a:r>
            <a:r>
              <a:rPr dirty="0" sz="1600" spc="-4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代码JDBC连接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9626" y="2675127"/>
            <a:ext cx="65214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FFFFFF"/>
                </a:solidFill>
                <a:latin typeface="Microsoft YaHei"/>
                <a:cs typeface="Microsoft YaHei"/>
              </a:rPr>
              <a:t>0</a:t>
            </a:r>
            <a:r>
              <a:rPr dirty="0" sz="4000" b="1">
                <a:solidFill>
                  <a:srgbClr val="FFFFFF"/>
                </a:solidFill>
                <a:latin typeface="Microsoft YaHei"/>
                <a:cs typeface="Microsoft YaHei"/>
              </a:rPr>
              <a:t>7</a:t>
            </a:r>
            <a:endParaRPr sz="4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概念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3732" y="1584197"/>
            <a:ext cx="9694545" cy="5099685"/>
            <a:chOff x="903732" y="1584197"/>
            <a:chExt cx="9694545" cy="509968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732" y="1584197"/>
              <a:ext cx="6877037" cy="50993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7676" y="6454139"/>
              <a:ext cx="5570219" cy="22934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7.2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496" y="1619027"/>
            <a:ext cx="7801157" cy="487605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345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bin/spark-submit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305" y="1736090"/>
            <a:ext cx="4839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bin/spark-submit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程序,</a:t>
            </a:r>
            <a:r>
              <a:rPr dirty="0" sz="12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作用:</a:t>
            </a:r>
            <a:r>
              <a:rPr dirty="0" sz="12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提交指定的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代码到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环境中运行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577" y="2049779"/>
            <a:ext cx="6781799" cy="99439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788" y="4022908"/>
            <a:ext cx="6784589" cy="211301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93444" y="3654425"/>
            <a:ext cx="2797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pyspark/spark-shell/spark-submit</a:t>
            </a:r>
            <a:r>
              <a:rPr dirty="0" sz="12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对比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1625600" cy="8172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7.3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15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客户端工具测试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438" y="2003863"/>
            <a:ext cx="4684763" cy="377362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93980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7.3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代码测试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567" y="2172716"/>
            <a:ext cx="6338041" cy="8572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74725" y="3170428"/>
            <a:ext cx="1045337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yum</a:t>
            </a:r>
            <a:r>
              <a:rPr dirty="0" sz="105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install zlib-devel</a:t>
            </a:r>
            <a:r>
              <a:rPr dirty="0" sz="1050" spc="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bzip2-devel</a:t>
            </a:r>
            <a:r>
              <a:rPr dirty="0" sz="1050" spc="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openssl-devel</a:t>
            </a:r>
            <a:r>
              <a:rPr dirty="0" sz="1050" spc="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ncurses-devel</a:t>
            </a:r>
            <a:r>
              <a:rPr dirty="0" sz="1050" spc="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sqlite-devel</a:t>
            </a:r>
            <a:r>
              <a:rPr dirty="0" sz="1050" spc="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readline-devel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tk-devel</a:t>
            </a:r>
            <a:r>
              <a:rPr dirty="0" sz="105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libffi-devel</a:t>
            </a:r>
            <a:r>
              <a:rPr dirty="0" sz="1050" spc="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gcc</a:t>
            </a:r>
            <a:r>
              <a:rPr dirty="0" sz="1050" spc="4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make</a:t>
            </a:r>
            <a:r>
              <a:rPr dirty="0" sz="105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gcc-c++</a:t>
            </a:r>
            <a:r>
              <a:rPr dirty="0" sz="1050" spc="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python-devel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cyrus-sasl-devel</a:t>
            </a:r>
            <a:r>
              <a:rPr dirty="0" sz="1050" spc="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cyrus-sasl-plain</a:t>
            </a:r>
            <a:r>
              <a:rPr dirty="0" sz="105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cyrus-sasl-gssapi</a:t>
            </a:r>
            <a:r>
              <a:rPr dirty="0" sz="1050" spc="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-y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961" y="3663695"/>
            <a:ext cx="3232149" cy="3809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74725" y="4172457"/>
            <a:ext cx="7960359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/export/server/anaconda3/envs/pyspark/bin/python</a:t>
            </a:r>
            <a:r>
              <a:rPr dirty="0" sz="105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-m</a:t>
            </a:r>
            <a:r>
              <a:rPr dirty="0" sz="1050" spc="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pip</a:t>
            </a:r>
            <a:r>
              <a:rPr dirty="0" sz="105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install 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-i</a:t>
            </a:r>
            <a:r>
              <a:rPr dirty="0" sz="1050" spc="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https://pypi.tuna.tsinghua.edu.cn/simple</a:t>
            </a:r>
            <a:r>
              <a:rPr dirty="0" sz="105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pyhive</a:t>
            </a:r>
            <a:r>
              <a:rPr dirty="0" sz="105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pymysql</a:t>
            </a:r>
            <a:r>
              <a:rPr dirty="0" sz="105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sasl</a:t>
            </a:r>
            <a:r>
              <a:rPr dirty="0" sz="1050" spc="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thrift</a:t>
            </a:r>
            <a:r>
              <a:rPr dirty="0" sz="105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thrift_sasl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6619" y="1167434"/>
            <a:ext cx="939800" cy="8172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7.3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15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代码测试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696" y="2010430"/>
            <a:ext cx="9086866" cy="406257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  <p:transition spd="fast">
    <p:fade thruBlk="0"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1853628"/>
            <a:ext cx="5574665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Microsoft YaHei"/>
                <a:cs typeface="Microsoft YaHei"/>
              </a:rPr>
              <a:t>分布式SQL执行引擎就是使用Spark提供的</a:t>
            </a:r>
            <a:r>
              <a:rPr dirty="0" sz="1400" spc="5">
                <a:latin typeface="Microsoft YaHei"/>
                <a:cs typeface="Microsoft YaHei"/>
              </a:rPr>
              <a:t>ThriftServer</a:t>
            </a:r>
            <a:r>
              <a:rPr dirty="0" sz="1400" spc="-5">
                <a:latin typeface="Microsoft YaHei"/>
                <a:cs typeface="Microsoft YaHei"/>
              </a:rPr>
              <a:t>服</a:t>
            </a:r>
            <a:r>
              <a:rPr dirty="0" sz="1400">
                <a:latin typeface="Microsoft YaHei"/>
                <a:cs typeface="Microsoft YaHei"/>
              </a:rPr>
              <a:t>务</a:t>
            </a:r>
            <a:r>
              <a:rPr dirty="0" sz="1400" spc="-5">
                <a:latin typeface="Microsoft YaHei"/>
                <a:cs typeface="Microsoft YaHei"/>
              </a:rPr>
              <a:t>，以</a:t>
            </a:r>
            <a:r>
              <a:rPr dirty="0" sz="1400">
                <a:latin typeface="Microsoft YaHei"/>
                <a:cs typeface="Microsoft YaHei"/>
              </a:rPr>
              <a:t>“</a:t>
            </a:r>
            <a:r>
              <a:rPr dirty="0" sz="1400" spc="-5">
                <a:latin typeface="Microsoft YaHei"/>
                <a:cs typeface="Microsoft YaHei"/>
              </a:rPr>
              <a:t>后台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Microsoft YaHei"/>
                <a:cs typeface="Microsoft YaHei"/>
              </a:rPr>
              <a:t>进程”的模式持续运行，对外提供</a:t>
            </a:r>
            <a:r>
              <a:rPr dirty="0" sz="1400">
                <a:latin typeface="Microsoft YaHei"/>
                <a:cs typeface="Microsoft YaHei"/>
              </a:rPr>
              <a:t>端</a:t>
            </a:r>
            <a:r>
              <a:rPr dirty="0" sz="1400" spc="-5">
                <a:latin typeface="Microsoft YaHei"/>
                <a:cs typeface="Microsoft YaHei"/>
              </a:rPr>
              <a:t>口。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219134"/>
            <a:ext cx="436816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Microsoft YaHei"/>
                <a:cs typeface="Microsoft YaHei"/>
              </a:rPr>
              <a:t>可以通过客户端工具或者代码，以</a:t>
            </a:r>
            <a:r>
              <a:rPr dirty="0" sz="1400" spc="-10">
                <a:latin typeface="Microsoft YaHei"/>
                <a:cs typeface="Microsoft YaHei"/>
              </a:rPr>
              <a:t>JDB</a:t>
            </a:r>
            <a:r>
              <a:rPr dirty="0" sz="1400" spc="-5">
                <a:latin typeface="Microsoft YaHei"/>
                <a:cs typeface="Microsoft YaHei"/>
              </a:rPr>
              <a:t>C</a:t>
            </a:r>
            <a:r>
              <a:rPr dirty="0" sz="1400">
                <a:latin typeface="Microsoft YaHei"/>
                <a:cs typeface="Microsoft YaHei"/>
              </a:rPr>
              <a:t>协</a:t>
            </a:r>
            <a:r>
              <a:rPr dirty="0" sz="1400" spc="-5">
                <a:latin typeface="Microsoft YaHei"/>
                <a:cs typeface="Microsoft YaHei"/>
              </a:rPr>
              <a:t>议连</a:t>
            </a:r>
            <a:r>
              <a:rPr dirty="0" sz="1400">
                <a:latin typeface="Microsoft YaHei"/>
                <a:cs typeface="Microsoft YaHei"/>
              </a:rPr>
              <a:t>接</a:t>
            </a:r>
            <a:r>
              <a:rPr dirty="0" sz="1400" spc="-5">
                <a:latin typeface="Microsoft YaHei"/>
                <a:cs typeface="Microsoft YaHei"/>
              </a:rPr>
              <a:t>使用。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157998"/>
            <a:ext cx="5471795" cy="1561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Microsoft YaHei"/>
                <a:cs typeface="Microsoft YaHei"/>
              </a:rPr>
              <a:t>SQL提交后，底层运行的就是Spark任务。</a:t>
            </a:r>
            <a:endParaRPr sz="1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200000"/>
              </a:lnSpc>
              <a:spcBef>
                <a:spcPts val="340"/>
              </a:spcBef>
            </a:pPr>
            <a:r>
              <a:rPr dirty="0" sz="1400" spc="-5">
                <a:latin typeface="Microsoft YaHei"/>
                <a:cs typeface="Microsoft YaHei"/>
              </a:rPr>
              <a:t>相当于构建了一个以</a:t>
            </a:r>
            <a:r>
              <a:rPr dirty="0" sz="1400" spc="-15">
                <a:latin typeface="Microsoft YaHei"/>
                <a:cs typeface="Microsoft YaHei"/>
              </a:rPr>
              <a:t>MetaStore</a:t>
            </a:r>
            <a:r>
              <a:rPr dirty="0" sz="1400" spc="-5">
                <a:latin typeface="Microsoft YaHei"/>
                <a:cs typeface="Microsoft YaHei"/>
              </a:rPr>
              <a:t>服</a:t>
            </a:r>
            <a:r>
              <a:rPr dirty="0" sz="1400">
                <a:latin typeface="Microsoft YaHei"/>
                <a:cs typeface="Microsoft YaHei"/>
              </a:rPr>
              <a:t>务</a:t>
            </a:r>
            <a:r>
              <a:rPr dirty="0" sz="1400" spc="-5">
                <a:latin typeface="Microsoft YaHei"/>
                <a:cs typeface="Microsoft YaHei"/>
              </a:rPr>
              <a:t>为元</a:t>
            </a:r>
            <a:r>
              <a:rPr dirty="0" sz="1400">
                <a:latin typeface="Microsoft YaHei"/>
                <a:cs typeface="Microsoft YaHei"/>
              </a:rPr>
              <a:t>数</a:t>
            </a:r>
            <a:r>
              <a:rPr dirty="0" sz="1400" spc="-5">
                <a:latin typeface="Microsoft YaHei"/>
                <a:cs typeface="Microsoft YaHei"/>
              </a:rPr>
              <a:t>据，Spark为</a:t>
            </a:r>
            <a:r>
              <a:rPr dirty="0" sz="1400">
                <a:latin typeface="Microsoft YaHei"/>
                <a:cs typeface="Microsoft YaHei"/>
              </a:rPr>
              <a:t>执</a:t>
            </a:r>
            <a:r>
              <a:rPr dirty="0" sz="1400" spc="-5">
                <a:latin typeface="Microsoft YaHei"/>
                <a:cs typeface="Microsoft YaHei"/>
              </a:rPr>
              <a:t>行引</a:t>
            </a:r>
            <a:r>
              <a:rPr dirty="0" sz="1400">
                <a:latin typeface="Microsoft YaHei"/>
                <a:cs typeface="Microsoft YaHei"/>
              </a:rPr>
              <a:t>擎</a:t>
            </a:r>
            <a:r>
              <a:rPr dirty="0" sz="1400" spc="-5">
                <a:latin typeface="Microsoft YaHei"/>
                <a:cs typeface="Microsoft YaHei"/>
              </a:rPr>
              <a:t>的数 据库服务，像操作数据库那样方便</a:t>
            </a:r>
            <a:r>
              <a:rPr dirty="0" sz="1400">
                <a:latin typeface="Microsoft YaHei"/>
                <a:cs typeface="Microsoft YaHei"/>
              </a:rPr>
              <a:t>的</a:t>
            </a:r>
            <a:r>
              <a:rPr dirty="0" sz="1400" spc="-5">
                <a:latin typeface="Microsoft YaHei"/>
                <a:cs typeface="Microsoft YaHei"/>
              </a:rPr>
              <a:t>操</a:t>
            </a:r>
            <a:r>
              <a:rPr dirty="0" sz="1400">
                <a:latin typeface="Microsoft YaHei"/>
                <a:cs typeface="Microsoft YaHei"/>
              </a:rPr>
              <a:t>作</a:t>
            </a:r>
            <a:r>
              <a:rPr dirty="0" sz="1400" spc="-5">
                <a:latin typeface="Microsoft YaHei"/>
                <a:cs typeface="Microsoft YaHei"/>
              </a:rPr>
              <a:t>SparkSQL进行分布</a:t>
            </a:r>
            <a:r>
              <a:rPr dirty="0" sz="1400">
                <a:latin typeface="Microsoft YaHei"/>
                <a:cs typeface="Microsoft YaHei"/>
              </a:rPr>
              <a:t>式的</a:t>
            </a:r>
            <a:r>
              <a:rPr dirty="0" sz="1400" spc="-5">
                <a:latin typeface="Microsoft YaHei"/>
                <a:cs typeface="Microsoft YaHei"/>
              </a:rPr>
              <a:t>SQL </a:t>
            </a:r>
            <a:r>
              <a:rPr dirty="0" sz="1400" spc="-40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计算。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8522" y="2604516"/>
            <a:ext cx="2314955" cy="956309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906395" y="2227770"/>
            <a:ext cx="640461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2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7200" spc="-9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7200">
                <a:solidFill>
                  <a:srgbClr val="252525"/>
                </a:solidFill>
                <a:latin typeface="Microsoft YaHei"/>
                <a:cs typeface="Microsoft YaHei"/>
              </a:rPr>
              <a:t>综合案例</a:t>
            </a:r>
            <a:endParaRPr sz="72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1487" y="4121930"/>
            <a:ext cx="3111758" cy="150848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3935" y="1020953"/>
            <a:ext cx="5073650" cy="2062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85858"/>
                </a:solidFill>
                <a:latin typeface="Microsoft YaHei"/>
                <a:cs typeface="Microsoft YaHei"/>
              </a:rPr>
              <a:t>需求分析</a:t>
            </a:r>
            <a:endParaRPr sz="1800">
              <a:latin typeface="Microsoft YaHei"/>
              <a:cs typeface="Microsoft YaHei"/>
            </a:endParaRPr>
          </a:p>
          <a:p>
            <a:pPr marL="125730">
              <a:lnSpc>
                <a:spcPct val="100000"/>
              </a:lnSpc>
              <a:spcBef>
                <a:spcPts val="2120"/>
              </a:spcBef>
            </a:pPr>
            <a:r>
              <a:rPr dirty="0" sz="1400" spc="-5">
                <a:latin typeface="Microsoft YaHei"/>
                <a:cs typeface="Microsoft YaHei"/>
              </a:rPr>
              <a:t>某公司是做零售相关业务,</a:t>
            </a:r>
            <a:r>
              <a:rPr dirty="0" sz="1400" spc="-1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旗下出品各类收银机.</a:t>
            </a:r>
            <a:endParaRPr sz="1400">
              <a:latin typeface="Microsoft YaHei"/>
              <a:cs typeface="Microsoft YaHei"/>
            </a:endParaRPr>
          </a:p>
          <a:p>
            <a:pPr marL="125095" marR="5080">
              <a:lnSpc>
                <a:spcPct val="200000"/>
              </a:lnSpc>
            </a:pPr>
            <a:r>
              <a:rPr dirty="0" sz="1400" spc="-5">
                <a:latin typeface="Microsoft YaHei"/>
                <a:cs typeface="Microsoft YaHei"/>
              </a:rPr>
              <a:t>目前公司的收银机已经在全国铺开,</a:t>
            </a:r>
            <a:r>
              <a:rPr dirty="0" sz="1400" spc="125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在各个省份均有店铺使用. 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机器是联网的,</a:t>
            </a:r>
            <a:r>
              <a:rPr dirty="0" sz="1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每一次使用都会将售卖商品数据上</a:t>
            </a:r>
            <a:r>
              <a:rPr dirty="0" sz="1400">
                <a:latin typeface="Microsoft YaHei"/>
                <a:cs typeface="Microsoft YaHei"/>
              </a:rPr>
              <a:t>传</a:t>
            </a:r>
            <a:r>
              <a:rPr dirty="0" sz="1400" spc="-5">
                <a:latin typeface="Microsoft YaHei"/>
                <a:cs typeface="Microsoft YaHei"/>
              </a:rPr>
              <a:t>到公</a:t>
            </a:r>
            <a:r>
              <a:rPr dirty="0" sz="1400">
                <a:latin typeface="Microsoft YaHei"/>
                <a:cs typeface="Microsoft YaHei"/>
              </a:rPr>
              <a:t>司</a:t>
            </a:r>
            <a:r>
              <a:rPr dirty="0" sz="1400" spc="-5">
                <a:latin typeface="Microsoft YaHei"/>
                <a:cs typeface="Microsoft YaHei"/>
              </a:rPr>
              <a:t>后台. </a:t>
            </a:r>
            <a:r>
              <a:rPr dirty="0" sz="1400" spc="-40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老板现在想对省份维度的销售情况</a:t>
            </a:r>
            <a:r>
              <a:rPr dirty="0" sz="1400">
                <a:latin typeface="Microsoft YaHei"/>
                <a:cs typeface="Microsoft YaHei"/>
              </a:rPr>
              <a:t>进</a:t>
            </a:r>
            <a:r>
              <a:rPr dirty="0" sz="1400" spc="-5">
                <a:latin typeface="Microsoft YaHei"/>
                <a:cs typeface="Microsoft YaHei"/>
              </a:rPr>
              <a:t>行统</a:t>
            </a:r>
            <a:r>
              <a:rPr dirty="0" sz="1400">
                <a:latin typeface="Microsoft YaHei"/>
                <a:cs typeface="Microsoft YaHei"/>
              </a:rPr>
              <a:t>计</a:t>
            </a:r>
            <a:r>
              <a:rPr dirty="0" sz="1400" spc="-5">
                <a:latin typeface="Microsoft YaHei"/>
                <a:cs typeface="Microsoft YaHei"/>
              </a:rPr>
              <a:t>分析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34658" y="3483903"/>
            <a:ext cx="1336675" cy="1088390"/>
            <a:chOff x="1634658" y="3483903"/>
            <a:chExt cx="1336675" cy="1088390"/>
          </a:xfrm>
        </p:grpSpPr>
        <p:sp>
          <p:nvSpPr>
            <p:cNvPr id="16" name="object 16"/>
            <p:cNvSpPr/>
            <p:nvPr/>
          </p:nvSpPr>
          <p:spPr>
            <a:xfrm>
              <a:off x="1906922" y="4020675"/>
              <a:ext cx="896619" cy="471805"/>
            </a:xfrm>
            <a:custGeom>
              <a:avLst/>
              <a:gdLst/>
              <a:ahLst/>
              <a:cxnLst/>
              <a:rect l="l" t="t" r="r" b="b"/>
              <a:pathLst>
                <a:path w="896619" h="471804">
                  <a:moveTo>
                    <a:pt x="96016" y="471478"/>
                  </a:moveTo>
                  <a:lnTo>
                    <a:pt x="34645" y="471478"/>
                  </a:lnTo>
                  <a:lnTo>
                    <a:pt x="0" y="211653"/>
                  </a:lnTo>
                  <a:lnTo>
                    <a:pt x="0" y="42570"/>
                  </a:lnTo>
                  <a:lnTo>
                    <a:pt x="21966" y="35925"/>
                  </a:lnTo>
                  <a:lnTo>
                    <a:pt x="42794" y="26524"/>
                  </a:lnTo>
                  <a:lnTo>
                    <a:pt x="62228" y="14503"/>
                  </a:lnTo>
                  <a:lnTo>
                    <a:pt x="80013" y="0"/>
                  </a:lnTo>
                  <a:lnTo>
                    <a:pt x="116573" y="26256"/>
                  </a:lnTo>
                  <a:lnTo>
                    <a:pt x="157269" y="42010"/>
                  </a:lnTo>
                  <a:lnTo>
                    <a:pt x="200034" y="47261"/>
                  </a:lnTo>
                  <a:lnTo>
                    <a:pt x="896152" y="47261"/>
                  </a:lnTo>
                  <a:lnTo>
                    <a:pt x="896152" y="127392"/>
                  </a:lnTo>
                  <a:lnTo>
                    <a:pt x="96016" y="127392"/>
                  </a:lnTo>
                  <a:lnTo>
                    <a:pt x="96016" y="471478"/>
                  </a:lnTo>
                  <a:close/>
                </a:path>
                <a:path w="896619" h="471804">
                  <a:moveTo>
                    <a:pt x="440075" y="47261"/>
                  </a:moveTo>
                  <a:lnTo>
                    <a:pt x="200034" y="47261"/>
                  </a:lnTo>
                  <a:lnTo>
                    <a:pt x="242798" y="42010"/>
                  </a:lnTo>
                  <a:lnTo>
                    <a:pt x="283495" y="26256"/>
                  </a:lnTo>
                  <a:lnTo>
                    <a:pt x="320054" y="0"/>
                  </a:lnTo>
                  <a:lnTo>
                    <a:pt x="356614" y="26256"/>
                  </a:lnTo>
                  <a:lnTo>
                    <a:pt x="397310" y="42010"/>
                  </a:lnTo>
                  <a:lnTo>
                    <a:pt x="440075" y="47261"/>
                  </a:lnTo>
                  <a:close/>
                </a:path>
                <a:path w="896619" h="471804">
                  <a:moveTo>
                    <a:pt x="680116" y="47261"/>
                  </a:moveTo>
                  <a:lnTo>
                    <a:pt x="440075" y="47261"/>
                  </a:lnTo>
                  <a:lnTo>
                    <a:pt x="482839" y="42010"/>
                  </a:lnTo>
                  <a:lnTo>
                    <a:pt x="523535" y="26256"/>
                  </a:lnTo>
                  <a:lnTo>
                    <a:pt x="560095" y="0"/>
                  </a:lnTo>
                  <a:lnTo>
                    <a:pt x="596655" y="26256"/>
                  </a:lnTo>
                  <a:lnTo>
                    <a:pt x="637351" y="42010"/>
                  </a:lnTo>
                  <a:lnTo>
                    <a:pt x="680116" y="47261"/>
                  </a:lnTo>
                  <a:close/>
                </a:path>
                <a:path w="896619" h="471804">
                  <a:moveTo>
                    <a:pt x="896152" y="47261"/>
                  </a:moveTo>
                  <a:lnTo>
                    <a:pt x="680116" y="47261"/>
                  </a:lnTo>
                  <a:lnTo>
                    <a:pt x="722880" y="42010"/>
                  </a:lnTo>
                  <a:lnTo>
                    <a:pt x="763576" y="26256"/>
                  </a:lnTo>
                  <a:lnTo>
                    <a:pt x="800136" y="0"/>
                  </a:lnTo>
                  <a:lnTo>
                    <a:pt x="821285" y="16846"/>
                  </a:lnTo>
                  <a:lnTo>
                    <a:pt x="844625" y="30186"/>
                  </a:lnTo>
                  <a:lnTo>
                    <a:pt x="869723" y="39815"/>
                  </a:lnTo>
                  <a:lnTo>
                    <a:pt x="896152" y="45531"/>
                  </a:lnTo>
                  <a:lnTo>
                    <a:pt x="896152" y="47261"/>
                  </a:lnTo>
                  <a:close/>
                </a:path>
                <a:path w="896619" h="471804">
                  <a:moveTo>
                    <a:pt x="896152" y="471478"/>
                  </a:moveTo>
                  <a:lnTo>
                    <a:pt x="336057" y="471478"/>
                  </a:lnTo>
                  <a:lnTo>
                    <a:pt x="336057" y="127392"/>
                  </a:lnTo>
                  <a:lnTo>
                    <a:pt x="448076" y="127392"/>
                  </a:lnTo>
                  <a:lnTo>
                    <a:pt x="448076" y="367452"/>
                  </a:lnTo>
                  <a:lnTo>
                    <a:pt x="896152" y="367452"/>
                  </a:lnTo>
                  <a:lnTo>
                    <a:pt x="896152" y="471478"/>
                  </a:lnTo>
                  <a:close/>
                </a:path>
                <a:path w="896619" h="471804">
                  <a:moveTo>
                    <a:pt x="896152" y="367452"/>
                  </a:moveTo>
                  <a:lnTo>
                    <a:pt x="800136" y="367452"/>
                  </a:lnTo>
                  <a:lnTo>
                    <a:pt x="800136" y="127392"/>
                  </a:lnTo>
                  <a:lnTo>
                    <a:pt x="896152" y="127392"/>
                  </a:lnTo>
                  <a:lnTo>
                    <a:pt x="896152" y="367452"/>
                  </a:lnTo>
                  <a:close/>
                </a:path>
              </a:pathLst>
            </a:custGeom>
            <a:solidFill>
              <a:srgbClr val="9ADC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122957" y="4148073"/>
              <a:ext cx="584200" cy="400685"/>
            </a:xfrm>
            <a:custGeom>
              <a:avLst/>
              <a:gdLst/>
              <a:ahLst/>
              <a:cxnLst/>
              <a:rect l="l" t="t" r="r" b="b"/>
              <a:pathLst>
                <a:path w="584200" h="400685">
                  <a:moveTo>
                    <a:pt x="120015" y="0"/>
                  </a:moveTo>
                  <a:lnTo>
                    <a:pt x="0" y="0"/>
                  </a:lnTo>
                  <a:lnTo>
                    <a:pt x="0" y="400100"/>
                  </a:lnTo>
                  <a:lnTo>
                    <a:pt x="120015" y="400100"/>
                  </a:lnTo>
                  <a:lnTo>
                    <a:pt x="120015" y="0"/>
                  </a:lnTo>
                  <a:close/>
                </a:path>
                <a:path w="584200" h="400685">
                  <a:moveTo>
                    <a:pt x="584098" y="112026"/>
                  </a:moveTo>
                  <a:lnTo>
                    <a:pt x="232041" y="112026"/>
                  </a:lnTo>
                  <a:lnTo>
                    <a:pt x="232041" y="240068"/>
                  </a:lnTo>
                  <a:lnTo>
                    <a:pt x="584098" y="240068"/>
                  </a:lnTo>
                  <a:lnTo>
                    <a:pt x="584098" y="112026"/>
                  </a:lnTo>
                  <a:close/>
                </a:path>
              </a:pathLst>
            </a:custGeom>
            <a:solidFill>
              <a:srgbClr val="E6EB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26907" y="4204093"/>
              <a:ext cx="782955" cy="368300"/>
            </a:xfrm>
            <a:custGeom>
              <a:avLst/>
              <a:gdLst/>
              <a:ahLst/>
              <a:cxnLst/>
              <a:rect l="l" t="t" r="r" b="b"/>
              <a:pathLst>
                <a:path w="782955" h="368300">
                  <a:moveTo>
                    <a:pt x="48006" y="272059"/>
                  </a:moveTo>
                  <a:lnTo>
                    <a:pt x="46113" y="262712"/>
                  </a:lnTo>
                  <a:lnTo>
                    <a:pt x="40970" y="255092"/>
                  </a:lnTo>
                  <a:lnTo>
                    <a:pt x="33337" y="249948"/>
                  </a:lnTo>
                  <a:lnTo>
                    <a:pt x="24003" y="248056"/>
                  </a:lnTo>
                  <a:lnTo>
                    <a:pt x="14655" y="249948"/>
                  </a:lnTo>
                  <a:lnTo>
                    <a:pt x="7023" y="255092"/>
                  </a:lnTo>
                  <a:lnTo>
                    <a:pt x="1879" y="262712"/>
                  </a:lnTo>
                  <a:lnTo>
                    <a:pt x="0" y="272059"/>
                  </a:lnTo>
                  <a:lnTo>
                    <a:pt x="0" y="344081"/>
                  </a:lnTo>
                  <a:lnTo>
                    <a:pt x="1879" y="353428"/>
                  </a:lnTo>
                  <a:lnTo>
                    <a:pt x="7023" y="361061"/>
                  </a:lnTo>
                  <a:lnTo>
                    <a:pt x="14655" y="366204"/>
                  </a:lnTo>
                  <a:lnTo>
                    <a:pt x="24003" y="368084"/>
                  </a:lnTo>
                  <a:lnTo>
                    <a:pt x="33337" y="366204"/>
                  </a:lnTo>
                  <a:lnTo>
                    <a:pt x="40970" y="361061"/>
                  </a:lnTo>
                  <a:lnTo>
                    <a:pt x="46113" y="353428"/>
                  </a:lnTo>
                  <a:lnTo>
                    <a:pt x="48006" y="344081"/>
                  </a:lnTo>
                  <a:lnTo>
                    <a:pt x="48006" y="272059"/>
                  </a:lnTo>
                  <a:close/>
                </a:path>
                <a:path w="782955" h="368300">
                  <a:moveTo>
                    <a:pt x="272046" y="120027"/>
                  </a:moveTo>
                  <a:lnTo>
                    <a:pt x="270154" y="110680"/>
                  </a:lnTo>
                  <a:lnTo>
                    <a:pt x="265010" y="103047"/>
                  </a:lnTo>
                  <a:lnTo>
                    <a:pt x="257378" y="97904"/>
                  </a:lnTo>
                  <a:lnTo>
                    <a:pt x="248031" y="96024"/>
                  </a:lnTo>
                  <a:lnTo>
                    <a:pt x="238696" y="97904"/>
                  </a:lnTo>
                  <a:lnTo>
                    <a:pt x="231063" y="103047"/>
                  </a:lnTo>
                  <a:lnTo>
                    <a:pt x="225920" y="110680"/>
                  </a:lnTo>
                  <a:lnTo>
                    <a:pt x="224028" y="120027"/>
                  </a:lnTo>
                  <a:lnTo>
                    <a:pt x="224028" y="152031"/>
                  </a:lnTo>
                  <a:lnTo>
                    <a:pt x="225920" y="161378"/>
                  </a:lnTo>
                  <a:lnTo>
                    <a:pt x="231063" y="169011"/>
                  </a:lnTo>
                  <a:lnTo>
                    <a:pt x="238696" y="174155"/>
                  </a:lnTo>
                  <a:lnTo>
                    <a:pt x="248031" y="176034"/>
                  </a:lnTo>
                  <a:lnTo>
                    <a:pt x="257378" y="174155"/>
                  </a:lnTo>
                  <a:lnTo>
                    <a:pt x="265010" y="169011"/>
                  </a:lnTo>
                  <a:lnTo>
                    <a:pt x="270154" y="161378"/>
                  </a:lnTo>
                  <a:lnTo>
                    <a:pt x="272046" y="152031"/>
                  </a:lnTo>
                  <a:lnTo>
                    <a:pt x="272046" y="120027"/>
                  </a:lnTo>
                  <a:close/>
                </a:path>
                <a:path w="782955" h="368300">
                  <a:moveTo>
                    <a:pt x="728116" y="24003"/>
                  </a:moveTo>
                  <a:lnTo>
                    <a:pt x="726236" y="14655"/>
                  </a:lnTo>
                  <a:lnTo>
                    <a:pt x="721093" y="7023"/>
                  </a:lnTo>
                  <a:lnTo>
                    <a:pt x="713460" y="1879"/>
                  </a:lnTo>
                  <a:lnTo>
                    <a:pt x="704113" y="0"/>
                  </a:lnTo>
                  <a:lnTo>
                    <a:pt x="694766" y="1879"/>
                  </a:lnTo>
                  <a:lnTo>
                    <a:pt x="687146" y="7023"/>
                  </a:lnTo>
                  <a:lnTo>
                    <a:pt x="682002" y="14655"/>
                  </a:lnTo>
                  <a:lnTo>
                    <a:pt x="680110" y="24003"/>
                  </a:lnTo>
                  <a:lnTo>
                    <a:pt x="680110" y="104025"/>
                  </a:lnTo>
                  <a:lnTo>
                    <a:pt x="682002" y="113372"/>
                  </a:lnTo>
                  <a:lnTo>
                    <a:pt x="687146" y="120992"/>
                  </a:lnTo>
                  <a:lnTo>
                    <a:pt x="694766" y="126136"/>
                  </a:lnTo>
                  <a:lnTo>
                    <a:pt x="704113" y="128028"/>
                  </a:lnTo>
                  <a:lnTo>
                    <a:pt x="713460" y="126136"/>
                  </a:lnTo>
                  <a:lnTo>
                    <a:pt x="721093" y="120992"/>
                  </a:lnTo>
                  <a:lnTo>
                    <a:pt x="726236" y="113372"/>
                  </a:lnTo>
                  <a:lnTo>
                    <a:pt x="728116" y="104025"/>
                  </a:lnTo>
                  <a:lnTo>
                    <a:pt x="728116" y="24003"/>
                  </a:lnTo>
                  <a:close/>
                </a:path>
                <a:path w="782955" h="368300">
                  <a:moveTo>
                    <a:pt x="782612" y="344081"/>
                  </a:moveTo>
                  <a:lnTo>
                    <a:pt x="780719" y="334733"/>
                  </a:lnTo>
                  <a:lnTo>
                    <a:pt x="775576" y="327113"/>
                  </a:lnTo>
                  <a:lnTo>
                    <a:pt x="767943" y="321957"/>
                  </a:lnTo>
                  <a:lnTo>
                    <a:pt x="758609" y="320078"/>
                  </a:lnTo>
                  <a:lnTo>
                    <a:pt x="136017" y="320078"/>
                  </a:lnTo>
                  <a:lnTo>
                    <a:pt x="126669" y="321957"/>
                  </a:lnTo>
                  <a:lnTo>
                    <a:pt x="119049" y="327113"/>
                  </a:lnTo>
                  <a:lnTo>
                    <a:pt x="113893" y="334733"/>
                  </a:lnTo>
                  <a:lnTo>
                    <a:pt x="112014" y="344081"/>
                  </a:lnTo>
                  <a:lnTo>
                    <a:pt x="113893" y="353428"/>
                  </a:lnTo>
                  <a:lnTo>
                    <a:pt x="119049" y="361061"/>
                  </a:lnTo>
                  <a:lnTo>
                    <a:pt x="126669" y="366204"/>
                  </a:lnTo>
                  <a:lnTo>
                    <a:pt x="136017" y="368084"/>
                  </a:lnTo>
                  <a:lnTo>
                    <a:pt x="758609" y="368084"/>
                  </a:lnTo>
                  <a:lnTo>
                    <a:pt x="767943" y="366204"/>
                  </a:lnTo>
                  <a:lnTo>
                    <a:pt x="775576" y="361061"/>
                  </a:lnTo>
                  <a:lnTo>
                    <a:pt x="780719" y="353428"/>
                  </a:lnTo>
                  <a:lnTo>
                    <a:pt x="782612" y="344081"/>
                  </a:lnTo>
                  <a:close/>
                </a:path>
              </a:pathLst>
            </a:custGeom>
            <a:solidFill>
              <a:srgbClr val="4F3C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02904" y="3563921"/>
              <a:ext cx="1088390" cy="392430"/>
            </a:xfrm>
            <a:custGeom>
              <a:avLst/>
              <a:gdLst/>
              <a:ahLst/>
              <a:cxnLst/>
              <a:rect l="l" t="t" r="r" b="b"/>
              <a:pathLst>
                <a:path w="1088389" h="392429">
                  <a:moveTo>
                    <a:pt x="1031535" y="392098"/>
                  </a:moveTo>
                  <a:lnTo>
                    <a:pt x="1024174" y="392098"/>
                  </a:lnTo>
                  <a:lnTo>
                    <a:pt x="999259" y="387067"/>
                  </a:lnTo>
                  <a:lnTo>
                    <a:pt x="978912" y="373347"/>
                  </a:lnTo>
                  <a:lnTo>
                    <a:pt x="965194" y="352999"/>
                  </a:lnTo>
                  <a:lnTo>
                    <a:pt x="955762" y="306279"/>
                  </a:lnTo>
                  <a:lnTo>
                    <a:pt x="943758" y="288474"/>
                  </a:lnTo>
                  <a:lnTo>
                    <a:pt x="925955" y="276470"/>
                  </a:lnTo>
                  <a:lnTo>
                    <a:pt x="904154" y="272068"/>
                  </a:lnTo>
                  <a:lnTo>
                    <a:pt x="882352" y="276470"/>
                  </a:lnTo>
                  <a:lnTo>
                    <a:pt x="864549" y="288474"/>
                  </a:lnTo>
                  <a:lnTo>
                    <a:pt x="852546" y="306279"/>
                  </a:lnTo>
                  <a:lnTo>
                    <a:pt x="843114" y="352999"/>
                  </a:lnTo>
                  <a:lnTo>
                    <a:pt x="829395" y="373347"/>
                  </a:lnTo>
                  <a:lnTo>
                    <a:pt x="809048" y="387067"/>
                  </a:lnTo>
                  <a:lnTo>
                    <a:pt x="784133" y="392098"/>
                  </a:lnTo>
                  <a:lnTo>
                    <a:pt x="759218" y="387067"/>
                  </a:lnTo>
                  <a:lnTo>
                    <a:pt x="738872" y="373347"/>
                  </a:lnTo>
                  <a:lnTo>
                    <a:pt x="725153" y="352999"/>
                  </a:lnTo>
                  <a:lnTo>
                    <a:pt x="715721" y="306279"/>
                  </a:lnTo>
                  <a:lnTo>
                    <a:pt x="703718" y="288474"/>
                  </a:lnTo>
                  <a:lnTo>
                    <a:pt x="685914" y="276470"/>
                  </a:lnTo>
                  <a:lnTo>
                    <a:pt x="664113" y="272068"/>
                  </a:lnTo>
                  <a:lnTo>
                    <a:pt x="642311" y="276470"/>
                  </a:lnTo>
                  <a:lnTo>
                    <a:pt x="624508" y="288474"/>
                  </a:lnTo>
                  <a:lnTo>
                    <a:pt x="612505" y="306279"/>
                  </a:lnTo>
                  <a:lnTo>
                    <a:pt x="603073" y="352999"/>
                  </a:lnTo>
                  <a:lnTo>
                    <a:pt x="589354" y="373347"/>
                  </a:lnTo>
                  <a:lnTo>
                    <a:pt x="569007" y="387067"/>
                  </a:lnTo>
                  <a:lnTo>
                    <a:pt x="544092" y="392098"/>
                  </a:lnTo>
                  <a:lnTo>
                    <a:pt x="519177" y="387067"/>
                  </a:lnTo>
                  <a:lnTo>
                    <a:pt x="498831" y="373347"/>
                  </a:lnTo>
                  <a:lnTo>
                    <a:pt x="485112" y="352999"/>
                  </a:lnTo>
                  <a:lnTo>
                    <a:pt x="475680" y="306279"/>
                  </a:lnTo>
                  <a:lnTo>
                    <a:pt x="463677" y="288474"/>
                  </a:lnTo>
                  <a:lnTo>
                    <a:pt x="445873" y="276470"/>
                  </a:lnTo>
                  <a:lnTo>
                    <a:pt x="424072" y="272068"/>
                  </a:lnTo>
                  <a:lnTo>
                    <a:pt x="402270" y="276470"/>
                  </a:lnTo>
                  <a:lnTo>
                    <a:pt x="384467" y="288474"/>
                  </a:lnTo>
                  <a:lnTo>
                    <a:pt x="372464" y="306279"/>
                  </a:lnTo>
                  <a:lnTo>
                    <a:pt x="363032" y="352999"/>
                  </a:lnTo>
                  <a:lnTo>
                    <a:pt x="349313" y="373347"/>
                  </a:lnTo>
                  <a:lnTo>
                    <a:pt x="328966" y="387067"/>
                  </a:lnTo>
                  <a:lnTo>
                    <a:pt x="304051" y="392098"/>
                  </a:lnTo>
                  <a:lnTo>
                    <a:pt x="279136" y="387067"/>
                  </a:lnTo>
                  <a:lnTo>
                    <a:pt x="258790" y="373347"/>
                  </a:lnTo>
                  <a:lnTo>
                    <a:pt x="245071" y="352999"/>
                  </a:lnTo>
                  <a:lnTo>
                    <a:pt x="235639" y="306279"/>
                  </a:lnTo>
                  <a:lnTo>
                    <a:pt x="223636" y="288474"/>
                  </a:lnTo>
                  <a:lnTo>
                    <a:pt x="205832" y="276470"/>
                  </a:lnTo>
                  <a:lnTo>
                    <a:pt x="184031" y="272068"/>
                  </a:lnTo>
                  <a:lnTo>
                    <a:pt x="162229" y="276470"/>
                  </a:lnTo>
                  <a:lnTo>
                    <a:pt x="144426" y="288474"/>
                  </a:lnTo>
                  <a:lnTo>
                    <a:pt x="132423" y="306279"/>
                  </a:lnTo>
                  <a:lnTo>
                    <a:pt x="122991" y="352999"/>
                  </a:lnTo>
                  <a:lnTo>
                    <a:pt x="109272" y="373347"/>
                  </a:lnTo>
                  <a:lnTo>
                    <a:pt x="88925" y="387067"/>
                  </a:lnTo>
                  <a:lnTo>
                    <a:pt x="64010" y="392098"/>
                  </a:lnTo>
                  <a:lnTo>
                    <a:pt x="60890" y="392098"/>
                  </a:lnTo>
                  <a:lnTo>
                    <a:pt x="36586" y="385248"/>
                  </a:lnTo>
                  <a:lnTo>
                    <a:pt x="17152" y="370425"/>
                  </a:lnTo>
                  <a:lnTo>
                    <a:pt x="4365" y="349594"/>
                  </a:lnTo>
                  <a:lnTo>
                    <a:pt x="0" y="324721"/>
                  </a:lnTo>
                  <a:lnTo>
                    <a:pt x="40" y="262602"/>
                  </a:lnTo>
                  <a:lnTo>
                    <a:pt x="116979" y="13683"/>
                  </a:lnTo>
                  <a:lnTo>
                    <a:pt x="138663" y="0"/>
                  </a:lnTo>
                  <a:lnTo>
                    <a:pt x="949521" y="0"/>
                  </a:lnTo>
                  <a:lnTo>
                    <a:pt x="1085865" y="256064"/>
                  </a:lnTo>
                  <a:lnTo>
                    <a:pt x="1087353" y="259193"/>
                  </a:lnTo>
                  <a:lnTo>
                    <a:pt x="1088145" y="262602"/>
                  </a:lnTo>
                  <a:lnTo>
                    <a:pt x="1088185" y="324721"/>
                  </a:lnTo>
                  <a:lnTo>
                    <a:pt x="1084340" y="348700"/>
                  </a:lnTo>
                  <a:lnTo>
                    <a:pt x="1072603" y="369128"/>
                  </a:lnTo>
                  <a:lnTo>
                    <a:pt x="1054496" y="384197"/>
                  </a:lnTo>
                  <a:lnTo>
                    <a:pt x="1031535" y="392098"/>
                  </a:lnTo>
                  <a:close/>
                </a:path>
              </a:pathLst>
            </a:custGeom>
            <a:solidFill>
              <a:srgbClr val="FFF3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66875" y="3483914"/>
              <a:ext cx="1304290" cy="1088390"/>
            </a:xfrm>
            <a:custGeom>
              <a:avLst/>
              <a:gdLst/>
              <a:ahLst/>
              <a:cxnLst/>
              <a:rect l="l" t="t" r="r" b="b"/>
              <a:pathLst>
                <a:path w="1304289" h="1088389">
                  <a:moveTo>
                    <a:pt x="48006" y="1008253"/>
                  </a:moveTo>
                  <a:lnTo>
                    <a:pt x="46126" y="998905"/>
                  </a:lnTo>
                  <a:lnTo>
                    <a:pt x="40982" y="991273"/>
                  </a:lnTo>
                  <a:lnTo>
                    <a:pt x="33350" y="986129"/>
                  </a:lnTo>
                  <a:lnTo>
                    <a:pt x="24003" y="984237"/>
                  </a:lnTo>
                  <a:lnTo>
                    <a:pt x="14655" y="986129"/>
                  </a:lnTo>
                  <a:lnTo>
                    <a:pt x="7035" y="991273"/>
                  </a:lnTo>
                  <a:lnTo>
                    <a:pt x="1892" y="998905"/>
                  </a:lnTo>
                  <a:lnTo>
                    <a:pt x="0" y="1008253"/>
                  </a:lnTo>
                  <a:lnTo>
                    <a:pt x="0" y="1064260"/>
                  </a:lnTo>
                  <a:lnTo>
                    <a:pt x="1892" y="1073607"/>
                  </a:lnTo>
                  <a:lnTo>
                    <a:pt x="7035" y="1081239"/>
                  </a:lnTo>
                  <a:lnTo>
                    <a:pt x="14655" y="1086383"/>
                  </a:lnTo>
                  <a:lnTo>
                    <a:pt x="24003" y="1088263"/>
                  </a:lnTo>
                  <a:lnTo>
                    <a:pt x="33350" y="1086383"/>
                  </a:lnTo>
                  <a:lnTo>
                    <a:pt x="40982" y="1081239"/>
                  </a:lnTo>
                  <a:lnTo>
                    <a:pt x="46126" y="1073607"/>
                  </a:lnTo>
                  <a:lnTo>
                    <a:pt x="48006" y="1064260"/>
                  </a:lnTo>
                  <a:lnTo>
                    <a:pt x="48006" y="1008253"/>
                  </a:lnTo>
                  <a:close/>
                </a:path>
                <a:path w="1304289" h="1088389">
                  <a:moveTo>
                    <a:pt x="1304226" y="346087"/>
                  </a:moveTo>
                  <a:lnTo>
                    <a:pt x="1294218" y="301510"/>
                  </a:lnTo>
                  <a:lnTo>
                    <a:pt x="1179563" y="59448"/>
                  </a:lnTo>
                  <a:lnTo>
                    <a:pt x="1141120" y="16167"/>
                  </a:lnTo>
                  <a:lnTo>
                    <a:pt x="1085545" y="0"/>
                  </a:lnTo>
                  <a:lnTo>
                    <a:pt x="928954" y="0"/>
                  </a:lnTo>
                  <a:lnTo>
                    <a:pt x="919619" y="1879"/>
                  </a:lnTo>
                  <a:lnTo>
                    <a:pt x="911987" y="7023"/>
                  </a:lnTo>
                  <a:lnTo>
                    <a:pt x="906843" y="14655"/>
                  </a:lnTo>
                  <a:lnTo>
                    <a:pt x="904951" y="24003"/>
                  </a:lnTo>
                  <a:lnTo>
                    <a:pt x="906843" y="33350"/>
                  </a:lnTo>
                  <a:lnTo>
                    <a:pt x="911987" y="40970"/>
                  </a:lnTo>
                  <a:lnTo>
                    <a:pt x="919619" y="46126"/>
                  </a:lnTo>
                  <a:lnTo>
                    <a:pt x="928954" y="48006"/>
                  </a:lnTo>
                  <a:lnTo>
                    <a:pt x="1085545" y="48006"/>
                  </a:lnTo>
                  <a:lnTo>
                    <a:pt x="1101293" y="50253"/>
                  </a:lnTo>
                  <a:lnTo>
                    <a:pt x="1136192" y="80010"/>
                  </a:lnTo>
                  <a:lnTo>
                    <a:pt x="1254379" y="329590"/>
                  </a:lnTo>
                  <a:lnTo>
                    <a:pt x="1256207" y="337781"/>
                  </a:lnTo>
                  <a:lnTo>
                    <a:pt x="1256207" y="404736"/>
                  </a:lnTo>
                  <a:lnTo>
                    <a:pt x="1249997" y="440169"/>
                  </a:lnTo>
                  <a:lnTo>
                    <a:pt x="1232217" y="470204"/>
                  </a:lnTo>
                  <a:lnTo>
                    <a:pt x="1205128" y="492213"/>
                  </a:lnTo>
                  <a:lnTo>
                    <a:pt x="1171003" y="503567"/>
                  </a:lnTo>
                  <a:lnTo>
                    <a:pt x="1133017" y="500265"/>
                  </a:lnTo>
                  <a:lnTo>
                    <a:pt x="1076490" y="455244"/>
                  </a:lnTo>
                  <a:lnTo>
                    <a:pt x="1064793" y="418947"/>
                  </a:lnTo>
                  <a:lnTo>
                    <a:pt x="1064183" y="411721"/>
                  </a:lnTo>
                  <a:lnTo>
                    <a:pt x="1064183" y="408101"/>
                  </a:lnTo>
                  <a:lnTo>
                    <a:pt x="1062291" y="398754"/>
                  </a:lnTo>
                  <a:lnTo>
                    <a:pt x="1057148" y="391121"/>
                  </a:lnTo>
                  <a:lnTo>
                    <a:pt x="1049515" y="385978"/>
                  </a:lnTo>
                  <a:lnTo>
                    <a:pt x="1040180" y="384086"/>
                  </a:lnTo>
                  <a:lnTo>
                    <a:pt x="1030833" y="385978"/>
                  </a:lnTo>
                  <a:lnTo>
                    <a:pt x="1023200" y="391121"/>
                  </a:lnTo>
                  <a:lnTo>
                    <a:pt x="1018057" y="398754"/>
                  </a:lnTo>
                  <a:lnTo>
                    <a:pt x="1008621" y="445477"/>
                  </a:lnTo>
                  <a:lnTo>
                    <a:pt x="988047" y="475996"/>
                  </a:lnTo>
                  <a:lnTo>
                    <a:pt x="957529" y="496570"/>
                  </a:lnTo>
                  <a:lnTo>
                    <a:pt x="920153" y="504126"/>
                  </a:lnTo>
                  <a:lnTo>
                    <a:pt x="882789" y="496570"/>
                  </a:lnTo>
                  <a:lnTo>
                    <a:pt x="852258" y="475996"/>
                  </a:lnTo>
                  <a:lnTo>
                    <a:pt x="831684" y="445477"/>
                  </a:lnTo>
                  <a:lnTo>
                    <a:pt x="822248" y="398754"/>
                  </a:lnTo>
                  <a:lnTo>
                    <a:pt x="817105" y="391121"/>
                  </a:lnTo>
                  <a:lnTo>
                    <a:pt x="809485" y="385978"/>
                  </a:lnTo>
                  <a:lnTo>
                    <a:pt x="800138" y="384086"/>
                  </a:lnTo>
                  <a:lnTo>
                    <a:pt x="790790" y="385978"/>
                  </a:lnTo>
                  <a:lnTo>
                    <a:pt x="783158" y="391121"/>
                  </a:lnTo>
                  <a:lnTo>
                    <a:pt x="778014" y="398754"/>
                  </a:lnTo>
                  <a:lnTo>
                    <a:pt x="768591" y="445477"/>
                  </a:lnTo>
                  <a:lnTo>
                    <a:pt x="748004" y="475996"/>
                  </a:lnTo>
                  <a:lnTo>
                    <a:pt x="717486" y="496570"/>
                  </a:lnTo>
                  <a:lnTo>
                    <a:pt x="680110" y="504126"/>
                  </a:lnTo>
                  <a:lnTo>
                    <a:pt x="642747" y="496570"/>
                  </a:lnTo>
                  <a:lnTo>
                    <a:pt x="612228" y="475996"/>
                  </a:lnTo>
                  <a:lnTo>
                    <a:pt x="591642" y="445477"/>
                  </a:lnTo>
                  <a:lnTo>
                    <a:pt x="582218" y="398754"/>
                  </a:lnTo>
                  <a:lnTo>
                    <a:pt x="577075" y="391121"/>
                  </a:lnTo>
                  <a:lnTo>
                    <a:pt x="569442" y="385978"/>
                  </a:lnTo>
                  <a:lnTo>
                    <a:pt x="560095" y="384086"/>
                  </a:lnTo>
                  <a:lnTo>
                    <a:pt x="550748" y="385978"/>
                  </a:lnTo>
                  <a:lnTo>
                    <a:pt x="543115" y="391121"/>
                  </a:lnTo>
                  <a:lnTo>
                    <a:pt x="537972" y="398754"/>
                  </a:lnTo>
                  <a:lnTo>
                    <a:pt x="528548" y="445477"/>
                  </a:lnTo>
                  <a:lnTo>
                    <a:pt x="507961" y="475996"/>
                  </a:lnTo>
                  <a:lnTo>
                    <a:pt x="477443" y="496570"/>
                  </a:lnTo>
                  <a:lnTo>
                    <a:pt x="440080" y="504126"/>
                  </a:lnTo>
                  <a:lnTo>
                    <a:pt x="402704" y="496570"/>
                  </a:lnTo>
                  <a:lnTo>
                    <a:pt x="372186" y="475996"/>
                  </a:lnTo>
                  <a:lnTo>
                    <a:pt x="351599" y="445477"/>
                  </a:lnTo>
                  <a:lnTo>
                    <a:pt x="342176" y="398754"/>
                  </a:lnTo>
                  <a:lnTo>
                    <a:pt x="337032" y="391121"/>
                  </a:lnTo>
                  <a:lnTo>
                    <a:pt x="329399" y="385978"/>
                  </a:lnTo>
                  <a:lnTo>
                    <a:pt x="320052" y="384086"/>
                  </a:lnTo>
                  <a:lnTo>
                    <a:pt x="310705" y="385978"/>
                  </a:lnTo>
                  <a:lnTo>
                    <a:pt x="303085" y="391121"/>
                  </a:lnTo>
                  <a:lnTo>
                    <a:pt x="297942" y="398754"/>
                  </a:lnTo>
                  <a:lnTo>
                    <a:pt x="288544" y="445477"/>
                  </a:lnTo>
                  <a:lnTo>
                    <a:pt x="268008" y="476021"/>
                  </a:lnTo>
                  <a:lnTo>
                    <a:pt x="237515" y="496646"/>
                  </a:lnTo>
                  <a:lnTo>
                    <a:pt x="200152" y="504228"/>
                  </a:lnTo>
                  <a:lnTo>
                    <a:pt x="195389" y="504126"/>
                  </a:lnTo>
                  <a:lnTo>
                    <a:pt x="159181" y="494233"/>
                  </a:lnTo>
                  <a:lnTo>
                    <a:pt x="130111" y="472440"/>
                  </a:lnTo>
                  <a:lnTo>
                    <a:pt x="110832" y="441642"/>
                  </a:lnTo>
                  <a:lnTo>
                    <a:pt x="104013" y="404736"/>
                  </a:lnTo>
                  <a:lnTo>
                    <a:pt x="104013" y="337781"/>
                  </a:lnTo>
                  <a:lnTo>
                    <a:pt x="224040" y="80010"/>
                  </a:lnTo>
                  <a:lnTo>
                    <a:pt x="258940" y="50253"/>
                  </a:lnTo>
                  <a:lnTo>
                    <a:pt x="274688" y="48006"/>
                  </a:lnTo>
                  <a:lnTo>
                    <a:pt x="800138" y="48006"/>
                  </a:lnTo>
                  <a:lnTo>
                    <a:pt x="809485" y="46126"/>
                  </a:lnTo>
                  <a:lnTo>
                    <a:pt x="817105" y="40970"/>
                  </a:lnTo>
                  <a:lnTo>
                    <a:pt x="822248" y="33350"/>
                  </a:lnTo>
                  <a:lnTo>
                    <a:pt x="824141" y="24003"/>
                  </a:lnTo>
                  <a:lnTo>
                    <a:pt x="822248" y="14655"/>
                  </a:lnTo>
                  <a:lnTo>
                    <a:pt x="817105" y="7023"/>
                  </a:lnTo>
                  <a:lnTo>
                    <a:pt x="809485" y="1879"/>
                  </a:lnTo>
                  <a:lnTo>
                    <a:pt x="800138" y="0"/>
                  </a:lnTo>
                  <a:lnTo>
                    <a:pt x="274688" y="0"/>
                  </a:lnTo>
                  <a:lnTo>
                    <a:pt x="219113" y="16167"/>
                  </a:lnTo>
                  <a:lnTo>
                    <a:pt x="180670" y="59448"/>
                  </a:lnTo>
                  <a:lnTo>
                    <a:pt x="66014" y="301510"/>
                  </a:lnTo>
                  <a:lnTo>
                    <a:pt x="56007" y="346087"/>
                  </a:lnTo>
                  <a:lnTo>
                    <a:pt x="56007" y="404736"/>
                  </a:lnTo>
                  <a:lnTo>
                    <a:pt x="63271" y="451637"/>
                  </a:lnTo>
                  <a:lnTo>
                    <a:pt x="84467" y="492823"/>
                  </a:lnTo>
                  <a:lnTo>
                    <a:pt x="117436" y="525348"/>
                  </a:lnTo>
                  <a:lnTo>
                    <a:pt x="160032" y="546290"/>
                  </a:lnTo>
                  <a:lnTo>
                    <a:pt x="160032" y="654164"/>
                  </a:lnTo>
                  <a:lnTo>
                    <a:pt x="161912" y="663498"/>
                  </a:lnTo>
                  <a:lnTo>
                    <a:pt x="167055" y="671131"/>
                  </a:lnTo>
                  <a:lnTo>
                    <a:pt x="174688" y="676275"/>
                  </a:lnTo>
                  <a:lnTo>
                    <a:pt x="184035" y="678167"/>
                  </a:lnTo>
                  <a:lnTo>
                    <a:pt x="193370" y="676275"/>
                  </a:lnTo>
                  <a:lnTo>
                    <a:pt x="201002" y="671131"/>
                  </a:lnTo>
                  <a:lnTo>
                    <a:pt x="206146" y="663498"/>
                  </a:lnTo>
                  <a:lnTo>
                    <a:pt x="208038" y="654164"/>
                  </a:lnTo>
                  <a:lnTo>
                    <a:pt x="208038" y="552132"/>
                  </a:lnTo>
                  <a:lnTo>
                    <a:pt x="241185" y="546519"/>
                  </a:lnTo>
                  <a:lnTo>
                    <a:pt x="271703" y="533527"/>
                  </a:lnTo>
                  <a:lnTo>
                    <a:pt x="298386" y="513829"/>
                  </a:lnTo>
                  <a:lnTo>
                    <a:pt x="320052" y="488111"/>
                  </a:lnTo>
                  <a:lnTo>
                    <a:pt x="351332" y="521995"/>
                  </a:lnTo>
                  <a:lnTo>
                    <a:pt x="390232" y="543636"/>
                  </a:lnTo>
                  <a:lnTo>
                    <a:pt x="433451" y="552386"/>
                  </a:lnTo>
                  <a:lnTo>
                    <a:pt x="477697" y="547573"/>
                  </a:lnTo>
                  <a:lnTo>
                    <a:pt x="519684" y="528523"/>
                  </a:lnTo>
                  <a:lnTo>
                    <a:pt x="551548" y="499706"/>
                  </a:lnTo>
                  <a:lnTo>
                    <a:pt x="560095" y="488111"/>
                  </a:lnTo>
                  <a:lnTo>
                    <a:pt x="591375" y="521995"/>
                  </a:lnTo>
                  <a:lnTo>
                    <a:pt x="630275" y="543636"/>
                  </a:lnTo>
                  <a:lnTo>
                    <a:pt x="673481" y="552386"/>
                  </a:lnTo>
                  <a:lnTo>
                    <a:pt x="717740" y="547573"/>
                  </a:lnTo>
                  <a:lnTo>
                    <a:pt x="759726" y="528523"/>
                  </a:lnTo>
                  <a:lnTo>
                    <a:pt x="791591" y="499706"/>
                  </a:lnTo>
                  <a:lnTo>
                    <a:pt x="800138" y="488111"/>
                  </a:lnTo>
                  <a:lnTo>
                    <a:pt x="831418" y="521995"/>
                  </a:lnTo>
                  <a:lnTo>
                    <a:pt x="870305" y="543636"/>
                  </a:lnTo>
                  <a:lnTo>
                    <a:pt x="913523" y="552386"/>
                  </a:lnTo>
                  <a:lnTo>
                    <a:pt x="957770" y="547573"/>
                  </a:lnTo>
                  <a:lnTo>
                    <a:pt x="999769" y="528523"/>
                  </a:lnTo>
                  <a:lnTo>
                    <a:pt x="1031633" y="499706"/>
                  </a:lnTo>
                  <a:lnTo>
                    <a:pt x="1040180" y="488111"/>
                  </a:lnTo>
                  <a:lnTo>
                    <a:pt x="1063332" y="515200"/>
                  </a:lnTo>
                  <a:lnTo>
                    <a:pt x="1092034" y="535419"/>
                  </a:lnTo>
                  <a:lnTo>
                    <a:pt x="1124800" y="547992"/>
                  </a:lnTo>
                  <a:lnTo>
                    <a:pt x="1160195" y="552132"/>
                  </a:lnTo>
                  <a:lnTo>
                    <a:pt x="1168196" y="552132"/>
                  </a:lnTo>
                  <a:lnTo>
                    <a:pt x="1168196" y="1040257"/>
                  </a:lnTo>
                  <a:lnTo>
                    <a:pt x="1040180" y="1040257"/>
                  </a:lnTo>
                  <a:lnTo>
                    <a:pt x="1016177" y="1064260"/>
                  </a:lnTo>
                  <a:lnTo>
                    <a:pt x="1018057" y="1073607"/>
                  </a:lnTo>
                  <a:lnTo>
                    <a:pt x="1023200" y="1081239"/>
                  </a:lnTo>
                  <a:lnTo>
                    <a:pt x="1030833" y="1086383"/>
                  </a:lnTo>
                  <a:lnTo>
                    <a:pt x="1040180" y="1088263"/>
                  </a:lnTo>
                  <a:lnTo>
                    <a:pt x="1192199" y="1088263"/>
                  </a:lnTo>
                  <a:lnTo>
                    <a:pt x="1201547" y="1086383"/>
                  </a:lnTo>
                  <a:lnTo>
                    <a:pt x="1209179" y="1081239"/>
                  </a:lnTo>
                  <a:lnTo>
                    <a:pt x="1214323" y="1073607"/>
                  </a:lnTo>
                  <a:lnTo>
                    <a:pt x="1216202" y="1064260"/>
                  </a:lnTo>
                  <a:lnTo>
                    <a:pt x="1216202" y="540766"/>
                  </a:lnTo>
                  <a:lnTo>
                    <a:pt x="1252778" y="517817"/>
                  </a:lnTo>
                  <a:lnTo>
                    <a:pt x="1280617" y="485965"/>
                  </a:lnTo>
                  <a:lnTo>
                    <a:pt x="1298270" y="447497"/>
                  </a:lnTo>
                  <a:lnTo>
                    <a:pt x="1304226" y="404736"/>
                  </a:lnTo>
                  <a:lnTo>
                    <a:pt x="1304226" y="346087"/>
                  </a:lnTo>
                  <a:close/>
                </a:path>
              </a:pathLst>
            </a:custGeom>
            <a:solidFill>
              <a:srgbClr val="4F3C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2972" y="3579928"/>
              <a:ext cx="64010" cy="23205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009" y="3579928"/>
              <a:ext cx="72012" cy="2321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2951" y="3579955"/>
              <a:ext cx="111972" cy="2320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9069" y="3579955"/>
              <a:ext cx="111969" cy="23205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978926" y="4124070"/>
              <a:ext cx="752475" cy="448309"/>
            </a:xfrm>
            <a:custGeom>
              <a:avLst/>
              <a:gdLst/>
              <a:ahLst/>
              <a:cxnLst/>
              <a:rect l="l" t="t" r="r" b="b"/>
              <a:pathLst>
                <a:path w="752475" h="448310">
                  <a:moveTo>
                    <a:pt x="288048" y="24003"/>
                  </a:moveTo>
                  <a:lnTo>
                    <a:pt x="286169" y="14668"/>
                  </a:lnTo>
                  <a:lnTo>
                    <a:pt x="281025" y="7035"/>
                  </a:lnTo>
                  <a:lnTo>
                    <a:pt x="273392" y="1892"/>
                  </a:lnTo>
                  <a:lnTo>
                    <a:pt x="264045" y="0"/>
                  </a:lnTo>
                  <a:lnTo>
                    <a:pt x="240042" y="0"/>
                  </a:lnTo>
                  <a:lnTo>
                    <a:pt x="240042" y="48018"/>
                  </a:lnTo>
                  <a:lnTo>
                    <a:pt x="240042" y="400100"/>
                  </a:lnTo>
                  <a:lnTo>
                    <a:pt x="48006" y="400100"/>
                  </a:lnTo>
                  <a:lnTo>
                    <a:pt x="48006" y="48018"/>
                  </a:lnTo>
                  <a:lnTo>
                    <a:pt x="240042" y="48018"/>
                  </a:lnTo>
                  <a:lnTo>
                    <a:pt x="240042" y="0"/>
                  </a:lnTo>
                  <a:lnTo>
                    <a:pt x="24003" y="0"/>
                  </a:lnTo>
                  <a:lnTo>
                    <a:pt x="14655" y="1892"/>
                  </a:lnTo>
                  <a:lnTo>
                    <a:pt x="7035" y="7035"/>
                  </a:lnTo>
                  <a:lnTo>
                    <a:pt x="1892" y="14668"/>
                  </a:lnTo>
                  <a:lnTo>
                    <a:pt x="0" y="24003"/>
                  </a:lnTo>
                  <a:lnTo>
                    <a:pt x="0" y="424103"/>
                  </a:lnTo>
                  <a:lnTo>
                    <a:pt x="1892" y="433451"/>
                  </a:lnTo>
                  <a:lnTo>
                    <a:pt x="7035" y="441083"/>
                  </a:lnTo>
                  <a:lnTo>
                    <a:pt x="14655" y="446227"/>
                  </a:lnTo>
                  <a:lnTo>
                    <a:pt x="24003" y="448119"/>
                  </a:lnTo>
                  <a:lnTo>
                    <a:pt x="264045" y="448119"/>
                  </a:lnTo>
                  <a:lnTo>
                    <a:pt x="273392" y="446227"/>
                  </a:lnTo>
                  <a:lnTo>
                    <a:pt x="281025" y="441083"/>
                  </a:lnTo>
                  <a:lnTo>
                    <a:pt x="286169" y="433451"/>
                  </a:lnTo>
                  <a:lnTo>
                    <a:pt x="288048" y="424103"/>
                  </a:lnTo>
                  <a:lnTo>
                    <a:pt x="288048" y="400100"/>
                  </a:lnTo>
                  <a:lnTo>
                    <a:pt x="288048" y="48018"/>
                  </a:lnTo>
                  <a:lnTo>
                    <a:pt x="288048" y="24003"/>
                  </a:lnTo>
                  <a:close/>
                </a:path>
                <a:path w="752475" h="448310">
                  <a:moveTo>
                    <a:pt x="752132" y="24003"/>
                  </a:moveTo>
                  <a:lnTo>
                    <a:pt x="750239" y="14668"/>
                  </a:lnTo>
                  <a:lnTo>
                    <a:pt x="745096" y="7035"/>
                  </a:lnTo>
                  <a:lnTo>
                    <a:pt x="737463" y="1892"/>
                  </a:lnTo>
                  <a:lnTo>
                    <a:pt x="728129" y="0"/>
                  </a:lnTo>
                  <a:lnTo>
                    <a:pt x="704126" y="0"/>
                  </a:lnTo>
                  <a:lnTo>
                    <a:pt x="704126" y="48018"/>
                  </a:lnTo>
                  <a:lnTo>
                    <a:pt x="704126" y="240068"/>
                  </a:lnTo>
                  <a:lnTo>
                    <a:pt x="400062" y="240068"/>
                  </a:lnTo>
                  <a:lnTo>
                    <a:pt x="400062" y="48018"/>
                  </a:lnTo>
                  <a:lnTo>
                    <a:pt x="704126" y="48018"/>
                  </a:lnTo>
                  <a:lnTo>
                    <a:pt x="704126" y="0"/>
                  </a:lnTo>
                  <a:lnTo>
                    <a:pt x="376059" y="0"/>
                  </a:lnTo>
                  <a:lnTo>
                    <a:pt x="366725" y="1892"/>
                  </a:lnTo>
                  <a:lnTo>
                    <a:pt x="359092" y="7035"/>
                  </a:lnTo>
                  <a:lnTo>
                    <a:pt x="353949" y="14668"/>
                  </a:lnTo>
                  <a:lnTo>
                    <a:pt x="352056" y="24003"/>
                  </a:lnTo>
                  <a:lnTo>
                    <a:pt x="352056" y="264071"/>
                  </a:lnTo>
                  <a:lnTo>
                    <a:pt x="353949" y="273418"/>
                  </a:lnTo>
                  <a:lnTo>
                    <a:pt x="359092" y="281038"/>
                  </a:lnTo>
                  <a:lnTo>
                    <a:pt x="366725" y="286194"/>
                  </a:lnTo>
                  <a:lnTo>
                    <a:pt x="376059" y="288074"/>
                  </a:lnTo>
                  <a:lnTo>
                    <a:pt x="728129" y="288074"/>
                  </a:lnTo>
                  <a:lnTo>
                    <a:pt x="737463" y="286194"/>
                  </a:lnTo>
                  <a:lnTo>
                    <a:pt x="745096" y="281038"/>
                  </a:lnTo>
                  <a:lnTo>
                    <a:pt x="750239" y="273418"/>
                  </a:lnTo>
                  <a:lnTo>
                    <a:pt x="752132" y="264071"/>
                  </a:lnTo>
                  <a:lnTo>
                    <a:pt x="752132" y="240068"/>
                  </a:lnTo>
                  <a:lnTo>
                    <a:pt x="752132" y="48018"/>
                  </a:lnTo>
                  <a:lnTo>
                    <a:pt x="752132" y="24003"/>
                  </a:lnTo>
                  <a:close/>
                </a:path>
              </a:pathLst>
            </a:custGeom>
            <a:solidFill>
              <a:srgbClr val="4F3C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58878" y="4236095"/>
              <a:ext cx="224154" cy="240665"/>
            </a:xfrm>
            <a:custGeom>
              <a:avLst/>
              <a:gdLst/>
              <a:ahLst/>
              <a:cxnLst/>
              <a:rect l="l" t="t" r="r" b="b"/>
              <a:pathLst>
                <a:path w="224155" h="240664">
                  <a:moveTo>
                    <a:pt x="224038" y="240060"/>
                  </a:moveTo>
                  <a:lnTo>
                    <a:pt x="0" y="240060"/>
                  </a:lnTo>
                  <a:lnTo>
                    <a:pt x="32005" y="0"/>
                  </a:lnTo>
                  <a:lnTo>
                    <a:pt x="192032" y="0"/>
                  </a:lnTo>
                  <a:lnTo>
                    <a:pt x="224038" y="240060"/>
                  </a:lnTo>
                  <a:close/>
                </a:path>
              </a:pathLst>
            </a:custGeom>
            <a:solidFill>
              <a:srgbClr val="FF79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34658" y="4212089"/>
              <a:ext cx="272415" cy="288290"/>
            </a:xfrm>
            <a:custGeom>
              <a:avLst/>
              <a:gdLst/>
              <a:ahLst/>
              <a:cxnLst/>
              <a:rect l="l" t="t" r="r" b="b"/>
              <a:pathLst>
                <a:path w="272414" h="288289">
                  <a:moveTo>
                    <a:pt x="249402" y="288080"/>
                  </a:moveTo>
                  <a:lnTo>
                    <a:pt x="248258" y="288072"/>
                  </a:lnTo>
                  <a:lnTo>
                    <a:pt x="24220" y="288072"/>
                  </a:lnTo>
                  <a:lnTo>
                    <a:pt x="14859" y="286270"/>
                  </a:lnTo>
                  <a:lnTo>
                    <a:pt x="7183" y="281194"/>
                  </a:lnTo>
                  <a:lnTo>
                    <a:pt x="1970" y="273610"/>
                  </a:lnTo>
                  <a:lnTo>
                    <a:pt x="0" y="264282"/>
                  </a:lnTo>
                  <a:lnTo>
                    <a:pt x="64" y="261993"/>
                  </a:lnTo>
                  <a:lnTo>
                    <a:pt x="32221" y="20805"/>
                  </a:lnTo>
                  <a:lnTo>
                    <a:pt x="56225" y="0"/>
                  </a:lnTo>
                  <a:lnTo>
                    <a:pt x="216252" y="0"/>
                  </a:lnTo>
                  <a:lnTo>
                    <a:pt x="243884" y="48012"/>
                  </a:lnTo>
                  <a:lnTo>
                    <a:pt x="77269" y="48012"/>
                  </a:lnTo>
                  <a:lnTo>
                    <a:pt x="51664" y="240060"/>
                  </a:lnTo>
                  <a:lnTo>
                    <a:pt x="269488" y="240060"/>
                  </a:lnTo>
                  <a:lnTo>
                    <a:pt x="272262" y="260865"/>
                  </a:lnTo>
                  <a:lnTo>
                    <a:pt x="250538" y="288008"/>
                  </a:lnTo>
                  <a:lnTo>
                    <a:pt x="249402" y="288080"/>
                  </a:lnTo>
                  <a:close/>
                </a:path>
                <a:path w="272414" h="288289">
                  <a:moveTo>
                    <a:pt x="269488" y="240060"/>
                  </a:moveTo>
                  <a:lnTo>
                    <a:pt x="220813" y="240060"/>
                  </a:lnTo>
                  <a:lnTo>
                    <a:pt x="195209" y="48012"/>
                  </a:lnTo>
                  <a:lnTo>
                    <a:pt x="243884" y="48012"/>
                  </a:lnTo>
                  <a:lnTo>
                    <a:pt x="269488" y="240060"/>
                  </a:lnTo>
                  <a:close/>
                </a:path>
              </a:pathLst>
            </a:custGeom>
            <a:solidFill>
              <a:srgbClr val="4F3C3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4234983" y="3536345"/>
            <a:ext cx="5673725" cy="2682875"/>
            <a:chOff x="4234983" y="3536345"/>
            <a:chExt cx="5673725" cy="2682875"/>
          </a:xfrm>
        </p:grpSpPr>
        <p:sp>
          <p:nvSpPr>
            <p:cNvPr id="29" name="object 29"/>
            <p:cNvSpPr/>
            <p:nvPr/>
          </p:nvSpPr>
          <p:spPr>
            <a:xfrm>
              <a:off x="4913065" y="3689783"/>
              <a:ext cx="94615" cy="42545"/>
            </a:xfrm>
            <a:custGeom>
              <a:avLst/>
              <a:gdLst/>
              <a:ahLst/>
              <a:cxnLst/>
              <a:rect l="l" t="t" r="r" b="b"/>
              <a:pathLst>
                <a:path w="94614" h="42545">
                  <a:moveTo>
                    <a:pt x="94077" y="0"/>
                  </a:moveTo>
                  <a:lnTo>
                    <a:pt x="0" y="0"/>
                  </a:lnTo>
                  <a:lnTo>
                    <a:pt x="0" y="42076"/>
                  </a:lnTo>
                  <a:lnTo>
                    <a:pt x="94077" y="42076"/>
                  </a:lnTo>
                  <a:lnTo>
                    <a:pt x="94077" y="0"/>
                  </a:lnTo>
                  <a:close/>
                </a:path>
              </a:pathLst>
            </a:custGeom>
            <a:solidFill>
              <a:srgbClr val="C3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784312" y="3536345"/>
              <a:ext cx="351790" cy="153670"/>
            </a:xfrm>
            <a:custGeom>
              <a:avLst/>
              <a:gdLst/>
              <a:ahLst/>
              <a:cxnLst/>
              <a:rect l="l" t="t" r="r" b="b"/>
              <a:pathLst>
                <a:path w="351789" h="153670">
                  <a:moveTo>
                    <a:pt x="351584" y="0"/>
                  </a:moveTo>
                  <a:lnTo>
                    <a:pt x="0" y="0"/>
                  </a:lnTo>
                  <a:lnTo>
                    <a:pt x="0" y="153438"/>
                  </a:lnTo>
                  <a:lnTo>
                    <a:pt x="351584" y="153438"/>
                  </a:lnTo>
                  <a:lnTo>
                    <a:pt x="351584" y="0"/>
                  </a:lnTo>
                  <a:close/>
                </a:path>
              </a:pathLst>
            </a:custGeom>
            <a:solidFill>
              <a:srgbClr val="EBE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818981" y="3571002"/>
              <a:ext cx="282575" cy="84455"/>
            </a:xfrm>
            <a:custGeom>
              <a:avLst/>
              <a:gdLst/>
              <a:ahLst/>
              <a:cxnLst/>
              <a:rect l="l" t="t" r="r" b="b"/>
              <a:pathLst>
                <a:path w="282575" h="84454">
                  <a:moveTo>
                    <a:pt x="282254" y="0"/>
                  </a:moveTo>
                  <a:lnTo>
                    <a:pt x="0" y="0"/>
                  </a:lnTo>
                  <a:lnTo>
                    <a:pt x="0" y="84159"/>
                  </a:lnTo>
                  <a:lnTo>
                    <a:pt x="282254" y="84159"/>
                  </a:lnTo>
                  <a:lnTo>
                    <a:pt x="282254" y="0"/>
                  </a:lnTo>
                  <a:close/>
                </a:path>
              </a:pathLst>
            </a:custGeom>
            <a:solidFill>
              <a:srgbClr val="C3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300858" y="3731859"/>
              <a:ext cx="879475" cy="429895"/>
            </a:xfrm>
            <a:custGeom>
              <a:avLst/>
              <a:gdLst/>
              <a:ahLst/>
              <a:cxnLst/>
              <a:rect l="l" t="t" r="r" b="b"/>
              <a:pathLst>
                <a:path w="879475" h="429895">
                  <a:moveTo>
                    <a:pt x="844123" y="0"/>
                  </a:moveTo>
                  <a:lnTo>
                    <a:pt x="34870" y="0"/>
                  </a:lnTo>
                  <a:lnTo>
                    <a:pt x="28219" y="640"/>
                  </a:lnTo>
                  <a:lnTo>
                    <a:pt x="641" y="28187"/>
                  </a:lnTo>
                  <a:lnTo>
                    <a:pt x="0" y="34823"/>
                  </a:lnTo>
                  <a:lnTo>
                    <a:pt x="0" y="429436"/>
                  </a:lnTo>
                  <a:lnTo>
                    <a:pt x="878996" y="429436"/>
                  </a:lnTo>
                  <a:lnTo>
                    <a:pt x="878996" y="34823"/>
                  </a:lnTo>
                  <a:lnTo>
                    <a:pt x="857243" y="2561"/>
                  </a:lnTo>
                  <a:lnTo>
                    <a:pt x="844123" y="0"/>
                  </a:lnTo>
                  <a:close/>
                </a:path>
              </a:pathLst>
            </a:custGeom>
            <a:solidFill>
              <a:srgbClr val="EBE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784306" y="4023308"/>
              <a:ext cx="351790" cy="94615"/>
            </a:xfrm>
            <a:custGeom>
              <a:avLst/>
              <a:gdLst/>
              <a:ahLst/>
              <a:cxnLst/>
              <a:rect l="l" t="t" r="r" b="b"/>
              <a:pathLst>
                <a:path w="351789" h="94614">
                  <a:moveTo>
                    <a:pt x="69316" y="59397"/>
                  </a:moveTo>
                  <a:lnTo>
                    <a:pt x="0" y="59397"/>
                  </a:lnTo>
                  <a:lnTo>
                    <a:pt x="0" y="94056"/>
                  </a:lnTo>
                  <a:lnTo>
                    <a:pt x="69316" y="94056"/>
                  </a:lnTo>
                  <a:lnTo>
                    <a:pt x="69316" y="59397"/>
                  </a:lnTo>
                  <a:close/>
                </a:path>
                <a:path w="351789" h="94614">
                  <a:moveTo>
                    <a:pt x="69316" y="0"/>
                  </a:moveTo>
                  <a:lnTo>
                    <a:pt x="0" y="0"/>
                  </a:lnTo>
                  <a:lnTo>
                    <a:pt x="0" y="34632"/>
                  </a:lnTo>
                  <a:lnTo>
                    <a:pt x="69316" y="34632"/>
                  </a:lnTo>
                  <a:lnTo>
                    <a:pt x="69316" y="0"/>
                  </a:lnTo>
                  <a:close/>
                </a:path>
                <a:path w="351789" h="94614">
                  <a:moveTo>
                    <a:pt x="163423" y="59397"/>
                  </a:moveTo>
                  <a:lnTo>
                    <a:pt x="94119" y="59397"/>
                  </a:lnTo>
                  <a:lnTo>
                    <a:pt x="94119" y="94056"/>
                  </a:lnTo>
                  <a:lnTo>
                    <a:pt x="163423" y="94056"/>
                  </a:lnTo>
                  <a:lnTo>
                    <a:pt x="163423" y="59397"/>
                  </a:lnTo>
                  <a:close/>
                </a:path>
                <a:path w="351789" h="94614">
                  <a:moveTo>
                    <a:pt x="163423" y="0"/>
                  </a:moveTo>
                  <a:lnTo>
                    <a:pt x="94119" y="0"/>
                  </a:lnTo>
                  <a:lnTo>
                    <a:pt x="94119" y="34632"/>
                  </a:lnTo>
                  <a:lnTo>
                    <a:pt x="163423" y="34632"/>
                  </a:lnTo>
                  <a:lnTo>
                    <a:pt x="163423" y="0"/>
                  </a:lnTo>
                  <a:close/>
                </a:path>
                <a:path w="351789" h="94614">
                  <a:moveTo>
                    <a:pt x="257505" y="59397"/>
                  </a:moveTo>
                  <a:lnTo>
                    <a:pt x="188201" y="59397"/>
                  </a:lnTo>
                  <a:lnTo>
                    <a:pt x="188201" y="94056"/>
                  </a:lnTo>
                  <a:lnTo>
                    <a:pt x="257505" y="94056"/>
                  </a:lnTo>
                  <a:lnTo>
                    <a:pt x="257505" y="59397"/>
                  </a:lnTo>
                  <a:close/>
                </a:path>
                <a:path w="351789" h="94614">
                  <a:moveTo>
                    <a:pt x="257505" y="0"/>
                  </a:moveTo>
                  <a:lnTo>
                    <a:pt x="188201" y="0"/>
                  </a:lnTo>
                  <a:lnTo>
                    <a:pt x="188201" y="34632"/>
                  </a:lnTo>
                  <a:lnTo>
                    <a:pt x="257505" y="34632"/>
                  </a:lnTo>
                  <a:lnTo>
                    <a:pt x="257505" y="0"/>
                  </a:lnTo>
                  <a:close/>
                </a:path>
                <a:path w="351789" h="94614">
                  <a:moveTo>
                    <a:pt x="351586" y="59397"/>
                  </a:moveTo>
                  <a:lnTo>
                    <a:pt x="282282" y="59397"/>
                  </a:lnTo>
                  <a:lnTo>
                    <a:pt x="282282" y="94056"/>
                  </a:lnTo>
                  <a:lnTo>
                    <a:pt x="351586" y="94056"/>
                  </a:lnTo>
                  <a:lnTo>
                    <a:pt x="351586" y="59397"/>
                  </a:lnTo>
                  <a:close/>
                </a:path>
                <a:path w="351789" h="94614">
                  <a:moveTo>
                    <a:pt x="351586" y="0"/>
                  </a:moveTo>
                  <a:lnTo>
                    <a:pt x="282282" y="0"/>
                  </a:lnTo>
                  <a:lnTo>
                    <a:pt x="282282" y="34632"/>
                  </a:lnTo>
                  <a:lnTo>
                    <a:pt x="351586" y="34632"/>
                  </a:lnTo>
                  <a:lnTo>
                    <a:pt x="351586" y="0"/>
                  </a:lnTo>
                  <a:close/>
                </a:path>
              </a:pathLst>
            </a:custGeom>
            <a:solidFill>
              <a:srgbClr val="C3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784318" y="3963885"/>
              <a:ext cx="163830" cy="34925"/>
            </a:xfrm>
            <a:custGeom>
              <a:avLst/>
              <a:gdLst/>
              <a:ahLst/>
              <a:cxnLst/>
              <a:rect l="l" t="t" r="r" b="b"/>
              <a:pathLst>
                <a:path w="163829" h="34925">
                  <a:moveTo>
                    <a:pt x="69303" y="0"/>
                  </a:moveTo>
                  <a:lnTo>
                    <a:pt x="0" y="0"/>
                  </a:lnTo>
                  <a:lnTo>
                    <a:pt x="0" y="34671"/>
                  </a:lnTo>
                  <a:lnTo>
                    <a:pt x="69303" y="34671"/>
                  </a:lnTo>
                  <a:lnTo>
                    <a:pt x="69303" y="0"/>
                  </a:lnTo>
                  <a:close/>
                </a:path>
                <a:path w="163829" h="34925">
                  <a:moveTo>
                    <a:pt x="163423" y="0"/>
                  </a:moveTo>
                  <a:lnTo>
                    <a:pt x="94107" y="0"/>
                  </a:lnTo>
                  <a:lnTo>
                    <a:pt x="94107" y="34671"/>
                  </a:lnTo>
                  <a:lnTo>
                    <a:pt x="163423" y="34671"/>
                  </a:lnTo>
                  <a:lnTo>
                    <a:pt x="163423" y="0"/>
                  </a:lnTo>
                  <a:close/>
                </a:path>
              </a:pathLst>
            </a:custGeom>
            <a:solidFill>
              <a:srgbClr val="EE5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972507" y="3963885"/>
              <a:ext cx="163830" cy="34925"/>
            </a:xfrm>
            <a:custGeom>
              <a:avLst/>
              <a:gdLst/>
              <a:ahLst/>
              <a:cxnLst/>
              <a:rect l="l" t="t" r="r" b="b"/>
              <a:pathLst>
                <a:path w="163829" h="34925">
                  <a:moveTo>
                    <a:pt x="69303" y="0"/>
                  </a:moveTo>
                  <a:lnTo>
                    <a:pt x="0" y="0"/>
                  </a:lnTo>
                  <a:lnTo>
                    <a:pt x="0" y="34671"/>
                  </a:lnTo>
                  <a:lnTo>
                    <a:pt x="69303" y="34671"/>
                  </a:lnTo>
                  <a:lnTo>
                    <a:pt x="69303" y="0"/>
                  </a:lnTo>
                  <a:close/>
                </a:path>
                <a:path w="163829" h="34925">
                  <a:moveTo>
                    <a:pt x="163398" y="0"/>
                  </a:moveTo>
                  <a:lnTo>
                    <a:pt x="94094" y="0"/>
                  </a:lnTo>
                  <a:lnTo>
                    <a:pt x="94094" y="34671"/>
                  </a:lnTo>
                  <a:lnTo>
                    <a:pt x="163398" y="34671"/>
                  </a:lnTo>
                  <a:lnTo>
                    <a:pt x="163398" y="0"/>
                  </a:lnTo>
                  <a:close/>
                </a:path>
              </a:pathLst>
            </a:custGeom>
            <a:solidFill>
              <a:srgbClr val="C3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784323" y="3775824"/>
              <a:ext cx="351790" cy="153670"/>
            </a:xfrm>
            <a:custGeom>
              <a:avLst/>
              <a:gdLst/>
              <a:ahLst/>
              <a:cxnLst/>
              <a:rect l="l" t="t" r="r" b="b"/>
              <a:pathLst>
                <a:path w="351789" h="153670">
                  <a:moveTo>
                    <a:pt x="351585" y="0"/>
                  </a:moveTo>
                  <a:lnTo>
                    <a:pt x="0" y="0"/>
                  </a:lnTo>
                  <a:lnTo>
                    <a:pt x="0" y="153403"/>
                  </a:lnTo>
                  <a:lnTo>
                    <a:pt x="351585" y="153403"/>
                  </a:lnTo>
                  <a:lnTo>
                    <a:pt x="351585" y="0"/>
                  </a:lnTo>
                  <a:close/>
                </a:path>
              </a:pathLst>
            </a:custGeom>
            <a:solidFill>
              <a:srgbClr val="3D47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818991" y="3810451"/>
              <a:ext cx="282575" cy="84455"/>
            </a:xfrm>
            <a:custGeom>
              <a:avLst/>
              <a:gdLst/>
              <a:ahLst/>
              <a:cxnLst/>
              <a:rect l="l" t="t" r="r" b="b"/>
              <a:pathLst>
                <a:path w="282575" h="84454">
                  <a:moveTo>
                    <a:pt x="282254" y="0"/>
                  </a:moveTo>
                  <a:lnTo>
                    <a:pt x="0" y="0"/>
                  </a:lnTo>
                  <a:lnTo>
                    <a:pt x="0" y="84154"/>
                  </a:lnTo>
                  <a:lnTo>
                    <a:pt x="282254" y="84154"/>
                  </a:lnTo>
                  <a:lnTo>
                    <a:pt x="282254" y="0"/>
                  </a:lnTo>
                  <a:close/>
                </a:path>
              </a:pathLst>
            </a:custGeom>
            <a:solidFill>
              <a:srgbClr val="86D3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234983" y="4161293"/>
              <a:ext cx="1010919" cy="307975"/>
            </a:xfrm>
            <a:custGeom>
              <a:avLst/>
              <a:gdLst/>
              <a:ahLst/>
              <a:cxnLst/>
              <a:rect l="l" t="t" r="r" b="b"/>
              <a:pathLst>
                <a:path w="1010920" h="307975">
                  <a:moveTo>
                    <a:pt x="975928" y="0"/>
                  </a:moveTo>
                  <a:lnTo>
                    <a:pt x="34836" y="0"/>
                  </a:lnTo>
                  <a:lnTo>
                    <a:pt x="28185" y="635"/>
                  </a:lnTo>
                  <a:lnTo>
                    <a:pt x="636" y="28172"/>
                  </a:lnTo>
                  <a:lnTo>
                    <a:pt x="0" y="34823"/>
                  </a:lnTo>
                  <a:lnTo>
                    <a:pt x="0" y="272681"/>
                  </a:lnTo>
                  <a:lnTo>
                    <a:pt x="21731" y="304947"/>
                  </a:lnTo>
                  <a:lnTo>
                    <a:pt x="34836" y="307504"/>
                  </a:lnTo>
                  <a:lnTo>
                    <a:pt x="975928" y="307504"/>
                  </a:lnTo>
                  <a:lnTo>
                    <a:pt x="1008238" y="285784"/>
                  </a:lnTo>
                  <a:lnTo>
                    <a:pt x="1010801" y="272681"/>
                  </a:lnTo>
                  <a:lnTo>
                    <a:pt x="1010801" y="34823"/>
                  </a:lnTo>
                  <a:lnTo>
                    <a:pt x="989037" y="2543"/>
                  </a:lnTo>
                  <a:lnTo>
                    <a:pt x="975928" y="0"/>
                  </a:lnTo>
                  <a:close/>
                </a:path>
              </a:pathLst>
            </a:custGeom>
            <a:solidFill>
              <a:srgbClr val="DF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300870" y="4227186"/>
              <a:ext cx="879475" cy="175895"/>
            </a:xfrm>
            <a:custGeom>
              <a:avLst/>
              <a:gdLst/>
              <a:ahLst/>
              <a:cxnLst/>
              <a:rect l="l" t="t" r="r" b="b"/>
              <a:pathLst>
                <a:path w="879475" h="175895">
                  <a:moveTo>
                    <a:pt x="878996" y="0"/>
                  </a:moveTo>
                  <a:lnTo>
                    <a:pt x="0" y="0"/>
                  </a:lnTo>
                  <a:lnTo>
                    <a:pt x="0" y="175725"/>
                  </a:lnTo>
                  <a:lnTo>
                    <a:pt x="878996" y="175725"/>
                  </a:lnTo>
                  <a:lnTo>
                    <a:pt x="878996" y="0"/>
                  </a:lnTo>
                  <a:close/>
                </a:path>
              </a:pathLst>
            </a:custGeom>
            <a:solidFill>
              <a:srgbClr val="EE5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709595" y="4284304"/>
              <a:ext cx="61594" cy="61594"/>
            </a:xfrm>
            <a:custGeom>
              <a:avLst/>
              <a:gdLst/>
              <a:ahLst/>
              <a:cxnLst/>
              <a:rect l="l" t="t" r="r" b="b"/>
              <a:pathLst>
                <a:path w="61595" h="61595">
                  <a:moveTo>
                    <a:pt x="30775" y="0"/>
                  </a:moveTo>
                  <a:lnTo>
                    <a:pt x="18802" y="2413"/>
                  </a:lnTo>
                  <a:lnTo>
                    <a:pt x="9019" y="8996"/>
                  </a:lnTo>
                  <a:lnTo>
                    <a:pt x="2420" y="18762"/>
                  </a:lnTo>
                  <a:lnTo>
                    <a:pt x="0" y="30723"/>
                  </a:lnTo>
                  <a:lnTo>
                    <a:pt x="2420" y="42704"/>
                  </a:lnTo>
                  <a:lnTo>
                    <a:pt x="9019" y="52482"/>
                  </a:lnTo>
                  <a:lnTo>
                    <a:pt x="18802" y="59073"/>
                  </a:lnTo>
                  <a:lnTo>
                    <a:pt x="30775" y="61489"/>
                  </a:lnTo>
                  <a:lnTo>
                    <a:pt x="42759" y="59073"/>
                  </a:lnTo>
                  <a:lnTo>
                    <a:pt x="52538" y="52482"/>
                  </a:lnTo>
                  <a:lnTo>
                    <a:pt x="59127" y="42704"/>
                  </a:lnTo>
                  <a:lnTo>
                    <a:pt x="61542" y="30723"/>
                  </a:lnTo>
                  <a:lnTo>
                    <a:pt x="59127" y="18762"/>
                  </a:lnTo>
                  <a:lnTo>
                    <a:pt x="52538" y="8996"/>
                  </a:lnTo>
                  <a:lnTo>
                    <a:pt x="42759" y="2413"/>
                  </a:lnTo>
                  <a:lnTo>
                    <a:pt x="30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397591" y="3852531"/>
              <a:ext cx="290195" cy="76835"/>
            </a:xfrm>
            <a:custGeom>
              <a:avLst/>
              <a:gdLst/>
              <a:ahLst/>
              <a:cxnLst/>
              <a:rect l="l" t="t" r="r" b="b"/>
              <a:pathLst>
                <a:path w="290195" h="76835">
                  <a:moveTo>
                    <a:pt x="290042" y="0"/>
                  </a:moveTo>
                  <a:lnTo>
                    <a:pt x="0" y="0"/>
                  </a:lnTo>
                  <a:lnTo>
                    <a:pt x="0" y="42075"/>
                  </a:lnTo>
                  <a:lnTo>
                    <a:pt x="0" y="76695"/>
                  </a:lnTo>
                  <a:lnTo>
                    <a:pt x="290042" y="76695"/>
                  </a:lnTo>
                  <a:lnTo>
                    <a:pt x="290042" y="42075"/>
                  </a:lnTo>
                  <a:lnTo>
                    <a:pt x="290042" y="0"/>
                  </a:lnTo>
                  <a:close/>
                </a:path>
              </a:pathLst>
            </a:custGeom>
            <a:solidFill>
              <a:srgbClr val="3D47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8533" y="3666264"/>
              <a:ext cx="188170" cy="22834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637461" y="3760054"/>
              <a:ext cx="2270760" cy="1465580"/>
            </a:xfrm>
            <a:custGeom>
              <a:avLst/>
              <a:gdLst/>
              <a:ahLst/>
              <a:cxnLst/>
              <a:rect l="l" t="t" r="r" b="b"/>
              <a:pathLst>
                <a:path w="2270759" h="1465579">
                  <a:moveTo>
                    <a:pt x="2005505" y="1465564"/>
                  </a:moveTo>
                  <a:lnTo>
                    <a:pt x="265175" y="1465564"/>
                  </a:lnTo>
                  <a:lnTo>
                    <a:pt x="217512" y="1461099"/>
                  </a:lnTo>
                  <a:lnTo>
                    <a:pt x="172651" y="1448224"/>
                  </a:lnTo>
                  <a:lnTo>
                    <a:pt x="131341" y="1427722"/>
                  </a:lnTo>
                  <a:lnTo>
                    <a:pt x="94330" y="1400376"/>
                  </a:lnTo>
                  <a:lnTo>
                    <a:pt x="62369" y="1366969"/>
                  </a:lnTo>
                  <a:lnTo>
                    <a:pt x="36206" y="1328284"/>
                  </a:lnTo>
                  <a:lnTo>
                    <a:pt x="16591" y="1285104"/>
                  </a:lnTo>
                  <a:lnTo>
                    <a:pt x="4272" y="1238211"/>
                  </a:lnTo>
                  <a:lnTo>
                    <a:pt x="0" y="1188387"/>
                  </a:lnTo>
                  <a:lnTo>
                    <a:pt x="4272" y="1138563"/>
                  </a:lnTo>
                  <a:lnTo>
                    <a:pt x="16591" y="1091668"/>
                  </a:lnTo>
                  <a:lnTo>
                    <a:pt x="36206" y="1048484"/>
                  </a:lnTo>
                  <a:lnTo>
                    <a:pt x="62369" y="1009796"/>
                  </a:lnTo>
                  <a:lnTo>
                    <a:pt x="94330" y="976385"/>
                  </a:lnTo>
                  <a:lnTo>
                    <a:pt x="131341" y="949036"/>
                  </a:lnTo>
                  <a:lnTo>
                    <a:pt x="172651" y="928531"/>
                  </a:lnTo>
                  <a:lnTo>
                    <a:pt x="217512" y="915654"/>
                  </a:lnTo>
                  <a:lnTo>
                    <a:pt x="265175" y="911187"/>
                  </a:lnTo>
                  <a:lnTo>
                    <a:pt x="304476" y="911187"/>
                  </a:lnTo>
                  <a:lnTo>
                    <a:pt x="276607" y="866671"/>
                  </a:lnTo>
                  <a:lnTo>
                    <a:pt x="254102" y="818565"/>
                  </a:lnTo>
                  <a:lnTo>
                    <a:pt x="237439" y="767308"/>
                  </a:lnTo>
                  <a:lnTo>
                    <a:pt x="227092" y="713335"/>
                  </a:lnTo>
                  <a:lnTo>
                    <a:pt x="223537" y="657085"/>
                  </a:lnTo>
                  <a:lnTo>
                    <a:pt x="226280" y="607385"/>
                  </a:lnTo>
                  <a:lnTo>
                    <a:pt x="234305" y="559366"/>
                  </a:lnTo>
                  <a:lnTo>
                    <a:pt x="247305" y="513349"/>
                  </a:lnTo>
                  <a:lnTo>
                    <a:pt x="264976" y="469654"/>
                  </a:lnTo>
                  <a:lnTo>
                    <a:pt x="287010" y="428602"/>
                  </a:lnTo>
                  <a:lnTo>
                    <a:pt x="313103" y="390511"/>
                  </a:lnTo>
                  <a:lnTo>
                    <a:pt x="342948" y="355703"/>
                  </a:lnTo>
                  <a:lnTo>
                    <a:pt x="376239" y="324498"/>
                  </a:lnTo>
                  <a:lnTo>
                    <a:pt x="412670" y="297215"/>
                  </a:lnTo>
                  <a:lnTo>
                    <a:pt x="451936" y="274175"/>
                  </a:lnTo>
                  <a:lnTo>
                    <a:pt x="493730" y="255698"/>
                  </a:lnTo>
                  <a:lnTo>
                    <a:pt x="537746" y="242103"/>
                  </a:lnTo>
                  <a:lnTo>
                    <a:pt x="583680" y="233712"/>
                  </a:lnTo>
                  <a:lnTo>
                    <a:pt x="631223" y="230843"/>
                  </a:lnTo>
                  <a:lnTo>
                    <a:pt x="681249" y="234062"/>
                  </a:lnTo>
                  <a:lnTo>
                    <a:pt x="729400" y="243431"/>
                  </a:lnTo>
                  <a:lnTo>
                    <a:pt x="775373" y="258517"/>
                  </a:lnTo>
                  <a:lnTo>
                    <a:pt x="818866" y="278888"/>
                  </a:lnTo>
                  <a:lnTo>
                    <a:pt x="836769" y="235739"/>
                  </a:lnTo>
                  <a:lnTo>
                    <a:pt x="858924" y="195203"/>
                  </a:lnTo>
                  <a:lnTo>
                    <a:pt x="885037" y="157596"/>
                  </a:lnTo>
                  <a:lnTo>
                    <a:pt x="914814" y="123233"/>
                  </a:lnTo>
                  <a:lnTo>
                    <a:pt x="947960" y="92429"/>
                  </a:lnTo>
                  <a:lnTo>
                    <a:pt x="984183" y="65500"/>
                  </a:lnTo>
                  <a:lnTo>
                    <a:pt x="1023187" y="42760"/>
                  </a:lnTo>
                  <a:lnTo>
                    <a:pt x="1064678" y="24525"/>
                  </a:lnTo>
                  <a:lnTo>
                    <a:pt x="1108363" y="11110"/>
                  </a:lnTo>
                  <a:lnTo>
                    <a:pt x="1153948" y="2830"/>
                  </a:lnTo>
                  <a:lnTo>
                    <a:pt x="1201137" y="0"/>
                  </a:lnTo>
                  <a:lnTo>
                    <a:pt x="1248682" y="2867"/>
                  </a:lnTo>
                  <a:lnTo>
                    <a:pt x="1294619" y="11256"/>
                  </a:lnTo>
                  <a:lnTo>
                    <a:pt x="1338641" y="24846"/>
                  </a:lnTo>
                  <a:lnTo>
                    <a:pt x="1380442" y="43319"/>
                  </a:lnTo>
                  <a:lnTo>
                    <a:pt x="1419716" y="66355"/>
                  </a:lnTo>
                  <a:lnTo>
                    <a:pt x="1456156" y="93634"/>
                  </a:lnTo>
                  <a:lnTo>
                    <a:pt x="1489456" y="124836"/>
                  </a:lnTo>
                  <a:lnTo>
                    <a:pt x="1519310" y="159643"/>
                  </a:lnTo>
                  <a:lnTo>
                    <a:pt x="1545412" y="197733"/>
                  </a:lnTo>
                  <a:lnTo>
                    <a:pt x="1567455" y="238789"/>
                  </a:lnTo>
                  <a:lnTo>
                    <a:pt x="1585132" y="282489"/>
                  </a:lnTo>
                  <a:lnTo>
                    <a:pt x="1598138" y="328515"/>
                  </a:lnTo>
                  <a:lnTo>
                    <a:pt x="1606167" y="376546"/>
                  </a:lnTo>
                  <a:lnTo>
                    <a:pt x="1608911" y="426264"/>
                  </a:lnTo>
                  <a:lnTo>
                    <a:pt x="1608561" y="432244"/>
                  </a:lnTo>
                  <a:lnTo>
                    <a:pt x="1623754" y="429731"/>
                  </a:lnTo>
                  <a:lnTo>
                    <a:pt x="1639137" y="427851"/>
                  </a:lnTo>
                  <a:lnTo>
                    <a:pt x="1654713" y="426672"/>
                  </a:lnTo>
                  <a:lnTo>
                    <a:pt x="1670483" y="426264"/>
                  </a:lnTo>
                  <a:lnTo>
                    <a:pt x="1718448" y="429638"/>
                  </a:lnTo>
                  <a:lnTo>
                    <a:pt x="1764454" y="439467"/>
                  </a:lnTo>
                  <a:lnTo>
                    <a:pt x="1808078" y="455308"/>
                  </a:lnTo>
                  <a:lnTo>
                    <a:pt x="1848899" y="476724"/>
                  </a:lnTo>
                  <a:lnTo>
                    <a:pt x="1886496" y="503271"/>
                  </a:lnTo>
                  <a:lnTo>
                    <a:pt x="1920448" y="534511"/>
                  </a:lnTo>
                  <a:lnTo>
                    <a:pt x="1950332" y="570002"/>
                  </a:lnTo>
                  <a:lnTo>
                    <a:pt x="1975728" y="609304"/>
                  </a:lnTo>
                  <a:lnTo>
                    <a:pt x="1996215" y="651977"/>
                  </a:lnTo>
                  <a:lnTo>
                    <a:pt x="2011369" y="697579"/>
                  </a:lnTo>
                  <a:lnTo>
                    <a:pt x="2020771" y="745671"/>
                  </a:lnTo>
                  <a:lnTo>
                    <a:pt x="2023999" y="795811"/>
                  </a:lnTo>
                  <a:lnTo>
                    <a:pt x="2022821" y="825780"/>
                  </a:lnTo>
                  <a:lnTo>
                    <a:pt x="2019373" y="855051"/>
                  </a:lnTo>
                  <a:lnTo>
                    <a:pt x="2013784" y="883569"/>
                  </a:lnTo>
                  <a:lnTo>
                    <a:pt x="2006182" y="911279"/>
                  </a:lnTo>
                  <a:lnTo>
                    <a:pt x="2053729" y="915846"/>
                  </a:lnTo>
                  <a:lnTo>
                    <a:pt x="2098477" y="928787"/>
                  </a:lnTo>
                  <a:lnTo>
                    <a:pt x="2139680" y="949322"/>
                  </a:lnTo>
                  <a:lnTo>
                    <a:pt x="2176592" y="976671"/>
                  </a:lnTo>
                  <a:lnTo>
                    <a:pt x="2208466" y="1010057"/>
                  </a:lnTo>
                  <a:lnTo>
                    <a:pt x="2234556" y="1048701"/>
                  </a:lnTo>
                  <a:lnTo>
                    <a:pt x="2254115" y="1091823"/>
                  </a:lnTo>
                  <a:lnTo>
                    <a:pt x="2266398" y="1138645"/>
                  </a:lnTo>
                  <a:lnTo>
                    <a:pt x="2270659" y="1188387"/>
                  </a:lnTo>
                  <a:lnTo>
                    <a:pt x="2266387" y="1238211"/>
                  </a:lnTo>
                  <a:lnTo>
                    <a:pt x="2254070" y="1285104"/>
                  </a:lnTo>
                  <a:lnTo>
                    <a:pt x="2234458" y="1328284"/>
                  </a:lnTo>
                  <a:lnTo>
                    <a:pt x="2208298" y="1366969"/>
                  </a:lnTo>
                  <a:lnTo>
                    <a:pt x="2176341" y="1400376"/>
                  </a:lnTo>
                  <a:lnTo>
                    <a:pt x="2139334" y="1427722"/>
                  </a:lnTo>
                  <a:lnTo>
                    <a:pt x="2098026" y="1448224"/>
                  </a:lnTo>
                  <a:lnTo>
                    <a:pt x="2053167" y="1461099"/>
                  </a:lnTo>
                  <a:lnTo>
                    <a:pt x="2005505" y="1465564"/>
                  </a:lnTo>
                  <a:close/>
                </a:path>
              </a:pathLst>
            </a:custGeom>
            <a:solidFill>
              <a:srgbClr val="5CC8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858461" y="3761131"/>
              <a:ext cx="1050290" cy="1464945"/>
            </a:xfrm>
            <a:custGeom>
              <a:avLst/>
              <a:gdLst/>
              <a:ahLst/>
              <a:cxnLst/>
              <a:rect l="l" t="t" r="r" b="b"/>
              <a:pathLst>
                <a:path w="1050290" h="1464945">
                  <a:moveTo>
                    <a:pt x="784499" y="1464492"/>
                  </a:moveTo>
                  <a:lnTo>
                    <a:pt x="525481" y="1464492"/>
                  </a:lnTo>
                  <a:lnTo>
                    <a:pt x="525481" y="1085313"/>
                  </a:lnTo>
                  <a:lnTo>
                    <a:pt x="524280" y="1085313"/>
                  </a:lnTo>
                  <a:lnTo>
                    <a:pt x="524280" y="688560"/>
                  </a:lnTo>
                  <a:lnTo>
                    <a:pt x="0" y="688560"/>
                  </a:lnTo>
                  <a:lnTo>
                    <a:pt x="0" y="0"/>
                  </a:lnTo>
                  <a:lnTo>
                    <a:pt x="45168" y="4901"/>
                  </a:lnTo>
                  <a:lnTo>
                    <a:pt x="88742" y="14788"/>
                  </a:lnTo>
                  <a:lnTo>
                    <a:pt x="130449" y="29380"/>
                  </a:lnTo>
                  <a:lnTo>
                    <a:pt x="170014" y="48394"/>
                  </a:lnTo>
                  <a:lnTo>
                    <a:pt x="207166" y="71545"/>
                  </a:lnTo>
                  <a:lnTo>
                    <a:pt x="241630" y="98553"/>
                  </a:lnTo>
                  <a:lnTo>
                    <a:pt x="273133" y="129133"/>
                  </a:lnTo>
                  <a:lnTo>
                    <a:pt x="301403" y="163004"/>
                  </a:lnTo>
                  <a:lnTo>
                    <a:pt x="326166" y="199882"/>
                  </a:lnTo>
                  <a:lnTo>
                    <a:pt x="347149" y="239484"/>
                  </a:lnTo>
                  <a:lnTo>
                    <a:pt x="364079" y="281529"/>
                  </a:lnTo>
                  <a:lnTo>
                    <a:pt x="376682" y="325732"/>
                  </a:lnTo>
                  <a:lnTo>
                    <a:pt x="384686" y="371812"/>
                  </a:lnTo>
                  <a:lnTo>
                    <a:pt x="387904" y="425192"/>
                  </a:lnTo>
                  <a:lnTo>
                    <a:pt x="387555" y="431172"/>
                  </a:lnTo>
                  <a:lnTo>
                    <a:pt x="402751" y="428648"/>
                  </a:lnTo>
                  <a:lnTo>
                    <a:pt x="418139" y="426769"/>
                  </a:lnTo>
                  <a:lnTo>
                    <a:pt x="433715" y="425596"/>
                  </a:lnTo>
                  <a:lnTo>
                    <a:pt x="449476" y="425192"/>
                  </a:lnTo>
                  <a:lnTo>
                    <a:pt x="497447" y="428566"/>
                  </a:lnTo>
                  <a:lnTo>
                    <a:pt x="543456" y="438394"/>
                  </a:lnTo>
                  <a:lnTo>
                    <a:pt x="587084" y="454236"/>
                  </a:lnTo>
                  <a:lnTo>
                    <a:pt x="627908" y="475651"/>
                  </a:lnTo>
                  <a:lnTo>
                    <a:pt x="665507" y="502199"/>
                  </a:lnTo>
                  <a:lnTo>
                    <a:pt x="699460" y="533438"/>
                  </a:lnTo>
                  <a:lnTo>
                    <a:pt x="729346" y="568929"/>
                  </a:lnTo>
                  <a:lnTo>
                    <a:pt x="754743" y="608232"/>
                  </a:lnTo>
                  <a:lnTo>
                    <a:pt x="775229" y="650904"/>
                  </a:lnTo>
                  <a:lnTo>
                    <a:pt x="790384" y="696506"/>
                  </a:lnTo>
                  <a:lnTo>
                    <a:pt x="799786" y="744598"/>
                  </a:lnTo>
                  <a:lnTo>
                    <a:pt x="803014" y="794738"/>
                  </a:lnTo>
                  <a:lnTo>
                    <a:pt x="801836" y="824707"/>
                  </a:lnTo>
                  <a:lnTo>
                    <a:pt x="798385" y="853978"/>
                  </a:lnTo>
                  <a:lnTo>
                    <a:pt x="792790" y="882497"/>
                  </a:lnTo>
                  <a:lnTo>
                    <a:pt x="785176" y="910206"/>
                  </a:lnTo>
                  <a:lnTo>
                    <a:pt x="832729" y="914768"/>
                  </a:lnTo>
                  <a:lnTo>
                    <a:pt x="877482" y="927705"/>
                  </a:lnTo>
                  <a:lnTo>
                    <a:pt x="918689" y="948238"/>
                  </a:lnTo>
                  <a:lnTo>
                    <a:pt x="955603" y="975587"/>
                  </a:lnTo>
                  <a:lnTo>
                    <a:pt x="987479" y="1008973"/>
                  </a:lnTo>
                  <a:lnTo>
                    <a:pt x="1013570" y="1047616"/>
                  </a:lnTo>
                  <a:lnTo>
                    <a:pt x="1033130" y="1090737"/>
                  </a:lnTo>
                  <a:lnTo>
                    <a:pt x="1045414" y="1137555"/>
                  </a:lnTo>
                  <a:lnTo>
                    <a:pt x="1049674" y="1187292"/>
                  </a:lnTo>
                  <a:lnTo>
                    <a:pt x="1045401" y="1237122"/>
                  </a:lnTo>
                  <a:lnTo>
                    <a:pt x="1033083" y="1284020"/>
                  </a:lnTo>
                  <a:lnTo>
                    <a:pt x="1013467" y="1327205"/>
                  </a:lnTo>
                  <a:lnTo>
                    <a:pt x="987304" y="1365893"/>
                  </a:lnTo>
                  <a:lnTo>
                    <a:pt x="955343" y="1399302"/>
                  </a:lnTo>
                  <a:lnTo>
                    <a:pt x="918333" y="1426648"/>
                  </a:lnTo>
                  <a:lnTo>
                    <a:pt x="877023" y="1447151"/>
                  </a:lnTo>
                  <a:lnTo>
                    <a:pt x="832161" y="1460026"/>
                  </a:lnTo>
                  <a:lnTo>
                    <a:pt x="784499" y="1464492"/>
                  </a:lnTo>
                  <a:close/>
                </a:path>
              </a:pathLst>
            </a:custGeom>
            <a:solidFill>
              <a:srgbClr val="51C5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285613" y="4001642"/>
              <a:ext cx="2322195" cy="885825"/>
            </a:xfrm>
            <a:custGeom>
              <a:avLst/>
              <a:gdLst/>
              <a:ahLst/>
              <a:cxnLst/>
              <a:rect l="l" t="t" r="r" b="b"/>
              <a:pathLst>
                <a:path w="2322195" h="885825">
                  <a:moveTo>
                    <a:pt x="0" y="0"/>
                  </a:moveTo>
                  <a:lnTo>
                    <a:pt x="2321877" y="885786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520456" y="4818736"/>
              <a:ext cx="87630" cy="83185"/>
            </a:xfrm>
            <a:custGeom>
              <a:avLst/>
              <a:gdLst/>
              <a:ahLst/>
              <a:cxnLst/>
              <a:rect l="l" t="t" r="r" b="b"/>
              <a:pathLst>
                <a:path w="87629" h="83185">
                  <a:moveTo>
                    <a:pt x="31686" y="0"/>
                  </a:moveTo>
                  <a:lnTo>
                    <a:pt x="87033" y="68694"/>
                  </a:lnTo>
                  <a:lnTo>
                    <a:pt x="0" y="83058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913065" y="5440098"/>
              <a:ext cx="94615" cy="42545"/>
            </a:xfrm>
            <a:custGeom>
              <a:avLst/>
              <a:gdLst/>
              <a:ahLst/>
              <a:cxnLst/>
              <a:rect l="l" t="t" r="r" b="b"/>
              <a:pathLst>
                <a:path w="94614" h="42545">
                  <a:moveTo>
                    <a:pt x="94077" y="0"/>
                  </a:moveTo>
                  <a:lnTo>
                    <a:pt x="0" y="0"/>
                  </a:lnTo>
                  <a:lnTo>
                    <a:pt x="0" y="42076"/>
                  </a:lnTo>
                  <a:lnTo>
                    <a:pt x="94077" y="42076"/>
                  </a:lnTo>
                  <a:lnTo>
                    <a:pt x="94077" y="0"/>
                  </a:lnTo>
                  <a:close/>
                </a:path>
              </a:pathLst>
            </a:custGeom>
            <a:solidFill>
              <a:srgbClr val="C3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784312" y="5286660"/>
              <a:ext cx="351790" cy="153670"/>
            </a:xfrm>
            <a:custGeom>
              <a:avLst/>
              <a:gdLst/>
              <a:ahLst/>
              <a:cxnLst/>
              <a:rect l="l" t="t" r="r" b="b"/>
              <a:pathLst>
                <a:path w="351789" h="153670">
                  <a:moveTo>
                    <a:pt x="351584" y="0"/>
                  </a:moveTo>
                  <a:lnTo>
                    <a:pt x="0" y="0"/>
                  </a:lnTo>
                  <a:lnTo>
                    <a:pt x="0" y="153438"/>
                  </a:lnTo>
                  <a:lnTo>
                    <a:pt x="351584" y="153438"/>
                  </a:lnTo>
                  <a:lnTo>
                    <a:pt x="351584" y="0"/>
                  </a:lnTo>
                  <a:close/>
                </a:path>
              </a:pathLst>
            </a:custGeom>
            <a:solidFill>
              <a:srgbClr val="EBE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818981" y="5321318"/>
              <a:ext cx="282575" cy="84455"/>
            </a:xfrm>
            <a:custGeom>
              <a:avLst/>
              <a:gdLst/>
              <a:ahLst/>
              <a:cxnLst/>
              <a:rect l="l" t="t" r="r" b="b"/>
              <a:pathLst>
                <a:path w="282575" h="84454">
                  <a:moveTo>
                    <a:pt x="282254" y="0"/>
                  </a:moveTo>
                  <a:lnTo>
                    <a:pt x="0" y="0"/>
                  </a:lnTo>
                  <a:lnTo>
                    <a:pt x="0" y="84159"/>
                  </a:lnTo>
                  <a:lnTo>
                    <a:pt x="282254" y="84159"/>
                  </a:lnTo>
                  <a:lnTo>
                    <a:pt x="282254" y="0"/>
                  </a:lnTo>
                  <a:close/>
                </a:path>
              </a:pathLst>
            </a:custGeom>
            <a:solidFill>
              <a:srgbClr val="C3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300858" y="5482175"/>
              <a:ext cx="879475" cy="429895"/>
            </a:xfrm>
            <a:custGeom>
              <a:avLst/>
              <a:gdLst/>
              <a:ahLst/>
              <a:cxnLst/>
              <a:rect l="l" t="t" r="r" b="b"/>
              <a:pathLst>
                <a:path w="879475" h="429895">
                  <a:moveTo>
                    <a:pt x="844123" y="0"/>
                  </a:moveTo>
                  <a:lnTo>
                    <a:pt x="34870" y="0"/>
                  </a:lnTo>
                  <a:lnTo>
                    <a:pt x="28219" y="640"/>
                  </a:lnTo>
                  <a:lnTo>
                    <a:pt x="641" y="28187"/>
                  </a:lnTo>
                  <a:lnTo>
                    <a:pt x="0" y="34823"/>
                  </a:lnTo>
                  <a:lnTo>
                    <a:pt x="0" y="429436"/>
                  </a:lnTo>
                  <a:lnTo>
                    <a:pt x="878996" y="429436"/>
                  </a:lnTo>
                  <a:lnTo>
                    <a:pt x="878996" y="34823"/>
                  </a:lnTo>
                  <a:lnTo>
                    <a:pt x="857243" y="2561"/>
                  </a:lnTo>
                  <a:lnTo>
                    <a:pt x="844123" y="0"/>
                  </a:lnTo>
                  <a:close/>
                </a:path>
              </a:pathLst>
            </a:custGeom>
            <a:solidFill>
              <a:srgbClr val="EBE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84306" y="5773635"/>
              <a:ext cx="351790" cy="94615"/>
            </a:xfrm>
            <a:custGeom>
              <a:avLst/>
              <a:gdLst/>
              <a:ahLst/>
              <a:cxnLst/>
              <a:rect l="l" t="t" r="r" b="b"/>
              <a:pathLst>
                <a:path w="351789" h="94614">
                  <a:moveTo>
                    <a:pt x="69316" y="59385"/>
                  </a:moveTo>
                  <a:lnTo>
                    <a:pt x="0" y="59385"/>
                  </a:lnTo>
                  <a:lnTo>
                    <a:pt x="0" y="94043"/>
                  </a:lnTo>
                  <a:lnTo>
                    <a:pt x="69316" y="94043"/>
                  </a:lnTo>
                  <a:lnTo>
                    <a:pt x="69316" y="59385"/>
                  </a:lnTo>
                  <a:close/>
                </a:path>
                <a:path w="351789" h="94614">
                  <a:moveTo>
                    <a:pt x="69316" y="0"/>
                  </a:moveTo>
                  <a:lnTo>
                    <a:pt x="0" y="0"/>
                  </a:lnTo>
                  <a:lnTo>
                    <a:pt x="0" y="34620"/>
                  </a:lnTo>
                  <a:lnTo>
                    <a:pt x="69316" y="34620"/>
                  </a:lnTo>
                  <a:lnTo>
                    <a:pt x="69316" y="0"/>
                  </a:lnTo>
                  <a:close/>
                </a:path>
                <a:path w="351789" h="94614">
                  <a:moveTo>
                    <a:pt x="163423" y="59385"/>
                  </a:moveTo>
                  <a:lnTo>
                    <a:pt x="94119" y="59385"/>
                  </a:lnTo>
                  <a:lnTo>
                    <a:pt x="94119" y="94043"/>
                  </a:lnTo>
                  <a:lnTo>
                    <a:pt x="163423" y="94043"/>
                  </a:lnTo>
                  <a:lnTo>
                    <a:pt x="163423" y="59385"/>
                  </a:lnTo>
                  <a:close/>
                </a:path>
                <a:path w="351789" h="94614">
                  <a:moveTo>
                    <a:pt x="163423" y="0"/>
                  </a:moveTo>
                  <a:lnTo>
                    <a:pt x="94119" y="0"/>
                  </a:lnTo>
                  <a:lnTo>
                    <a:pt x="94119" y="34620"/>
                  </a:lnTo>
                  <a:lnTo>
                    <a:pt x="163423" y="34620"/>
                  </a:lnTo>
                  <a:lnTo>
                    <a:pt x="163423" y="0"/>
                  </a:lnTo>
                  <a:close/>
                </a:path>
                <a:path w="351789" h="94614">
                  <a:moveTo>
                    <a:pt x="257505" y="59385"/>
                  </a:moveTo>
                  <a:lnTo>
                    <a:pt x="188201" y="59385"/>
                  </a:lnTo>
                  <a:lnTo>
                    <a:pt x="188201" y="94043"/>
                  </a:lnTo>
                  <a:lnTo>
                    <a:pt x="257505" y="94043"/>
                  </a:lnTo>
                  <a:lnTo>
                    <a:pt x="257505" y="59385"/>
                  </a:lnTo>
                  <a:close/>
                </a:path>
                <a:path w="351789" h="94614">
                  <a:moveTo>
                    <a:pt x="257505" y="0"/>
                  </a:moveTo>
                  <a:lnTo>
                    <a:pt x="188201" y="0"/>
                  </a:lnTo>
                  <a:lnTo>
                    <a:pt x="188201" y="34620"/>
                  </a:lnTo>
                  <a:lnTo>
                    <a:pt x="257505" y="34620"/>
                  </a:lnTo>
                  <a:lnTo>
                    <a:pt x="257505" y="0"/>
                  </a:lnTo>
                  <a:close/>
                </a:path>
                <a:path w="351789" h="94614">
                  <a:moveTo>
                    <a:pt x="351586" y="59385"/>
                  </a:moveTo>
                  <a:lnTo>
                    <a:pt x="282282" y="59385"/>
                  </a:lnTo>
                  <a:lnTo>
                    <a:pt x="282282" y="94043"/>
                  </a:lnTo>
                  <a:lnTo>
                    <a:pt x="351586" y="94043"/>
                  </a:lnTo>
                  <a:lnTo>
                    <a:pt x="351586" y="59385"/>
                  </a:lnTo>
                  <a:close/>
                </a:path>
                <a:path w="351789" h="94614">
                  <a:moveTo>
                    <a:pt x="351586" y="0"/>
                  </a:moveTo>
                  <a:lnTo>
                    <a:pt x="282282" y="0"/>
                  </a:lnTo>
                  <a:lnTo>
                    <a:pt x="282282" y="34620"/>
                  </a:lnTo>
                  <a:lnTo>
                    <a:pt x="351586" y="34620"/>
                  </a:lnTo>
                  <a:lnTo>
                    <a:pt x="351586" y="0"/>
                  </a:lnTo>
                  <a:close/>
                </a:path>
              </a:pathLst>
            </a:custGeom>
            <a:solidFill>
              <a:srgbClr val="C3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84318" y="5714212"/>
              <a:ext cx="163830" cy="34925"/>
            </a:xfrm>
            <a:custGeom>
              <a:avLst/>
              <a:gdLst/>
              <a:ahLst/>
              <a:cxnLst/>
              <a:rect l="l" t="t" r="r" b="b"/>
              <a:pathLst>
                <a:path w="163829" h="34925">
                  <a:moveTo>
                    <a:pt x="69303" y="0"/>
                  </a:moveTo>
                  <a:lnTo>
                    <a:pt x="0" y="0"/>
                  </a:lnTo>
                  <a:lnTo>
                    <a:pt x="0" y="34658"/>
                  </a:lnTo>
                  <a:lnTo>
                    <a:pt x="69303" y="34658"/>
                  </a:lnTo>
                  <a:lnTo>
                    <a:pt x="69303" y="0"/>
                  </a:lnTo>
                  <a:close/>
                </a:path>
                <a:path w="163829" h="34925">
                  <a:moveTo>
                    <a:pt x="163423" y="0"/>
                  </a:moveTo>
                  <a:lnTo>
                    <a:pt x="94107" y="0"/>
                  </a:lnTo>
                  <a:lnTo>
                    <a:pt x="94107" y="34658"/>
                  </a:lnTo>
                  <a:lnTo>
                    <a:pt x="163423" y="34658"/>
                  </a:lnTo>
                  <a:lnTo>
                    <a:pt x="163423" y="0"/>
                  </a:lnTo>
                  <a:close/>
                </a:path>
              </a:pathLst>
            </a:custGeom>
            <a:solidFill>
              <a:srgbClr val="EE5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72507" y="5714212"/>
              <a:ext cx="163830" cy="34925"/>
            </a:xfrm>
            <a:custGeom>
              <a:avLst/>
              <a:gdLst/>
              <a:ahLst/>
              <a:cxnLst/>
              <a:rect l="l" t="t" r="r" b="b"/>
              <a:pathLst>
                <a:path w="163829" h="34925">
                  <a:moveTo>
                    <a:pt x="69303" y="0"/>
                  </a:moveTo>
                  <a:lnTo>
                    <a:pt x="0" y="0"/>
                  </a:lnTo>
                  <a:lnTo>
                    <a:pt x="0" y="34658"/>
                  </a:lnTo>
                  <a:lnTo>
                    <a:pt x="69303" y="34658"/>
                  </a:lnTo>
                  <a:lnTo>
                    <a:pt x="69303" y="0"/>
                  </a:lnTo>
                  <a:close/>
                </a:path>
                <a:path w="163829" h="34925">
                  <a:moveTo>
                    <a:pt x="163398" y="0"/>
                  </a:moveTo>
                  <a:lnTo>
                    <a:pt x="94094" y="0"/>
                  </a:lnTo>
                  <a:lnTo>
                    <a:pt x="94094" y="34658"/>
                  </a:lnTo>
                  <a:lnTo>
                    <a:pt x="163398" y="34658"/>
                  </a:lnTo>
                  <a:lnTo>
                    <a:pt x="163398" y="0"/>
                  </a:lnTo>
                  <a:close/>
                </a:path>
              </a:pathLst>
            </a:custGeom>
            <a:solidFill>
              <a:srgbClr val="C3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784323" y="5526141"/>
              <a:ext cx="351790" cy="153670"/>
            </a:xfrm>
            <a:custGeom>
              <a:avLst/>
              <a:gdLst/>
              <a:ahLst/>
              <a:cxnLst/>
              <a:rect l="l" t="t" r="r" b="b"/>
              <a:pathLst>
                <a:path w="351789" h="153670">
                  <a:moveTo>
                    <a:pt x="351585" y="0"/>
                  </a:moveTo>
                  <a:lnTo>
                    <a:pt x="0" y="0"/>
                  </a:lnTo>
                  <a:lnTo>
                    <a:pt x="0" y="153403"/>
                  </a:lnTo>
                  <a:lnTo>
                    <a:pt x="351585" y="153403"/>
                  </a:lnTo>
                  <a:lnTo>
                    <a:pt x="351585" y="0"/>
                  </a:lnTo>
                  <a:close/>
                </a:path>
              </a:pathLst>
            </a:custGeom>
            <a:solidFill>
              <a:srgbClr val="3D47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818991" y="5560769"/>
              <a:ext cx="282575" cy="84455"/>
            </a:xfrm>
            <a:custGeom>
              <a:avLst/>
              <a:gdLst/>
              <a:ahLst/>
              <a:cxnLst/>
              <a:rect l="l" t="t" r="r" b="b"/>
              <a:pathLst>
                <a:path w="282575" h="84454">
                  <a:moveTo>
                    <a:pt x="282254" y="0"/>
                  </a:moveTo>
                  <a:lnTo>
                    <a:pt x="0" y="0"/>
                  </a:lnTo>
                  <a:lnTo>
                    <a:pt x="0" y="84154"/>
                  </a:lnTo>
                  <a:lnTo>
                    <a:pt x="282254" y="84154"/>
                  </a:lnTo>
                  <a:lnTo>
                    <a:pt x="282254" y="0"/>
                  </a:lnTo>
                  <a:close/>
                </a:path>
              </a:pathLst>
            </a:custGeom>
            <a:solidFill>
              <a:srgbClr val="86D3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234983" y="5911611"/>
              <a:ext cx="1010919" cy="307975"/>
            </a:xfrm>
            <a:custGeom>
              <a:avLst/>
              <a:gdLst/>
              <a:ahLst/>
              <a:cxnLst/>
              <a:rect l="l" t="t" r="r" b="b"/>
              <a:pathLst>
                <a:path w="1010920" h="307975">
                  <a:moveTo>
                    <a:pt x="975928" y="0"/>
                  </a:moveTo>
                  <a:lnTo>
                    <a:pt x="34836" y="0"/>
                  </a:lnTo>
                  <a:lnTo>
                    <a:pt x="28185" y="635"/>
                  </a:lnTo>
                  <a:lnTo>
                    <a:pt x="636" y="28172"/>
                  </a:lnTo>
                  <a:lnTo>
                    <a:pt x="0" y="34823"/>
                  </a:lnTo>
                  <a:lnTo>
                    <a:pt x="0" y="272681"/>
                  </a:lnTo>
                  <a:lnTo>
                    <a:pt x="21731" y="304947"/>
                  </a:lnTo>
                  <a:lnTo>
                    <a:pt x="34836" y="307504"/>
                  </a:lnTo>
                  <a:lnTo>
                    <a:pt x="975928" y="307504"/>
                  </a:lnTo>
                  <a:lnTo>
                    <a:pt x="1008238" y="285784"/>
                  </a:lnTo>
                  <a:lnTo>
                    <a:pt x="1010801" y="272681"/>
                  </a:lnTo>
                  <a:lnTo>
                    <a:pt x="1010801" y="34823"/>
                  </a:lnTo>
                  <a:lnTo>
                    <a:pt x="989037" y="2543"/>
                  </a:lnTo>
                  <a:lnTo>
                    <a:pt x="975928" y="0"/>
                  </a:lnTo>
                  <a:close/>
                </a:path>
              </a:pathLst>
            </a:custGeom>
            <a:solidFill>
              <a:srgbClr val="DF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300870" y="5977504"/>
              <a:ext cx="879475" cy="175895"/>
            </a:xfrm>
            <a:custGeom>
              <a:avLst/>
              <a:gdLst/>
              <a:ahLst/>
              <a:cxnLst/>
              <a:rect l="l" t="t" r="r" b="b"/>
              <a:pathLst>
                <a:path w="879475" h="175895">
                  <a:moveTo>
                    <a:pt x="878996" y="0"/>
                  </a:moveTo>
                  <a:lnTo>
                    <a:pt x="0" y="0"/>
                  </a:lnTo>
                  <a:lnTo>
                    <a:pt x="0" y="175725"/>
                  </a:lnTo>
                  <a:lnTo>
                    <a:pt x="878996" y="175725"/>
                  </a:lnTo>
                  <a:lnTo>
                    <a:pt x="878996" y="0"/>
                  </a:lnTo>
                  <a:close/>
                </a:path>
              </a:pathLst>
            </a:custGeom>
            <a:solidFill>
              <a:srgbClr val="EE5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709595" y="6034622"/>
              <a:ext cx="61594" cy="61594"/>
            </a:xfrm>
            <a:custGeom>
              <a:avLst/>
              <a:gdLst/>
              <a:ahLst/>
              <a:cxnLst/>
              <a:rect l="l" t="t" r="r" b="b"/>
              <a:pathLst>
                <a:path w="61595" h="61595">
                  <a:moveTo>
                    <a:pt x="30775" y="0"/>
                  </a:moveTo>
                  <a:lnTo>
                    <a:pt x="18802" y="2413"/>
                  </a:lnTo>
                  <a:lnTo>
                    <a:pt x="9019" y="8996"/>
                  </a:lnTo>
                  <a:lnTo>
                    <a:pt x="2420" y="18762"/>
                  </a:lnTo>
                  <a:lnTo>
                    <a:pt x="0" y="30723"/>
                  </a:lnTo>
                  <a:lnTo>
                    <a:pt x="2420" y="42704"/>
                  </a:lnTo>
                  <a:lnTo>
                    <a:pt x="9019" y="52482"/>
                  </a:lnTo>
                  <a:lnTo>
                    <a:pt x="18802" y="59073"/>
                  </a:lnTo>
                  <a:lnTo>
                    <a:pt x="30775" y="61489"/>
                  </a:lnTo>
                  <a:lnTo>
                    <a:pt x="42759" y="59073"/>
                  </a:lnTo>
                  <a:lnTo>
                    <a:pt x="52538" y="52482"/>
                  </a:lnTo>
                  <a:lnTo>
                    <a:pt x="59127" y="42704"/>
                  </a:lnTo>
                  <a:lnTo>
                    <a:pt x="61542" y="30723"/>
                  </a:lnTo>
                  <a:lnTo>
                    <a:pt x="59127" y="18762"/>
                  </a:lnTo>
                  <a:lnTo>
                    <a:pt x="52538" y="8996"/>
                  </a:lnTo>
                  <a:lnTo>
                    <a:pt x="42759" y="2413"/>
                  </a:lnTo>
                  <a:lnTo>
                    <a:pt x="30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397591" y="5602858"/>
              <a:ext cx="290195" cy="76835"/>
            </a:xfrm>
            <a:custGeom>
              <a:avLst/>
              <a:gdLst/>
              <a:ahLst/>
              <a:cxnLst/>
              <a:rect l="l" t="t" r="r" b="b"/>
              <a:pathLst>
                <a:path w="290195" h="76835">
                  <a:moveTo>
                    <a:pt x="290042" y="0"/>
                  </a:moveTo>
                  <a:lnTo>
                    <a:pt x="0" y="0"/>
                  </a:lnTo>
                  <a:lnTo>
                    <a:pt x="0" y="42075"/>
                  </a:lnTo>
                  <a:lnTo>
                    <a:pt x="0" y="76695"/>
                  </a:lnTo>
                  <a:lnTo>
                    <a:pt x="290042" y="76695"/>
                  </a:lnTo>
                  <a:lnTo>
                    <a:pt x="290042" y="42075"/>
                  </a:lnTo>
                  <a:lnTo>
                    <a:pt x="290042" y="0"/>
                  </a:lnTo>
                  <a:close/>
                </a:path>
              </a:pathLst>
            </a:custGeom>
            <a:solidFill>
              <a:srgbClr val="3D47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8533" y="5416583"/>
              <a:ext cx="188170" cy="22834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285613" y="4896002"/>
              <a:ext cx="2322195" cy="856615"/>
            </a:xfrm>
            <a:custGeom>
              <a:avLst/>
              <a:gdLst/>
              <a:ahLst/>
              <a:cxnLst/>
              <a:rect l="l" t="t" r="r" b="b"/>
              <a:pathLst>
                <a:path w="2322195" h="856614">
                  <a:moveTo>
                    <a:pt x="0" y="856081"/>
                  </a:moveTo>
                  <a:lnTo>
                    <a:pt x="2321826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520567" y="4880664"/>
              <a:ext cx="86995" cy="83820"/>
            </a:xfrm>
            <a:custGeom>
              <a:avLst/>
              <a:gdLst/>
              <a:ahLst/>
              <a:cxnLst/>
              <a:rect l="l" t="t" r="r" b="b"/>
              <a:pathLst>
                <a:path w="86995" h="83820">
                  <a:moveTo>
                    <a:pt x="30759" y="83413"/>
                  </a:moveTo>
                  <a:lnTo>
                    <a:pt x="86880" y="1534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/>
          <p:cNvGrpSpPr/>
          <p:nvPr/>
        </p:nvGrpSpPr>
        <p:grpSpPr>
          <a:xfrm>
            <a:off x="3125342" y="3950840"/>
            <a:ext cx="1064895" cy="101600"/>
            <a:chOff x="3125342" y="3950840"/>
            <a:chExt cx="1064895" cy="101600"/>
          </a:xfrm>
        </p:grpSpPr>
        <p:sp>
          <p:nvSpPr>
            <p:cNvPr id="64" name="object 64"/>
            <p:cNvSpPr/>
            <p:nvPr/>
          </p:nvSpPr>
          <p:spPr>
            <a:xfrm>
              <a:off x="3125342" y="4001643"/>
              <a:ext cx="1058545" cy="0"/>
            </a:xfrm>
            <a:custGeom>
              <a:avLst/>
              <a:gdLst/>
              <a:ahLst/>
              <a:cxnLst/>
              <a:rect l="l" t="t" r="r" b="b"/>
              <a:pathLst>
                <a:path w="1058545" h="0">
                  <a:moveTo>
                    <a:pt x="0" y="0"/>
                  </a:moveTo>
                  <a:lnTo>
                    <a:pt x="1058037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107181" y="3957190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8093824" y="4449681"/>
          <a:ext cx="1290955" cy="158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065"/>
                <a:gridCol w="640715"/>
              </a:tblGrid>
              <a:tr h="3967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D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4FBDC2"/>
                      </a:solidFill>
                      <a:prstDash val="solid"/>
                    </a:lnR>
                    <a:solidFill>
                      <a:srgbClr val="D2D2D2"/>
                    </a:solidFill>
                  </a:tcPr>
                </a:tc>
              </a:tr>
              <a:tr h="3879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404A6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4297A0"/>
                      </a:solidFill>
                      <a:prstDash val="solid"/>
                    </a:lnR>
                    <a:solidFill>
                      <a:srgbClr val="39425B"/>
                    </a:solidFill>
                  </a:tcPr>
                </a:tc>
              </a:tr>
              <a:tr h="4054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D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F4F4F3"/>
                      </a:solidFill>
                      <a:prstDash val="solid"/>
                    </a:lnR>
                    <a:solidFill>
                      <a:srgbClr val="D2D2D2"/>
                    </a:solidFill>
                  </a:tcPr>
                </a:tc>
              </a:tr>
              <a:tr h="396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404A6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B8B4BE"/>
                      </a:solidFill>
                      <a:prstDash val="solid"/>
                    </a:lnR>
                    <a:solidFill>
                      <a:srgbClr val="39425B"/>
                    </a:solidFill>
                  </a:tcPr>
                </a:tc>
              </a:tr>
            </a:tbl>
          </a:graphicData>
        </a:graphic>
      </p:graphicFrame>
      <p:pic>
        <p:nvPicPr>
          <p:cNvPr id="67" name="object 6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77097" y="4634831"/>
            <a:ext cx="66943" cy="69579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76242" y="4634338"/>
            <a:ext cx="66943" cy="7007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75397" y="4634414"/>
            <a:ext cx="66943" cy="69996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77097" y="5027859"/>
            <a:ext cx="66943" cy="6955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76242" y="5027432"/>
            <a:ext cx="66943" cy="6997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75397" y="5027459"/>
            <a:ext cx="66943" cy="6995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77097" y="5399501"/>
            <a:ext cx="66943" cy="69519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76242" y="5398949"/>
            <a:ext cx="66943" cy="70070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575397" y="5399024"/>
            <a:ext cx="66943" cy="6999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177097" y="5796213"/>
            <a:ext cx="66943" cy="69556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76242" y="5795697"/>
            <a:ext cx="66943" cy="7007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75397" y="5795774"/>
            <a:ext cx="66943" cy="69995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1634658" y="5234840"/>
            <a:ext cx="1336675" cy="1087755"/>
            <a:chOff x="1634658" y="5234840"/>
            <a:chExt cx="1336675" cy="1087755"/>
          </a:xfrm>
        </p:grpSpPr>
        <p:sp>
          <p:nvSpPr>
            <p:cNvPr id="80" name="object 80"/>
            <p:cNvSpPr/>
            <p:nvPr/>
          </p:nvSpPr>
          <p:spPr>
            <a:xfrm>
              <a:off x="1906922" y="5771361"/>
              <a:ext cx="896619" cy="471805"/>
            </a:xfrm>
            <a:custGeom>
              <a:avLst/>
              <a:gdLst/>
              <a:ahLst/>
              <a:cxnLst/>
              <a:rect l="l" t="t" r="r" b="b"/>
              <a:pathLst>
                <a:path w="896619" h="471804">
                  <a:moveTo>
                    <a:pt x="96016" y="471255"/>
                  </a:moveTo>
                  <a:lnTo>
                    <a:pt x="34645" y="471255"/>
                  </a:lnTo>
                  <a:lnTo>
                    <a:pt x="0" y="211553"/>
                  </a:lnTo>
                  <a:lnTo>
                    <a:pt x="0" y="42550"/>
                  </a:lnTo>
                  <a:lnTo>
                    <a:pt x="21966" y="35908"/>
                  </a:lnTo>
                  <a:lnTo>
                    <a:pt x="42794" y="26512"/>
                  </a:lnTo>
                  <a:lnTo>
                    <a:pt x="62228" y="14497"/>
                  </a:lnTo>
                  <a:lnTo>
                    <a:pt x="80013" y="0"/>
                  </a:lnTo>
                  <a:lnTo>
                    <a:pt x="116573" y="26244"/>
                  </a:lnTo>
                  <a:lnTo>
                    <a:pt x="157269" y="41990"/>
                  </a:lnTo>
                  <a:lnTo>
                    <a:pt x="200034" y="47239"/>
                  </a:lnTo>
                  <a:lnTo>
                    <a:pt x="896152" y="47239"/>
                  </a:lnTo>
                  <a:lnTo>
                    <a:pt x="896152" y="127331"/>
                  </a:lnTo>
                  <a:lnTo>
                    <a:pt x="96016" y="127331"/>
                  </a:lnTo>
                  <a:lnTo>
                    <a:pt x="96016" y="471255"/>
                  </a:lnTo>
                  <a:close/>
                </a:path>
                <a:path w="896619" h="471804">
                  <a:moveTo>
                    <a:pt x="440075" y="47239"/>
                  </a:moveTo>
                  <a:lnTo>
                    <a:pt x="200034" y="47239"/>
                  </a:lnTo>
                  <a:lnTo>
                    <a:pt x="242798" y="41990"/>
                  </a:lnTo>
                  <a:lnTo>
                    <a:pt x="283495" y="26244"/>
                  </a:lnTo>
                  <a:lnTo>
                    <a:pt x="320054" y="0"/>
                  </a:lnTo>
                  <a:lnTo>
                    <a:pt x="356614" y="26244"/>
                  </a:lnTo>
                  <a:lnTo>
                    <a:pt x="397310" y="41990"/>
                  </a:lnTo>
                  <a:lnTo>
                    <a:pt x="440075" y="47239"/>
                  </a:lnTo>
                  <a:close/>
                </a:path>
                <a:path w="896619" h="471804">
                  <a:moveTo>
                    <a:pt x="680116" y="47239"/>
                  </a:moveTo>
                  <a:lnTo>
                    <a:pt x="440075" y="47239"/>
                  </a:lnTo>
                  <a:lnTo>
                    <a:pt x="482839" y="41990"/>
                  </a:lnTo>
                  <a:lnTo>
                    <a:pt x="523535" y="26244"/>
                  </a:lnTo>
                  <a:lnTo>
                    <a:pt x="560095" y="0"/>
                  </a:lnTo>
                  <a:lnTo>
                    <a:pt x="596655" y="26244"/>
                  </a:lnTo>
                  <a:lnTo>
                    <a:pt x="637351" y="41990"/>
                  </a:lnTo>
                  <a:lnTo>
                    <a:pt x="680116" y="47239"/>
                  </a:lnTo>
                  <a:close/>
                </a:path>
                <a:path w="896619" h="471804">
                  <a:moveTo>
                    <a:pt x="896152" y="47239"/>
                  </a:moveTo>
                  <a:lnTo>
                    <a:pt x="680116" y="47239"/>
                  </a:lnTo>
                  <a:lnTo>
                    <a:pt x="722880" y="41990"/>
                  </a:lnTo>
                  <a:lnTo>
                    <a:pt x="763576" y="26244"/>
                  </a:lnTo>
                  <a:lnTo>
                    <a:pt x="800136" y="0"/>
                  </a:lnTo>
                  <a:lnTo>
                    <a:pt x="821285" y="16838"/>
                  </a:lnTo>
                  <a:lnTo>
                    <a:pt x="844625" y="30172"/>
                  </a:lnTo>
                  <a:lnTo>
                    <a:pt x="869723" y="39797"/>
                  </a:lnTo>
                  <a:lnTo>
                    <a:pt x="896152" y="45509"/>
                  </a:lnTo>
                  <a:lnTo>
                    <a:pt x="896152" y="47239"/>
                  </a:lnTo>
                  <a:close/>
                </a:path>
                <a:path w="896619" h="471804">
                  <a:moveTo>
                    <a:pt x="896152" y="471255"/>
                  </a:moveTo>
                  <a:lnTo>
                    <a:pt x="336057" y="471255"/>
                  </a:lnTo>
                  <a:lnTo>
                    <a:pt x="336057" y="127331"/>
                  </a:lnTo>
                  <a:lnTo>
                    <a:pt x="448076" y="127331"/>
                  </a:lnTo>
                  <a:lnTo>
                    <a:pt x="448076" y="367278"/>
                  </a:lnTo>
                  <a:lnTo>
                    <a:pt x="896152" y="367278"/>
                  </a:lnTo>
                  <a:lnTo>
                    <a:pt x="896152" y="471255"/>
                  </a:lnTo>
                  <a:close/>
                </a:path>
                <a:path w="896619" h="471804">
                  <a:moveTo>
                    <a:pt x="896152" y="367278"/>
                  </a:moveTo>
                  <a:lnTo>
                    <a:pt x="800136" y="367278"/>
                  </a:lnTo>
                  <a:lnTo>
                    <a:pt x="800136" y="127331"/>
                  </a:lnTo>
                  <a:lnTo>
                    <a:pt x="896152" y="127331"/>
                  </a:lnTo>
                  <a:lnTo>
                    <a:pt x="896152" y="367278"/>
                  </a:lnTo>
                  <a:close/>
                </a:path>
              </a:pathLst>
            </a:custGeom>
            <a:solidFill>
              <a:srgbClr val="9ADC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122957" y="5898705"/>
              <a:ext cx="584200" cy="400050"/>
            </a:xfrm>
            <a:custGeom>
              <a:avLst/>
              <a:gdLst/>
              <a:ahLst/>
              <a:cxnLst/>
              <a:rect l="l" t="t" r="r" b="b"/>
              <a:pathLst>
                <a:path w="584200" h="400050">
                  <a:moveTo>
                    <a:pt x="120015" y="0"/>
                  </a:moveTo>
                  <a:lnTo>
                    <a:pt x="0" y="0"/>
                  </a:lnTo>
                  <a:lnTo>
                    <a:pt x="0" y="399910"/>
                  </a:lnTo>
                  <a:lnTo>
                    <a:pt x="120015" y="399910"/>
                  </a:lnTo>
                  <a:lnTo>
                    <a:pt x="120015" y="0"/>
                  </a:lnTo>
                  <a:close/>
                </a:path>
                <a:path w="584200" h="400050">
                  <a:moveTo>
                    <a:pt x="584098" y="111963"/>
                  </a:moveTo>
                  <a:lnTo>
                    <a:pt x="232041" y="111963"/>
                  </a:lnTo>
                  <a:lnTo>
                    <a:pt x="232041" y="239941"/>
                  </a:lnTo>
                  <a:lnTo>
                    <a:pt x="584098" y="239941"/>
                  </a:lnTo>
                  <a:lnTo>
                    <a:pt x="584098" y="111963"/>
                  </a:lnTo>
                  <a:close/>
                </a:path>
              </a:pathLst>
            </a:custGeom>
            <a:solidFill>
              <a:srgbClr val="E6EB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826907" y="5954687"/>
              <a:ext cx="782955" cy="368300"/>
            </a:xfrm>
            <a:custGeom>
              <a:avLst/>
              <a:gdLst/>
              <a:ahLst/>
              <a:cxnLst/>
              <a:rect l="l" t="t" r="r" b="b"/>
              <a:pathLst>
                <a:path w="782955" h="368300">
                  <a:moveTo>
                    <a:pt x="48006" y="271945"/>
                  </a:moveTo>
                  <a:lnTo>
                    <a:pt x="46113" y="262597"/>
                  </a:lnTo>
                  <a:lnTo>
                    <a:pt x="40970" y="254977"/>
                  </a:lnTo>
                  <a:lnTo>
                    <a:pt x="33337" y="249834"/>
                  </a:lnTo>
                  <a:lnTo>
                    <a:pt x="24003" y="247942"/>
                  </a:lnTo>
                  <a:lnTo>
                    <a:pt x="14655" y="249834"/>
                  </a:lnTo>
                  <a:lnTo>
                    <a:pt x="7023" y="254977"/>
                  </a:lnTo>
                  <a:lnTo>
                    <a:pt x="1879" y="262597"/>
                  </a:lnTo>
                  <a:lnTo>
                    <a:pt x="0" y="271945"/>
                  </a:lnTo>
                  <a:lnTo>
                    <a:pt x="0" y="343928"/>
                  </a:lnTo>
                  <a:lnTo>
                    <a:pt x="1879" y="353263"/>
                  </a:lnTo>
                  <a:lnTo>
                    <a:pt x="7023" y="360895"/>
                  </a:lnTo>
                  <a:lnTo>
                    <a:pt x="14655" y="366026"/>
                  </a:lnTo>
                  <a:lnTo>
                    <a:pt x="24003" y="367919"/>
                  </a:lnTo>
                  <a:lnTo>
                    <a:pt x="33337" y="366026"/>
                  </a:lnTo>
                  <a:lnTo>
                    <a:pt x="40970" y="360895"/>
                  </a:lnTo>
                  <a:lnTo>
                    <a:pt x="46113" y="353263"/>
                  </a:lnTo>
                  <a:lnTo>
                    <a:pt x="48006" y="343928"/>
                  </a:lnTo>
                  <a:lnTo>
                    <a:pt x="48006" y="271945"/>
                  </a:lnTo>
                  <a:close/>
                </a:path>
                <a:path w="782955" h="368300">
                  <a:moveTo>
                    <a:pt x="272046" y="119976"/>
                  </a:moveTo>
                  <a:lnTo>
                    <a:pt x="270154" y="110629"/>
                  </a:lnTo>
                  <a:lnTo>
                    <a:pt x="265010" y="103009"/>
                  </a:lnTo>
                  <a:lnTo>
                    <a:pt x="257378" y="97866"/>
                  </a:lnTo>
                  <a:lnTo>
                    <a:pt x="248031" y="95973"/>
                  </a:lnTo>
                  <a:lnTo>
                    <a:pt x="238696" y="97866"/>
                  </a:lnTo>
                  <a:lnTo>
                    <a:pt x="231063" y="103009"/>
                  </a:lnTo>
                  <a:lnTo>
                    <a:pt x="225920" y="110629"/>
                  </a:lnTo>
                  <a:lnTo>
                    <a:pt x="224028" y="119976"/>
                  </a:lnTo>
                  <a:lnTo>
                    <a:pt x="224028" y="151968"/>
                  </a:lnTo>
                  <a:lnTo>
                    <a:pt x="225920" y="161302"/>
                  </a:lnTo>
                  <a:lnTo>
                    <a:pt x="231063" y="168935"/>
                  </a:lnTo>
                  <a:lnTo>
                    <a:pt x="238696" y="174078"/>
                  </a:lnTo>
                  <a:lnTo>
                    <a:pt x="248031" y="175958"/>
                  </a:lnTo>
                  <a:lnTo>
                    <a:pt x="257378" y="174078"/>
                  </a:lnTo>
                  <a:lnTo>
                    <a:pt x="265010" y="168935"/>
                  </a:lnTo>
                  <a:lnTo>
                    <a:pt x="270154" y="161302"/>
                  </a:lnTo>
                  <a:lnTo>
                    <a:pt x="272046" y="151968"/>
                  </a:lnTo>
                  <a:lnTo>
                    <a:pt x="272046" y="119976"/>
                  </a:lnTo>
                  <a:close/>
                </a:path>
                <a:path w="782955" h="368300">
                  <a:moveTo>
                    <a:pt x="728116" y="23990"/>
                  </a:moveTo>
                  <a:lnTo>
                    <a:pt x="726236" y="14655"/>
                  </a:lnTo>
                  <a:lnTo>
                    <a:pt x="721093" y="7023"/>
                  </a:lnTo>
                  <a:lnTo>
                    <a:pt x="713460" y="1879"/>
                  </a:lnTo>
                  <a:lnTo>
                    <a:pt x="704113" y="0"/>
                  </a:lnTo>
                  <a:lnTo>
                    <a:pt x="694766" y="1879"/>
                  </a:lnTo>
                  <a:lnTo>
                    <a:pt x="687146" y="7023"/>
                  </a:lnTo>
                  <a:lnTo>
                    <a:pt x="682002" y="14655"/>
                  </a:lnTo>
                  <a:lnTo>
                    <a:pt x="680110" y="23990"/>
                  </a:lnTo>
                  <a:lnTo>
                    <a:pt x="680110" y="103974"/>
                  </a:lnTo>
                  <a:lnTo>
                    <a:pt x="682002" y="113322"/>
                  </a:lnTo>
                  <a:lnTo>
                    <a:pt x="687146" y="120942"/>
                  </a:lnTo>
                  <a:lnTo>
                    <a:pt x="694766" y="126085"/>
                  </a:lnTo>
                  <a:lnTo>
                    <a:pt x="704113" y="127965"/>
                  </a:lnTo>
                  <a:lnTo>
                    <a:pt x="713460" y="126085"/>
                  </a:lnTo>
                  <a:lnTo>
                    <a:pt x="721093" y="120942"/>
                  </a:lnTo>
                  <a:lnTo>
                    <a:pt x="726236" y="113322"/>
                  </a:lnTo>
                  <a:lnTo>
                    <a:pt x="728116" y="103974"/>
                  </a:lnTo>
                  <a:lnTo>
                    <a:pt x="728116" y="23990"/>
                  </a:lnTo>
                  <a:close/>
                </a:path>
                <a:path w="782955" h="368300">
                  <a:moveTo>
                    <a:pt x="782612" y="343928"/>
                  </a:moveTo>
                  <a:lnTo>
                    <a:pt x="780719" y="334581"/>
                  </a:lnTo>
                  <a:lnTo>
                    <a:pt x="775576" y="326961"/>
                  </a:lnTo>
                  <a:lnTo>
                    <a:pt x="767943" y="321818"/>
                  </a:lnTo>
                  <a:lnTo>
                    <a:pt x="758609" y="319925"/>
                  </a:lnTo>
                  <a:lnTo>
                    <a:pt x="136017" y="319925"/>
                  </a:lnTo>
                  <a:lnTo>
                    <a:pt x="126669" y="321818"/>
                  </a:lnTo>
                  <a:lnTo>
                    <a:pt x="119037" y="326961"/>
                  </a:lnTo>
                  <a:lnTo>
                    <a:pt x="113893" y="334581"/>
                  </a:lnTo>
                  <a:lnTo>
                    <a:pt x="112014" y="343928"/>
                  </a:lnTo>
                  <a:lnTo>
                    <a:pt x="113893" y="353263"/>
                  </a:lnTo>
                  <a:lnTo>
                    <a:pt x="119037" y="360895"/>
                  </a:lnTo>
                  <a:lnTo>
                    <a:pt x="126669" y="366026"/>
                  </a:lnTo>
                  <a:lnTo>
                    <a:pt x="136017" y="367919"/>
                  </a:lnTo>
                  <a:lnTo>
                    <a:pt x="758609" y="367919"/>
                  </a:lnTo>
                  <a:lnTo>
                    <a:pt x="767943" y="366026"/>
                  </a:lnTo>
                  <a:lnTo>
                    <a:pt x="775576" y="360895"/>
                  </a:lnTo>
                  <a:lnTo>
                    <a:pt x="780719" y="353263"/>
                  </a:lnTo>
                  <a:lnTo>
                    <a:pt x="782612" y="343928"/>
                  </a:lnTo>
                  <a:close/>
                </a:path>
              </a:pathLst>
            </a:custGeom>
            <a:solidFill>
              <a:srgbClr val="4F3C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802904" y="5314822"/>
              <a:ext cx="1088390" cy="392430"/>
            </a:xfrm>
            <a:custGeom>
              <a:avLst/>
              <a:gdLst/>
              <a:ahLst/>
              <a:cxnLst/>
              <a:rect l="l" t="t" r="r" b="b"/>
              <a:pathLst>
                <a:path w="1088389" h="392429">
                  <a:moveTo>
                    <a:pt x="1031535" y="391913"/>
                  </a:moveTo>
                  <a:lnTo>
                    <a:pt x="1024174" y="391913"/>
                  </a:lnTo>
                  <a:lnTo>
                    <a:pt x="999259" y="386884"/>
                  </a:lnTo>
                  <a:lnTo>
                    <a:pt x="978912" y="373171"/>
                  </a:lnTo>
                  <a:lnTo>
                    <a:pt x="965194" y="352832"/>
                  </a:lnTo>
                  <a:lnTo>
                    <a:pt x="955762" y="306134"/>
                  </a:lnTo>
                  <a:lnTo>
                    <a:pt x="943758" y="288338"/>
                  </a:lnTo>
                  <a:lnTo>
                    <a:pt x="925955" y="276339"/>
                  </a:lnTo>
                  <a:lnTo>
                    <a:pt x="904154" y="271939"/>
                  </a:lnTo>
                  <a:lnTo>
                    <a:pt x="882352" y="276339"/>
                  </a:lnTo>
                  <a:lnTo>
                    <a:pt x="864549" y="288338"/>
                  </a:lnTo>
                  <a:lnTo>
                    <a:pt x="852546" y="306134"/>
                  </a:lnTo>
                  <a:lnTo>
                    <a:pt x="843114" y="352832"/>
                  </a:lnTo>
                  <a:lnTo>
                    <a:pt x="829395" y="373171"/>
                  </a:lnTo>
                  <a:lnTo>
                    <a:pt x="809048" y="386884"/>
                  </a:lnTo>
                  <a:lnTo>
                    <a:pt x="784133" y="391913"/>
                  </a:lnTo>
                  <a:lnTo>
                    <a:pt x="759218" y="386884"/>
                  </a:lnTo>
                  <a:lnTo>
                    <a:pt x="738872" y="373171"/>
                  </a:lnTo>
                  <a:lnTo>
                    <a:pt x="725153" y="352832"/>
                  </a:lnTo>
                  <a:lnTo>
                    <a:pt x="715721" y="306134"/>
                  </a:lnTo>
                  <a:lnTo>
                    <a:pt x="703718" y="288338"/>
                  </a:lnTo>
                  <a:lnTo>
                    <a:pt x="685914" y="276339"/>
                  </a:lnTo>
                  <a:lnTo>
                    <a:pt x="664113" y="271939"/>
                  </a:lnTo>
                  <a:lnTo>
                    <a:pt x="642311" y="276339"/>
                  </a:lnTo>
                  <a:lnTo>
                    <a:pt x="624508" y="288338"/>
                  </a:lnTo>
                  <a:lnTo>
                    <a:pt x="612505" y="306134"/>
                  </a:lnTo>
                  <a:lnTo>
                    <a:pt x="603073" y="352832"/>
                  </a:lnTo>
                  <a:lnTo>
                    <a:pt x="589354" y="373171"/>
                  </a:lnTo>
                  <a:lnTo>
                    <a:pt x="569007" y="386884"/>
                  </a:lnTo>
                  <a:lnTo>
                    <a:pt x="544092" y="391913"/>
                  </a:lnTo>
                  <a:lnTo>
                    <a:pt x="519177" y="386884"/>
                  </a:lnTo>
                  <a:lnTo>
                    <a:pt x="498831" y="373171"/>
                  </a:lnTo>
                  <a:lnTo>
                    <a:pt x="485112" y="352832"/>
                  </a:lnTo>
                  <a:lnTo>
                    <a:pt x="475680" y="306134"/>
                  </a:lnTo>
                  <a:lnTo>
                    <a:pt x="463677" y="288338"/>
                  </a:lnTo>
                  <a:lnTo>
                    <a:pt x="445873" y="276339"/>
                  </a:lnTo>
                  <a:lnTo>
                    <a:pt x="424072" y="271939"/>
                  </a:lnTo>
                  <a:lnTo>
                    <a:pt x="402270" y="276339"/>
                  </a:lnTo>
                  <a:lnTo>
                    <a:pt x="384467" y="288338"/>
                  </a:lnTo>
                  <a:lnTo>
                    <a:pt x="372464" y="306134"/>
                  </a:lnTo>
                  <a:lnTo>
                    <a:pt x="363032" y="352832"/>
                  </a:lnTo>
                  <a:lnTo>
                    <a:pt x="349313" y="373171"/>
                  </a:lnTo>
                  <a:lnTo>
                    <a:pt x="328966" y="386884"/>
                  </a:lnTo>
                  <a:lnTo>
                    <a:pt x="304051" y="391913"/>
                  </a:lnTo>
                  <a:lnTo>
                    <a:pt x="279136" y="386884"/>
                  </a:lnTo>
                  <a:lnTo>
                    <a:pt x="258790" y="373171"/>
                  </a:lnTo>
                  <a:lnTo>
                    <a:pt x="245071" y="352832"/>
                  </a:lnTo>
                  <a:lnTo>
                    <a:pt x="235639" y="306134"/>
                  </a:lnTo>
                  <a:lnTo>
                    <a:pt x="223636" y="288338"/>
                  </a:lnTo>
                  <a:lnTo>
                    <a:pt x="205832" y="276339"/>
                  </a:lnTo>
                  <a:lnTo>
                    <a:pt x="184031" y="271939"/>
                  </a:lnTo>
                  <a:lnTo>
                    <a:pt x="162229" y="276339"/>
                  </a:lnTo>
                  <a:lnTo>
                    <a:pt x="144426" y="288338"/>
                  </a:lnTo>
                  <a:lnTo>
                    <a:pt x="132423" y="306134"/>
                  </a:lnTo>
                  <a:lnTo>
                    <a:pt x="122991" y="352832"/>
                  </a:lnTo>
                  <a:lnTo>
                    <a:pt x="109272" y="373171"/>
                  </a:lnTo>
                  <a:lnTo>
                    <a:pt x="88925" y="386884"/>
                  </a:lnTo>
                  <a:lnTo>
                    <a:pt x="64010" y="391913"/>
                  </a:lnTo>
                  <a:lnTo>
                    <a:pt x="60890" y="391913"/>
                  </a:lnTo>
                  <a:lnTo>
                    <a:pt x="36586" y="385066"/>
                  </a:lnTo>
                  <a:lnTo>
                    <a:pt x="17152" y="370249"/>
                  </a:lnTo>
                  <a:lnTo>
                    <a:pt x="4365" y="349428"/>
                  </a:lnTo>
                  <a:lnTo>
                    <a:pt x="0" y="324567"/>
                  </a:lnTo>
                  <a:lnTo>
                    <a:pt x="40" y="262477"/>
                  </a:lnTo>
                  <a:lnTo>
                    <a:pt x="116979" y="13676"/>
                  </a:lnTo>
                  <a:lnTo>
                    <a:pt x="138663" y="0"/>
                  </a:lnTo>
                  <a:lnTo>
                    <a:pt x="949521" y="0"/>
                  </a:lnTo>
                  <a:lnTo>
                    <a:pt x="1085865" y="255943"/>
                  </a:lnTo>
                  <a:lnTo>
                    <a:pt x="1087353" y="259070"/>
                  </a:lnTo>
                  <a:lnTo>
                    <a:pt x="1088145" y="262477"/>
                  </a:lnTo>
                  <a:lnTo>
                    <a:pt x="1088185" y="324567"/>
                  </a:lnTo>
                  <a:lnTo>
                    <a:pt x="1084340" y="348535"/>
                  </a:lnTo>
                  <a:lnTo>
                    <a:pt x="1072603" y="368954"/>
                  </a:lnTo>
                  <a:lnTo>
                    <a:pt x="1054496" y="384015"/>
                  </a:lnTo>
                  <a:lnTo>
                    <a:pt x="1031535" y="391913"/>
                  </a:lnTo>
                  <a:close/>
                </a:path>
              </a:pathLst>
            </a:custGeom>
            <a:solidFill>
              <a:srgbClr val="FFF3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666875" y="5234851"/>
              <a:ext cx="1304290" cy="1087755"/>
            </a:xfrm>
            <a:custGeom>
              <a:avLst/>
              <a:gdLst/>
              <a:ahLst/>
              <a:cxnLst/>
              <a:rect l="l" t="t" r="r" b="b"/>
              <a:pathLst>
                <a:path w="1304289" h="1087754">
                  <a:moveTo>
                    <a:pt x="48006" y="1007770"/>
                  </a:moveTo>
                  <a:lnTo>
                    <a:pt x="46126" y="998435"/>
                  </a:lnTo>
                  <a:lnTo>
                    <a:pt x="40982" y="990803"/>
                  </a:lnTo>
                  <a:lnTo>
                    <a:pt x="33350" y="985659"/>
                  </a:lnTo>
                  <a:lnTo>
                    <a:pt x="24003" y="983780"/>
                  </a:lnTo>
                  <a:lnTo>
                    <a:pt x="14655" y="985659"/>
                  </a:lnTo>
                  <a:lnTo>
                    <a:pt x="7035" y="990803"/>
                  </a:lnTo>
                  <a:lnTo>
                    <a:pt x="1879" y="998435"/>
                  </a:lnTo>
                  <a:lnTo>
                    <a:pt x="0" y="1007770"/>
                  </a:lnTo>
                  <a:lnTo>
                    <a:pt x="0" y="1063764"/>
                  </a:lnTo>
                  <a:lnTo>
                    <a:pt x="1879" y="1073099"/>
                  </a:lnTo>
                  <a:lnTo>
                    <a:pt x="7035" y="1080731"/>
                  </a:lnTo>
                  <a:lnTo>
                    <a:pt x="14655" y="1085862"/>
                  </a:lnTo>
                  <a:lnTo>
                    <a:pt x="24003" y="1087755"/>
                  </a:lnTo>
                  <a:lnTo>
                    <a:pt x="33350" y="1085862"/>
                  </a:lnTo>
                  <a:lnTo>
                    <a:pt x="40982" y="1080731"/>
                  </a:lnTo>
                  <a:lnTo>
                    <a:pt x="46126" y="1073099"/>
                  </a:lnTo>
                  <a:lnTo>
                    <a:pt x="48006" y="1063764"/>
                  </a:lnTo>
                  <a:lnTo>
                    <a:pt x="48006" y="1007770"/>
                  </a:lnTo>
                  <a:close/>
                </a:path>
                <a:path w="1304289" h="1087754">
                  <a:moveTo>
                    <a:pt x="1304226" y="345922"/>
                  </a:moveTo>
                  <a:lnTo>
                    <a:pt x="1294218" y="301371"/>
                  </a:lnTo>
                  <a:lnTo>
                    <a:pt x="1179563" y="59423"/>
                  </a:lnTo>
                  <a:lnTo>
                    <a:pt x="1141120" y="16167"/>
                  </a:lnTo>
                  <a:lnTo>
                    <a:pt x="1085545" y="0"/>
                  </a:lnTo>
                  <a:lnTo>
                    <a:pt x="928954" y="0"/>
                  </a:lnTo>
                  <a:lnTo>
                    <a:pt x="919619" y="1879"/>
                  </a:lnTo>
                  <a:lnTo>
                    <a:pt x="911987" y="7023"/>
                  </a:lnTo>
                  <a:lnTo>
                    <a:pt x="906843" y="14655"/>
                  </a:lnTo>
                  <a:lnTo>
                    <a:pt x="904951" y="23990"/>
                  </a:lnTo>
                  <a:lnTo>
                    <a:pt x="906843" y="33324"/>
                  </a:lnTo>
                  <a:lnTo>
                    <a:pt x="911987" y="40957"/>
                  </a:lnTo>
                  <a:lnTo>
                    <a:pt x="919619" y="46101"/>
                  </a:lnTo>
                  <a:lnTo>
                    <a:pt x="928954" y="47980"/>
                  </a:lnTo>
                  <a:lnTo>
                    <a:pt x="1085545" y="47980"/>
                  </a:lnTo>
                  <a:lnTo>
                    <a:pt x="1101293" y="50228"/>
                  </a:lnTo>
                  <a:lnTo>
                    <a:pt x="1136192" y="79971"/>
                  </a:lnTo>
                  <a:lnTo>
                    <a:pt x="1254379" y="329438"/>
                  </a:lnTo>
                  <a:lnTo>
                    <a:pt x="1256207" y="337629"/>
                  </a:lnTo>
                  <a:lnTo>
                    <a:pt x="1256207" y="404545"/>
                  </a:lnTo>
                  <a:lnTo>
                    <a:pt x="1249997" y="439953"/>
                  </a:lnTo>
                  <a:lnTo>
                    <a:pt x="1232217" y="469976"/>
                  </a:lnTo>
                  <a:lnTo>
                    <a:pt x="1205128" y="491972"/>
                  </a:lnTo>
                  <a:lnTo>
                    <a:pt x="1171003" y="503326"/>
                  </a:lnTo>
                  <a:lnTo>
                    <a:pt x="1133017" y="500037"/>
                  </a:lnTo>
                  <a:lnTo>
                    <a:pt x="1076490" y="455028"/>
                  </a:lnTo>
                  <a:lnTo>
                    <a:pt x="1064793" y="418744"/>
                  </a:lnTo>
                  <a:lnTo>
                    <a:pt x="1064183" y="411530"/>
                  </a:lnTo>
                  <a:lnTo>
                    <a:pt x="1064183" y="407911"/>
                  </a:lnTo>
                  <a:lnTo>
                    <a:pt x="1062291" y="398564"/>
                  </a:lnTo>
                  <a:lnTo>
                    <a:pt x="1057148" y="390944"/>
                  </a:lnTo>
                  <a:lnTo>
                    <a:pt x="1049515" y="385800"/>
                  </a:lnTo>
                  <a:lnTo>
                    <a:pt x="1040180" y="383908"/>
                  </a:lnTo>
                  <a:lnTo>
                    <a:pt x="1030833" y="385800"/>
                  </a:lnTo>
                  <a:lnTo>
                    <a:pt x="1023200" y="390944"/>
                  </a:lnTo>
                  <a:lnTo>
                    <a:pt x="1018057" y="398564"/>
                  </a:lnTo>
                  <a:lnTo>
                    <a:pt x="1008621" y="445262"/>
                  </a:lnTo>
                  <a:lnTo>
                    <a:pt x="988047" y="475767"/>
                  </a:lnTo>
                  <a:lnTo>
                    <a:pt x="957529" y="496341"/>
                  </a:lnTo>
                  <a:lnTo>
                    <a:pt x="920153" y="503885"/>
                  </a:lnTo>
                  <a:lnTo>
                    <a:pt x="882789" y="496341"/>
                  </a:lnTo>
                  <a:lnTo>
                    <a:pt x="852258" y="475767"/>
                  </a:lnTo>
                  <a:lnTo>
                    <a:pt x="831684" y="445262"/>
                  </a:lnTo>
                  <a:lnTo>
                    <a:pt x="822248" y="398564"/>
                  </a:lnTo>
                  <a:lnTo>
                    <a:pt x="817105" y="390944"/>
                  </a:lnTo>
                  <a:lnTo>
                    <a:pt x="809485" y="385800"/>
                  </a:lnTo>
                  <a:lnTo>
                    <a:pt x="800138" y="383908"/>
                  </a:lnTo>
                  <a:lnTo>
                    <a:pt x="790790" y="385800"/>
                  </a:lnTo>
                  <a:lnTo>
                    <a:pt x="783158" y="390944"/>
                  </a:lnTo>
                  <a:lnTo>
                    <a:pt x="778014" y="398564"/>
                  </a:lnTo>
                  <a:lnTo>
                    <a:pt x="768591" y="445262"/>
                  </a:lnTo>
                  <a:lnTo>
                    <a:pt x="748004" y="475767"/>
                  </a:lnTo>
                  <a:lnTo>
                    <a:pt x="717486" y="496341"/>
                  </a:lnTo>
                  <a:lnTo>
                    <a:pt x="680110" y="503885"/>
                  </a:lnTo>
                  <a:lnTo>
                    <a:pt x="642747" y="496341"/>
                  </a:lnTo>
                  <a:lnTo>
                    <a:pt x="612228" y="475767"/>
                  </a:lnTo>
                  <a:lnTo>
                    <a:pt x="591642" y="445262"/>
                  </a:lnTo>
                  <a:lnTo>
                    <a:pt x="582218" y="398564"/>
                  </a:lnTo>
                  <a:lnTo>
                    <a:pt x="577062" y="390944"/>
                  </a:lnTo>
                  <a:lnTo>
                    <a:pt x="569442" y="385800"/>
                  </a:lnTo>
                  <a:lnTo>
                    <a:pt x="560095" y="383908"/>
                  </a:lnTo>
                  <a:lnTo>
                    <a:pt x="550748" y="385800"/>
                  </a:lnTo>
                  <a:lnTo>
                    <a:pt x="543115" y="390944"/>
                  </a:lnTo>
                  <a:lnTo>
                    <a:pt x="537972" y="398564"/>
                  </a:lnTo>
                  <a:lnTo>
                    <a:pt x="528548" y="445262"/>
                  </a:lnTo>
                  <a:lnTo>
                    <a:pt x="507961" y="475767"/>
                  </a:lnTo>
                  <a:lnTo>
                    <a:pt x="477443" y="496341"/>
                  </a:lnTo>
                  <a:lnTo>
                    <a:pt x="440080" y="503885"/>
                  </a:lnTo>
                  <a:lnTo>
                    <a:pt x="402704" y="496341"/>
                  </a:lnTo>
                  <a:lnTo>
                    <a:pt x="372186" y="475767"/>
                  </a:lnTo>
                  <a:lnTo>
                    <a:pt x="351599" y="445262"/>
                  </a:lnTo>
                  <a:lnTo>
                    <a:pt x="342176" y="398564"/>
                  </a:lnTo>
                  <a:lnTo>
                    <a:pt x="337032" y="390944"/>
                  </a:lnTo>
                  <a:lnTo>
                    <a:pt x="329399" y="385800"/>
                  </a:lnTo>
                  <a:lnTo>
                    <a:pt x="320052" y="383908"/>
                  </a:lnTo>
                  <a:lnTo>
                    <a:pt x="310705" y="385800"/>
                  </a:lnTo>
                  <a:lnTo>
                    <a:pt x="303085" y="390944"/>
                  </a:lnTo>
                  <a:lnTo>
                    <a:pt x="297942" y="398564"/>
                  </a:lnTo>
                  <a:lnTo>
                    <a:pt x="288544" y="445274"/>
                  </a:lnTo>
                  <a:lnTo>
                    <a:pt x="268008" y="475805"/>
                  </a:lnTo>
                  <a:lnTo>
                    <a:pt x="237515" y="496404"/>
                  </a:lnTo>
                  <a:lnTo>
                    <a:pt x="200139" y="503999"/>
                  </a:lnTo>
                  <a:lnTo>
                    <a:pt x="195389" y="503885"/>
                  </a:lnTo>
                  <a:lnTo>
                    <a:pt x="159181" y="494004"/>
                  </a:lnTo>
                  <a:lnTo>
                    <a:pt x="130111" y="472224"/>
                  </a:lnTo>
                  <a:lnTo>
                    <a:pt x="110832" y="441439"/>
                  </a:lnTo>
                  <a:lnTo>
                    <a:pt x="104013" y="404545"/>
                  </a:lnTo>
                  <a:lnTo>
                    <a:pt x="104013" y="337629"/>
                  </a:lnTo>
                  <a:lnTo>
                    <a:pt x="224040" y="79971"/>
                  </a:lnTo>
                  <a:lnTo>
                    <a:pt x="258940" y="50228"/>
                  </a:lnTo>
                  <a:lnTo>
                    <a:pt x="274688" y="47980"/>
                  </a:lnTo>
                  <a:lnTo>
                    <a:pt x="800138" y="47980"/>
                  </a:lnTo>
                  <a:lnTo>
                    <a:pt x="809485" y="46101"/>
                  </a:lnTo>
                  <a:lnTo>
                    <a:pt x="817105" y="40957"/>
                  </a:lnTo>
                  <a:lnTo>
                    <a:pt x="822248" y="33324"/>
                  </a:lnTo>
                  <a:lnTo>
                    <a:pt x="824141" y="23990"/>
                  </a:lnTo>
                  <a:lnTo>
                    <a:pt x="822248" y="14655"/>
                  </a:lnTo>
                  <a:lnTo>
                    <a:pt x="817105" y="7023"/>
                  </a:lnTo>
                  <a:lnTo>
                    <a:pt x="809485" y="1879"/>
                  </a:lnTo>
                  <a:lnTo>
                    <a:pt x="800138" y="0"/>
                  </a:lnTo>
                  <a:lnTo>
                    <a:pt x="274688" y="0"/>
                  </a:lnTo>
                  <a:lnTo>
                    <a:pt x="219113" y="16167"/>
                  </a:lnTo>
                  <a:lnTo>
                    <a:pt x="180670" y="59423"/>
                  </a:lnTo>
                  <a:lnTo>
                    <a:pt x="66014" y="301371"/>
                  </a:lnTo>
                  <a:lnTo>
                    <a:pt x="56007" y="345922"/>
                  </a:lnTo>
                  <a:lnTo>
                    <a:pt x="56007" y="404545"/>
                  </a:lnTo>
                  <a:lnTo>
                    <a:pt x="63271" y="451421"/>
                  </a:lnTo>
                  <a:lnTo>
                    <a:pt x="84467" y="492594"/>
                  </a:lnTo>
                  <a:lnTo>
                    <a:pt x="117436" y="525106"/>
                  </a:lnTo>
                  <a:lnTo>
                    <a:pt x="160032" y="546036"/>
                  </a:lnTo>
                  <a:lnTo>
                    <a:pt x="160032" y="653846"/>
                  </a:lnTo>
                  <a:lnTo>
                    <a:pt x="161912" y="663194"/>
                  </a:lnTo>
                  <a:lnTo>
                    <a:pt x="167055" y="670814"/>
                  </a:lnTo>
                  <a:lnTo>
                    <a:pt x="174688" y="675957"/>
                  </a:lnTo>
                  <a:lnTo>
                    <a:pt x="184035" y="677849"/>
                  </a:lnTo>
                  <a:lnTo>
                    <a:pt x="193370" y="675957"/>
                  </a:lnTo>
                  <a:lnTo>
                    <a:pt x="201002" y="670814"/>
                  </a:lnTo>
                  <a:lnTo>
                    <a:pt x="206146" y="663194"/>
                  </a:lnTo>
                  <a:lnTo>
                    <a:pt x="208038" y="653846"/>
                  </a:lnTo>
                  <a:lnTo>
                    <a:pt x="208038" y="551878"/>
                  </a:lnTo>
                  <a:lnTo>
                    <a:pt x="241173" y="546265"/>
                  </a:lnTo>
                  <a:lnTo>
                    <a:pt x="271703" y="533273"/>
                  </a:lnTo>
                  <a:lnTo>
                    <a:pt x="298386" y="513588"/>
                  </a:lnTo>
                  <a:lnTo>
                    <a:pt x="320052" y="487883"/>
                  </a:lnTo>
                  <a:lnTo>
                    <a:pt x="351332" y="521754"/>
                  </a:lnTo>
                  <a:lnTo>
                    <a:pt x="390232" y="543382"/>
                  </a:lnTo>
                  <a:lnTo>
                    <a:pt x="433451" y="552132"/>
                  </a:lnTo>
                  <a:lnTo>
                    <a:pt x="477697" y="547319"/>
                  </a:lnTo>
                  <a:lnTo>
                    <a:pt x="519684" y="528281"/>
                  </a:lnTo>
                  <a:lnTo>
                    <a:pt x="551548" y="499465"/>
                  </a:lnTo>
                  <a:lnTo>
                    <a:pt x="560095" y="487883"/>
                  </a:lnTo>
                  <a:lnTo>
                    <a:pt x="591375" y="521754"/>
                  </a:lnTo>
                  <a:lnTo>
                    <a:pt x="630275" y="543382"/>
                  </a:lnTo>
                  <a:lnTo>
                    <a:pt x="673481" y="552132"/>
                  </a:lnTo>
                  <a:lnTo>
                    <a:pt x="717740" y="547319"/>
                  </a:lnTo>
                  <a:lnTo>
                    <a:pt x="759726" y="528281"/>
                  </a:lnTo>
                  <a:lnTo>
                    <a:pt x="791591" y="499465"/>
                  </a:lnTo>
                  <a:lnTo>
                    <a:pt x="800138" y="487883"/>
                  </a:lnTo>
                  <a:lnTo>
                    <a:pt x="831418" y="521754"/>
                  </a:lnTo>
                  <a:lnTo>
                    <a:pt x="870305" y="543382"/>
                  </a:lnTo>
                  <a:lnTo>
                    <a:pt x="913523" y="552132"/>
                  </a:lnTo>
                  <a:lnTo>
                    <a:pt x="957770" y="547319"/>
                  </a:lnTo>
                  <a:lnTo>
                    <a:pt x="999769" y="528281"/>
                  </a:lnTo>
                  <a:lnTo>
                    <a:pt x="1031633" y="499465"/>
                  </a:lnTo>
                  <a:lnTo>
                    <a:pt x="1040180" y="487883"/>
                  </a:lnTo>
                  <a:lnTo>
                    <a:pt x="1063332" y="514959"/>
                  </a:lnTo>
                  <a:lnTo>
                    <a:pt x="1092034" y="535165"/>
                  </a:lnTo>
                  <a:lnTo>
                    <a:pt x="1124800" y="547738"/>
                  </a:lnTo>
                  <a:lnTo>
                    <a:pt x="1160195" y="551878"/>
                  </a:lnTo>
                  <a:lnTo>
                    <a:pt x="1168196" y="551878"/>
                  </a:lnTo>
                  <a:lnTo>
                    <a:pt x="1168196" y="1039761"/>
                  </a:lnTo>
                  <a:lnTo>
                    <a:pt x="1040180" y="1039761"/>
                  </a:lnTo>
                  <a:lnTo>
                    <a:pt x="1016177" y="1063764"/>
                  </a:lnTo>
                  <a:lnTo>
                    <a:pt x="1018057" y="1073099"/>
                  </a:lnTo>
                  <a:lnTo>
                    <a:pt x="1023200" y="1080731"/>
                  </a:lnTo>
                  <a:lnTo>
                    <a:pt x="1030833" y="1085862"/>
                  </a:lnTo>
                  <a:lnTo>
                    <a:pt x="1040180" y="1087755"/>
                  </a:lnTo>
                  <a:lnTo>
                    <a:pt x="1192199" y="1087755"/>
                  </a:lnTo>
                  <a:lnTo>
                    <a:pt x="1201547" y="1085862"/>
                  </a:lnTo>
                  <a:lnTo>
                    <a:pt x="1209179" y="1080731"/>
                  </a:lnTo>
                  <a:lnTo>
                    <a:pt x="1214323" y="1073099"/>
                  </a:lnTo>
                  <a:lnTo>
                    <a:pt x="1216202" y="1063764"/>
                  </a:lnTo>
                  <a:lnTo>
                    <a:pt x="1216202" y="540512"/>
                  </a:lnTo>
                  <a:lnTo>
                    <a:pt x="1252778" y="517575"/>
                  </a:lnTo>
                  <a:lnTo>
                    <a:pt x="1280617" y="485736"/>
                  </a:lnTo>
                  <a:lnTo>
                    <a:pt x="1298270" y="447294"/>
                  </a:lnTo>
                  <a:lnTo>
                    <a:pt x="1304226" y="404545"/>
                  </a:lnTo>
                  <a:lnTo>
                    <a:pt x="1304226" y="345922"/>
                  </a:lnTo>
                  <a:close/>
                </a:path>
              </a:pathLst>
            </a:custGeom>
            <a:solidFill>
              <a:srgbClr val="4F3C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02972" y="5330819"/>
              <a:ext cx="64010" cy="23194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19008" y="5330819"/>
              <a:ext cx="72012" cy="23202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62951" y="5330845"/>
              <a:ext cx="111972" cy="23194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19068" y="5330845"/>
              <a:ext cx="111969" cy="23194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978926" y="5874702"/>
              <a:ext cx="752475" cy="448309"/>
            </a:xfrm>
            <a:custGeom>
              <a:avLst/>
              <a:gdLst/>
              <a:ahLst/>
              <a:cxnLst/>
              <a:rect l="l" t="t" r="r" b="b"/>
              <a:pathLst>
                <a:path w="752475" h="448310">
                  <a:moveTo>
                    <a:pt x="288048" y="24003"/>
                  </a:moveTo>
                  <a:lnTo>
                    <a:pt x="286169" y="14655"/>
                  </a:lnTo>
                  <a:lnTo>
                    <a:pt x="281025" y="7035"/>
                  </a:lnTo>
                  <a:lnTo>
                    <a:pt x="273392" y="1892"/>
                  </a:lnTo>
                  <a:lnTo>
                    <a:pt x="264045" y="0"/>
                  </a:lnTo>
                  <a:lnTo>
                    <a:pt x="240042" y="0"/>
                  </a:lnTo>
                  <a:lnTo>
                    <a:pt x="240042" y="47993"/>
                  </a:lnTo>
                  <a:lnTo>
                    <a:pt x="240042" y="399910"/>
                  </a:lnTo>
                  <a:lnTo>
                    <a:pt x="48006" y="399910"/>
                  </a:lnTo>
                  <a:lnTo>
                    <a:pt x="48006" y="47993"/>
                  </a:lnTo>
                  <a:lnTo>
                    <a:pt x="240042" y="47993"/>
                  </a:lnTo>
                  <a:lnTo>
                    <a:pt x="240042" y="0"/>
                  </a:lnTo>
                  <a:lnTo>
                    <a:pt x="24003" y="0"/>
                  </a:lnTo>
                  <a:lnTo>
                    <a:pt x="14655" y="1892"/>
                  </a:lnTo>
                  <a:lnTo>
                    <a:pt x="7035" y="7035"/>
                  </a:lnTo>
                  <a:lnTo>
                    <a:pt x="1892" y="14655"/>
                  </a:lnTo>
                  <a:lnTo>
                    <a:pt x="0" y="24003"/>
                  </a:lnTo>
                  <a:lnTo>
                    <a:pt x="0" y="423913"/>
                  </a:lnTo>
                  <a:lnTo>
                    <a:pt x="1892" y="433247"/>
                  </a:lnTo>
                  <a:lnTo>
                    <a:pt x="7035" y="440880"/>
                  </a:lnTo>
                  <a:lnTo>
                    <a:pt x="14655" y="446011"/>
                  </a:lnTo>
                  <a:lnTo>
                    <a:pt x="24003" y="447903"/>
                  </a:lnTo>
                  <a:lnTo>
                    <a:pt x="264045" y="447903"/>
                  </a:lnTo>
                  <a:lnTo>
                    <a:pt x="273392" y="446011"/>
                  </a:lnTo>
                  <a:lnTo>
                    <a:pt x="281025" y="440880"/>
                  </a:lnTo>
                  <a:lnTo>
                    <a:pt x="286169" y="433247"/>
                  </a:lnTo>
                  <a:lnTo>
                    <a:pt x="288048" y="423913"/>
                  </a:lnTo>
                  <a:lnTo>
                    <a:pt x="288048" y="399910"/>
                  </a:lnTo>
                  <a:lnTo>
                    <a:pt x="288048" y="47993"/>
                  </a:lnTo>
                  <a:lnTo>
                    <a:pt x="288048" y="24003"/>
                  </a:lnTo>
                  <a:close/>
                </a:path>
                <a:path w="752475" h="448310">
                  <a:moveTo>
                    <a:pt x="752132" y="24003"/>
                  </a:moveTo>
                  <a:lnTo>
                    <a:pt x="750239" y="14655"/>
                  </a:lnTo>
                  <a:lnTo>
                    <a:pt x="745096" y="7035"/>
                  </a:lnTo>
                  <a:lnTo>
                    <a:pt x="737463" y="1892"/>
                  </a:lnTo>
                  <a:lnTo>
                    <a:pt x="728129" y="0"/>
                  </a:lnTo>
                  <a:lnTo>
                    <a:pt x="704126" y="0"/>
                  </a:lnTo>
                  <a:lnTo>
                    <a:pt x="704126" y="47993"/>
                  </a:lnTo>
                  <a:lnTo>
                    <a:pt x="704126" y="239953"/>
                  </a:lnTo>
                  <a:lnTo>
                    <a:pt x="400062" y="239953"/>
                  </a:lnTo>
                  <a:lnTo>
                    <a:pt x="400062" y="47993"/>
                  </a:lnTo>
                  <a:lnTo>
                    <a:pt x="704126" y="47993"/>
                  </a:lnTo>
                  <a:lnTo>
                    <a:pt x="704126" y="0"/>
                  </a:lnTo>
                  <a:lnTo>
                    <a:pt x="376059" y="0"/>
                  </a:lnTo>
                  <a:lnTo>
                    <a:pt x="366725" y="1892"/>
                  </a:lnTo>
                  <a:lnTo>
                    <a:pt x="359092" y="7035"/>
                  </a:lnTo>
                  <a:lnTo>
                    <a:pt x="353949" y="14655"/>
                  </a:lnTo>
                  <a:lnTo>
                    <a:pt x="352056" y="24003"/>
                  </a:lnTo>
                  <a:lnTo>
                    <a:pt x="352056" y="263944"/>
                  </a:lnTo>
                  <a:lnTo>
                    <a:pt x="353949" y="273278"/>
                  </a:lnTo>
                  <a:lnTo>
                    <a:pt x="359092" y="280911"/>
                  </a:lnTo>
                  <a:lnTo>
                    <a:pt x="366725" y="286054"/>
                  </a:lnTo>
                  <a:lnTo>
                    <a:pt x="376059" y="287934"/>
                  </a:lnTo>
                  <a:lnTo>
                    <a:pt x="728129" y="287934"/>
                  </a:lnTo>
                  <a:lnTo>
                    <a:pt x="737463" y="286054"/>
                  </a:lnTo>
                  <a:lnTo>
                    <a:pt x="745096" y="280911"/>
                  </a:lnTo>
                  <a:lnTo>
                    <a:pt x="750239" y="273278"/>
                  </a:lnTo>
                  <a:lnTo>
                    <a:pt x="752132" y="263944"/>
                  </a:lnTo>
                  <a:lnTo>
                    <a:pt x="752132" y="239953"/>
                  </a:lnTo>
                  <a:lnTo>
                    <a:pt x="752132" y="47993"/>
                  </a:lnTo>
                  <a:lnTo>
                    <a:pt x="752132" y="24003"/>
                  </a:lnTo>
                  <a:close/>
                </a:path>
              </a:pathLst>
            </a:custGeom>
            <a:solidFill>
              <a:srgbClr val="4F3C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658878" y="5986673"/>
              <a:ext cx="224154" cy="240029"/>
            </a:xfrm>
            <a:custGeom>
              <a:avLst/>
              <a:gdLst/>
              <a:ahLst/>
              <a:cxnLst/>
              <a:rect l="l" t="t" r="r" b="b"/>
              <a:pathLst>
                <a:path w="224155" h="240029">
                  <a:moveTo>
                    <a:pt x="224038" y="239946"/>
                  </a:moveTo>
                  <a:lnTo>
                    <a:pt x="0" y="239946"/>
                  </a:lnTo>
                  <a:lnTo>
                    <a:pt x="32005" y="0"/>
                  </a:lnTo>
                  <a:lnTo>
                    <a:pt x="192032" y="0"/>
                  </a:lnTo>
                  <a:lnTo>
                    <a:pt x="224038" y="239946"/>
                  </a:lnTo>
                  <a:close/>
                </a:path>
              </a:pathLst>
            </a:custGeom>
            <a:solidFill>
              <a:srgbClr val="FF79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634658" y="5962679"/>
              <a:ext cx="272415" cy="288290"/>
            </a:xfrm>
            <a:custGeom>
              <a:avLst/>
              <a:gdLst/>
              <a:ahLst/>
              <a:cxnLst/>
              <a:rect l="l" t="t" r="r" b="b"/>
              <a:pathLst>
                <a:path w="272414" h="288289">
                  <a:moveTo>
                    <a:pt x="249402" y="287944"/>
                  </a:moveTo>
                  <a:lnTo>
                    <a:pt x="248258" y="287936"/>
                  </a:lnTo>
                  <a:lnTo>
                    <a:pt x="24220" y="287936"/>
                  </a:lnTo>
                  <a:lnTo>
                    <a:pt x="14859" y="286134"/>
                  </a:lnTo>
                  <a:lnTo>
                    <a:pt x="7183" y="281061"/>
                  </a:lnTo>
                  <a:lnTo>
                    <a:pt x="1970" y="273480"/>
                  </a:lnTo>
                  <a:lnTo>
                    <a:pt x="0" y="264157"/>
                  </a:lnTo>
                  <a:lnTo>
                    <a:pt x="64" y="261869"/>
                  </a:lnTo>
                  <a:lnTo>
                    <a:pt x="32221" y="20795"/>
                  </a:lnTo>
                  <a:lnTo>
                    <a:pt x="56225" y="0"/>
                  </a:lnTo>
                  <a:lnTo>
                    <a:pt x="216252" y="0"/>
                  </a:lnTo>
                  <a:lnTo>
                    <a:pt x="243884" y="47989"/>
                  </a:lnTo>
                  <a:lnTo>
                    <a:pt x="77269" y="47989"/>
                  </a:lnTo>
                  <a:lnTo>
                    <a:pt x="51664" y="239946"/>
                  </a:lnTo>
                  <a:lnTo>
                    <a:pt x="269488" y="239946"/>
                  </a:lnTo>
                  <a:lnTo>
                    <a:pt x="272262" y="260742"/>
                  </a:lnTo>
                  <a:lnTo>
                    <a:pt x="271639" y="270249"/>
                  </a:lnTo>
                  <a:lnTo>
                    <a:pt x="267558" y="278493"/>
                  </a:lnTo>
                  <a:lnTo>
                    <a:pt x="260683" y="284605"/>
                  </a:lnTo>
                  <a:lnTo>
                    <a:pt x="251674" y="287720"/>
                  </a:lnTo>
                  <a:lnTo>
                    <a:pt x="250538" y="287872"/>
                  </a:lnTo>
                  <a:lnTo>
                    <a:pt x="249402" y="287944"/>
                  </a:lnTo>
                  <a:close/>
                </a:path>
                <a:path w="272414" h="288289">
                  <a:moveTo>
                    <a:pt x="269488" y="239946"/>
                  </a:moveTo>
                  <a:lnTo>
                    <a:pt x="220813" y="239946"/>
                  </a:lnTo>
                  <a:lnTo>
                    <a:pt x="195209" y="47989"/>
                  </a:lnTo>
                  <a:lnTo>
                    <a:pt x="243884" y="47989"/>
                  </a:lnTo>
                  <a:lnTo>
                    <a:pt x="269488" y="239946"/>
                  </a:lnTo>
                  <a:close/>
                </a:path>
              </a:pathLst>
            </a:custGeom>
            <a:solidFill>
              <a:srgbClr val="4F3C3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/>
          <p:cNvGrpSpPr/>
          <p:nvPr/>
        </p:nvGrpSpPr>
        <p:grpSpPr>
          <a:xfrm>
            <a:off x="3125342" y="5701153"/>
            <a:ext cx="1064895" cy="101600"/>
            <a:chOff x="3125342" y="5701153"/>
            <a:chExt cx="1064895" cy="101600"/>
          </a:xfrm>
        </p:grpSpPr>
        <p:sp>
          <p:nvSpPr>
            <p:cNvPr id="93" name="object 93"/>
            <p:cNvSpPr/>
            <p:nvPr/>
          </p:nvSpPr>
          <p:spPr>
            <a:xfrm>
              <a:off x="3125342" y="5751956"/>
              <a:ext cx="1058545" cy="0"/>
            </a:xfrm>
            <a:custGeom>
              <a:avLst/>
              <a:gdLst/>
              <a:ahLst/>
              <a:cxnLst/>
              <a:rect l="l" t="t" r="r" b="b"/>
              <a:pathLst>
                <a:path w="1058545" h="0">
                  <a:moveTo>
                    <a:pt x="0" y="0"/>
                  </a:moveTo>
                  <a:lnTo>
                    <a:pt x="1058037" y="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4107181" y="5707503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3935" y="1020953"/>
            <a:ext cx="4993005" cy="5573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85858"/>
                </a:solidFill>
                <a:latin typeface="Microsoft YaHei"/>
                <a:cs typeface="Microsoft YaHei"/>
              </a:rPr>
              <a:t>需求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00">
              <a:latin typeface="Microsoft YaHei"/>
              <a:cs typeface="Microsoft YaHei"/>
            </a:endParaRPr>
          </a:p>
          <a:p>
            <a:pPr marL="65405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4个需求需开发</a:t>
            </a:r>
            <a:endParaRPr sz="1800">
              <a:latin typeface="Microsoft YaHei"/>
              <a:cs typeface="Microsoft YaHei"/>
            </a:endParaRPr>
          </a:p>
          <a:p>
            <a:pPr marL="294005" indent="-229235">
              <a:lnSpc>
                <a:spcPct val="100000"/>
              </a:lnSpc>
              <a:spcBef>
                <a:spcPts val="1930"/>
              </a:spcBef>
              <a:buAutoNum type="arabicPeriod"/>
              <a:tabLst>
                <a:tab pos="294640" algn="l"/>
              </a:tabLst>
            </a:pPr>
            <a:r>
              <a:rPr dirty="0" sz="1600">
                <a:latin typeface="Microsoft YaHei"/>
                <a:cs typeface="Microsoft YaHei"/>
              </a:rPr>
              <a:t>各省</a:t>
            </a:r>
            <a:r>
              <a:rPr dirty="0" sz="1600" spc="-3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销售</a:t>
            </a:r>
            <a:r>
              <a:rPr dirty="0" sz="1600" spc="-3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指标</a:t>
            </a:r>
            <a:r>
              <a:rPr dirty="0" sz="1600" spc="-2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每个省份的销售额统计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icrosoft YaHei"/>
              <a:buAutoNum type="arabicPeriod"/>
            </a:pPr>
            <a:endParaRPr sz="1000">
              <a:latin typeface="Microsoft YaHei"/>
              <a:cs typeface="Microsoft YaHei"/>
            </a:endParaRPr>
          </a:p>
          <a:p>
            <a:pPr marL="294005" indent="-229870">
              <a:lnSpc>
                <a:spcPct val="100000"/>
              </a:lnSpc>
              <a:buAutoNum type="arabicPeriod"/>
              <a:tabLst>
                <a:tab pos="294640" algn="l"/>
              </a:tabLst>
            </a:pPr>
            <a:r>
              <a:rPr dirty="0" sz="1600" spc="-20">
                <a:latin typeface="Microsoft YaHei"/>
                <a:cs typeface="Microsoft YaHei"/>
              </a:rPr>
              <a:t>TOP3</a:t>
            </a:r>
            <a:r>
              <a:rPr dirty="0" sz="1600" spc="-3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销售省份中,</a:t>
            </a:r>
            <a:r>
              <a:rPr dirty="0" sz="1600" spc="-2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有多少家店铺</a:t>
            </a:r>
            <a:r>
              <a:rPr dirty="0" sz="1600" spc="-3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日均销售额</a:t>
            </a:r>
            <a:r>
              <a:rPr dirty="0" sz="1600" spc="-2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1000+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icrosoft YaHei"/>
              <a:buAutoNum type="arabicPeriod"/>
            </a:pPr>
            <a:endParaRPr sz="1000">
              <a:latin typeface="Microsoft YaHei"/>
              <a:cs typeface="Microsoft YaHei"/>
            </a:endParaRPr>
          </a:p>
          <a:p>
            <a:pPr marL="294005" indent="-229870">
              <a:lnSpc>
                <a:spcPct val="100000"/>
              </a:lnSpc>
              <a:buAutoNum type="arabicPeriod"/>
              <a:tabLst>
                <a:tab pos="294640" algn="l"/>
              </a:tabLst>
            </a:pPr>
            <a:r>
              <a:rPr dirty="0" sz="1600" spc="-20">
                <a:latin typeface="Microsoft YaHei"/>
                <a:cs typeface="Microsoft YaHei"/>
              </a:rPr>
              <a:t>TOP3</a:t>
            </a:r>
            <a:r>
              <a:rPr dirty="0" sz="1600" spc="-4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省份中</a:t>
            </a:r>
            <a:r>
              <a:rPr dirty="0" sz="1600" spc="-3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各个省份的平均单单价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icrosoft YaHei"/>
              <a:buAutoNum type="arabicPeriod"/>
            </a:pPr>
            <a:endParaRPr sz="1000">
              <a:latin typeface="Microsoft YaHei"/>
              <a:cs typeface="Microsoft YaHei"/>
            </a:endParaRPr>
          </a:p>
          <a:p>
            <a:pPr marL="294005" indent="-22987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94640" algn="l"/>
              </a:tabLst>
            </a:pPr>
            <a:r>
              <a:rPr dirty="0" sz="1600" spc="-20">
                <a:latin typeface="Microsoft YaHei"/>
                <a:cs typeface="Microsoft YaHei"/>
              </a:rPr>
              <a:t>TOP3</a:t>
            </a:r>
            <a:r>
              <a:rPr dirty="0" sz="1600" spc="-4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省份中,</a:t>
            </a:r>
            <a:r>
              <a:rPr dirty="0" sz="1600" spc="-2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各个省份的支付类型</a:t>
            </a:r>
            <a:r>
              <a:rPr dirty="0" sz="1600" spc="-10">
                <a:latin typeface="Microsoft YaHei"/>
                <a:cs typeface="Microsoft YaHei"/>
              </a:rPr>
              <a:t>比</a:t>
            </a:r>
            <a:r>
              <a:rPr dirty="0" sz="1600">
                <a:latin typeface="Microsoft YaHei"/>
                <a:cs typeface="Microsoft YaHei"/>
              </a:rPr>
              <a:t>例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50">
              <a:latin typeface="Microsoft YaHei"/>
              <a:cs typeface="Microsoft YaHei"/>
            </a:endParaRPr>
          </a:p>
          <a:p>
            <a:pPr marL="64769">
              <a:lnSpc>
                <a:spcPct val="100000"/>
              </a:lnSpc>
            </a:pPr>
            <a:r>
              <a:rPr dirty="0" sz="1600" b="1">
                <a:latin typeface="Microsoft YaHei"/>
                <a:cs typeface="Microsoft YaHei"/>
              </a:rPr>
              <a:t>2个操作需处理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000">
              <a:latin typeface="Microsoft YaHei"/>
              <a:cs typeface="Microsoft YaHei"/>
            </a:endParaRPr>
          </a:p>
          <a:p>
            <a:pPr marL="294005" indent="-229870">
              <a:lnSpc>
                <a:spcPct val="100000"/>
              </a:lnSpc>
              <a:buAutoNum type="arabicPeriod"/>
              <a:tabLst>
                <a:tab pos="294640" algn="l"/>
              </a:tabLst>
            </a:pPr>
            <a:r>
              <a:rPr dirty="0" sz="1600">
                <a:latin typeface="Microsoft YaHei"/>
                <a:cs typeface="Microsoft YaHei"/>
              </a:rPr>
              <a:t>将需求结果写出到</a:t>
            </a:r>
            <a:r>
              <a:rPr dirty="0" sz="1600" spc="-5">
                <a:latin typeface="Microsoft YaHei"/>
                <a:cs typeface="Microsoft YaHei"/>
              </a:rPr>
              <a:t>my</a:t>
            </a:r>
            <a:r>
              <a:rPr dirty="0" sz="1600">
                <a:latin typeface="Microsoft YaHei"/>
                <a:cs typeface="Microsoft YaHei"/>
              </a:rPr>
              <a:t>sql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Microsoft YaHei"/>
              <a:buAutoNum type="arabicPeriod"/>
            </a:pPr>
            <a:endParaRPr sz="1000">
              <a:latin typeface="Microsoft YaHei"/>
              <a:cs typeface="Microsoft YaHei"/>
            </a:endParaRPr>
          </a:p>
          <a:p>
            <a:pPr marL="294005" indent="-229870">
              <a:lnSpc>
                <a:spcPct val="100000"/>
              </a:lnSpc>
              <a:buAutoNum type="arabicPeriod"/>
              <a:tabLst>
                <a:tab pos="294640" algn="l"/>
              </a:tabLst>
            </a:pPr>
            <a:r>
              <a:rPr dirty="0" sz="1600">
                <a:latin typeface="Microsoft YaHei"/>
                <a:cs typeface="Microsoft YaHei"/>
              </a:rPr>
              <a:t>将数据写入到</a:t>
            </a:r>
            <a:r>
              <a:rPr dirty="0" sz="1600" spc="-5">
                <a:latin typeface="Microsoft YaHei"/>
                <a:cs typeface="Microsoft YaHei"/>
              </a:rPr>
              <a:t>Spark</a:t>
            </a:r>
            <a:r>
              <a:rPr dirty="0" sz="1600" spc="-4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On</a:t>
            </a:r>
            <a:r>
              <a:rPr dirty="0" sz="1600" spc="-35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Hive</a:t>
            </a:r>
            <a:r>
              <a:rPr dirty="0" sz="1600">
                <a:latin typeface="Microsoft YaHei"/>
                <a:cs typeface="Microsoft YaHei"/>
              </a:rPr>
              <a:t>中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Microsoft YaHei"/>
              <a:cs typeface="Microsoft YaHei"/>
            </a:endParaRPr>
          </a:p>
          <a:p>
            <a:pPr marL="6540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4个需求中2个较简单,2个较</a:t>
            </a:r>
            <a:r>
              <a:rPr dirty="0" sz="1400">
                <a:solidFill>
                  <a:srgbClr val="585858"/>
                </a:solidFill>
                <a:latin typeface="Microsoft YaHei"/>
                <a:cs typeface="Microsoft YaHei"/>
              </a:rPr>
              <a:t>复</a:t>
            </a: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杂</a:t>
            </a:r>
            <a:endParaRPr sz="1400">
              <a:latin typeface="Microsoft YaHei"/>
              <a:cs typeface="Microsoft YaHei"/>
            </a:endParaRPr>
          </a:p>
          <a:p>
            <a:pPr marL="65405">
              <a:lnSpc>
                <a:spcPct val="100000"/>
              </a:lnSpc>
            </a:pP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比较合适对</a:t>
            </a:r>
            <a:r>
              <a:rPr dirty="0" sz="1400" spc="-10">
                <a:solidFill>
                  <a:srgbClr val="585858"/>
                </a:solidFill>
                <a:latin typeface="Microsoft YaHei"/>
                <a:cs typeface="Microsoft YaHei"/>
              </a:rPr>
              <a:t>S</a:t>
            </a:r>
            <a:r>
              <a:rPr dirty="0" sz="1400" spc="-25">
                <a:solidFill>
                  <a:srgbClr val="585858"/>
                </a:solidFill>
                <a:latin typeface="Microsoft YaHei"/>
                <a:cs typeface="Microsoft YaHei"/>
              </a:rPr>
              <a:t>p</a:t>
            </a: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ar</a:t>
            </a:r>
            <a:r>
              <a:rPr dirty="0" sz="1400">
                <a:solidFill>
                  <a:srgbClr val="585858"/>
                </a:solidFill>
                <a:latin typeface="Microsoft YaHei"/>
                <a:cs typeface="Microsoft YaHei"/>
              </a:rPr>
              <a:t>k</a:t>
            </a:r>
            <a:r>
              <a:rPr dirty="0" sz="1400" spc="-10">
                <a:solidFill>
                  <a:srgbClr val="585858"/>
                </a:solidFill>
                <a:latin typeface="Microsoft YaHei"/>
                <a:cs typeface="Microsoft YaHei"/>
              </a:rPr>
              <a:t>S</a:t>
            </a: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QL的内容进行</a:t>
            </a:r>
            <a:r>
              <a:rPr dirty="0" sz="1400">
                <a:solidFill>
                  <a:srgbClr val="585858"/>
                </a:solidFill>
                <a:latin typeface="Microsoft YaHei"/>
                <a:cs typeface="Microsoft YaHei"/>
              </a:rPr>
              <a:t>综</a:t>
            </a: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合训练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364741"/>
            <a:ext cx="12197080" cy="5498465"/>
            <a:chOff x="-4762" y="1364741"/>
            <a:chExt cx="12197080" cy="549846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886" y="1364741"/>
              <a:ext cx="1678014" cy="525708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03935" y="1020953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85858"/>
                </a:solidFill>
                <a:latin typeface="Microsoft YaHei"/>
                <a:cs typeface="Microsoft YaHei"/>
              </a:rPr>
              <a:t>数据格式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987103" y="1559560"/>
            <a:ext cx="4726940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常用字段解析:</a:t>
            </a:r>
            <a:endParaRPr sz="1600">
              <a:latin typeface="Microsoft YaHei"/>
              <a:cs typeface="Microsoft YaHei"/>
            </a:endParaRPr>
          </a:p>
          <a:p>
            <a:pPr marL="184150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storeDistrict</a:t>
            </a:r>
            <a:r>
              <a:rPr dirty="0" sz="1600" spc="-3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店铺所在行政区</a:t>
            </a:r>
            <a:endParaRPr sz="1600">
              <a:latin typeface="Microsoft YaHei"/>
              <a:cs typeface="Microsoft YaHei"/>
            </a:endParaRPr>
          </a:p>
          <a:p>
            <a:pPr marL="184150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storeProvince</a:t>
            </a:r>
            <a:r>
              <a:rPr dirty="0" sz="1600" spc="-3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店铺所在省份</a:t>
            </a:r>
            <a:endParaRPr sz="1600">
              <a:latin typeface="Microsoft YaHei"/>
              <a:cs typeface="Microsoft YaHei"/>
            </a:endParaRPr>
          </a:p>
          <a:p>
            <a:pPr marL="184150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storeID</a:t>
            </a:r>
            <a:r>
              <a:rPr dirty="0" sz="1600" spc="-2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店铺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ID</a:t>
            </a:r>
            <a:endParaRPr sz="1600">
              <a:latin typeface="Microsoft YaHei"/>
              <a:cs typeface="Microsoft YaHei"/>
            </a:endParaRPr>
          </a:p>
          <a:p>
            <a:pPr marL="184150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storeName</a:t>
            </a:r>
            <a:r>
              <a:rPr dirty="0" sz="1600" spc="-4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店铺名称</a:t>
            </a:r>
            <a:endParaRPr sz="1600">
              <a:latin typeface="Microsoft YaHei"/>
              <a:cs typeface="Microsoft YaHei"/>
            </a:endParaRPr>
          </a:p>
          <a:p>
            <a:pPr marL="184150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dateTS</a:t>
            </a:r>
            <a:r>
              <a:rPr dirty="0" sz="1600" spc="-3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订单日期</a:t>
            </a:r>
            <a:endParaRPr sz="1600">
              <a:latin typeface="Microsoft YaHei"/>
              <a:cs typeface="Microsoft YaHei"/>
            </a:endParaRPr>
          </a:p>
          <a:p>
            <a:pPr marL="184150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orderID</a:t>
            </a:r>
            <a:r>
              <a:rPr dirty="0" sz="1600" spc="-3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订单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ID</a:t>
            </a:r>
            <a:endParaRPr sz="1600">
              <a:latin typeface="Microsoft YaHei"/>
              <a:cs typeface="Microsoft YaHei"/>
            </a:endParaRPr>
          </a:p>
          <a:p>
            <a:pPr marL="184150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receivable</a:t>
            </a:r>
            <a:r>
              <a:rPr dirty="0" sz="1600" spc="-2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收款金额</a:t>
            </a:r>
            <a:endParaRPr sz="1600">
              <a:latin typeface="Microsoft YaHei"/>
              <a:cs typeface="Microsoft YaHei"/>
            </a:endParaRPr>
          </a:p>
          <a:p>
            <a:pPr marL="184150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600" spc="-20">
                <a:solidFill>
                  <a:srgbClr val="FF0000"/>
                </a:solidFill>
                <a:latin typeface="Microsoft YaHei"/>
                <a:cs typeface="Microsoft YaHei"/>
              </a:rPr>
              <a:t>payType</a:t>
            </a:r>
            <a:r>
              <a:rPr dirty="0" sz="1600" spc="-3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付款类型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尽管字段较多,</a:t>
            </a:r>
            <a:r>
              <a:rPr dirty="0" sz="1600" spc="-6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我们只需要用到上述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5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个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红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色字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段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即可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87103" y="5435768"/>
            <a:ext cx="417004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数据在课程资料中有所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提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供,</a:t>
            </a:r>
            <a:r>
              <a:rPr dirty="0" sz="1600" spc="-3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文件名:</a:t>
            </a:r>
            <a:r>
              <a:rPr dirty="0" sz="1600" spc="-2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mini.json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485004" y="3172142"/>
            <a:ext cx="286893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现在进入开发吧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1886362"/>
            <a:ext cx="5534660" cy="109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Local</a:t>
            </a:r>
            <a:r>
              <a:rPr dirty="0" sz="1800">
                <a:latin typeface="Microsoft YaHei"/>
                <a:cs typeface="Microsoft YaHei"/>
              </a:rPr>
              <a:t>模式的运行原理?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1200" spc="-5">
                <a:latin typeface="Microsoft YaHei"/>
                <a:cs typeface="Microsoft YaHei"/>
              </a:rPr>
              <a:t>Local</a:t>
            </a:r>
            <a:r>
              <a:rPr dirty="0" sz="1200">
                <a:latin typeface="Microsoft YaHei"/>
                <a:cs typeface="Microsoft YaHei"/>
              </a:rPr>
              <a:t>模式就是以一个独立进程配合其内部线程来提供完成</a:t>
            </a:r>
            <a:r>
              <a:rPr dirty="0" sz="1200" spc="-10">
                <a:latin typeface="Microsoft YaHei"/>
                <a:cs typeface="Microsoft YaHei"/>
              </a:rPr>
              <a:t>Spark</a:t>
            </a:r>
            <a:r>
              <a:rPr dirty="0" sz="1200">
                <a:latin typeface="Microsoft YaHei"/>
                <a:cs typeface="Microsoft YaHei"/>
              </a:rPr>
              <a:t>运行时环境.</a:t>
            </a:r>
            <a:r>
              <a:rPr dirty="0" sz="1200" spc="-55">
                <a:latin typeface="Microsoft YaHei"/>
                <a:cs typeface="Microsoft YaHei"/>
              </a:rPr>
              <a:t> </a:t>
            </a:r>
            <a:r>
              <a:rPr dirty="0" sz="1200" spc="-5">
                <a:latin typeface="Microsoft YaHei"/>
                <a:cs typeface="Microsoft YaHei"/>
              </a:rPr>
              <a:t>Local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7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Microsoft YaHei"/>
                <a:cs typeface="Microsoft YaHei"/>
              </a:rPr>
              <a:t>模式可以通过</a:t>
            </a:r>
            <a:r>
              <a:rPr dirty="0" sz="1200" spc="-15">
                <a:latin typeface="Microsoft YaHei"/>
                <a:cs typeface="Microsoft YaHei"/>
              </a:rPr>
              <a:t>spark-shell/pyspark/spark-submit</a:t>
            </a:r>
            <a:r>
              <a:rPr dirty="0" sz="1200">
                <a:latin typeface="Microsoft YaHei"/>
                <a:cs typeface="Microsoft YaHei"/>
              </a:rPr>
              <a:t>等来开启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257962"/>
            <a:ext cx="5499735" cy="109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bin/pyspark</a:t>
            </a:r>
            <a:r>
              <a:rPr dirty="0" sz="1800">
                <a:latin typeface="Microsoft YaHei"/>
                <a:cs typeface="Microsoft YaHei"/>
              </a:rPr>
              <a:t>是什么程序?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200000"/>
              </a:lnSpc>
              <a:spcBef>
                <a:spcPts val="525"/>
              </a:spcBef>
            </a:pPr>
            <a:r>
              <a:rPr dirty="0" sz="1200">
                <a:latin typeface="Microsoft YaHei"/>
                <a:cs typeface="Microsoft YaHei"/>
              </a:rPr>
              <a:t>是一个交互式的解释器执行环境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环境启动后就得到了一个</a:t>
            </a:r>
            <a:r>
              <a:rPr dirty="0" sz="1200" spc="-5">
                <a:latin typeface="Microsoft YaHei"/>
                <a:cs typeface="Microsoft YaHei"/>
              </a:rPr>
              <a:t>Local</a:t>
            </a:r>
            <a:r>
              <a:rPr dirty="0" sz="1200" spc="-75">
                <a:latin typeface="Microsoft YaHei"/>
                <a:cs typeface="Microsoft YaHei"/>
              </a:rPr>
              <a:t> </a:t>
            </a:r>
            <a:r>
              <a:rPr dirty="0" sz="1200" spc="-10">
                <a:latin typeface="Microsoft YaHei"/>
                <a:cs typeface="Microsoft YaHei"/>
              </a:rPr>
              <a:t>Spark</a:t>
            </a:r>
            <a:r>
              <a:rPr dirty="0" sz="1200">
                <a:latin typeface="Microsoft YaHei"/>
                <a:cs typeface="Microsoft YaHei"/>
              </a:rPr>
              <a:t>环境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可以运 行</a:t>
            </a:r>
            <a:r>
              <a:rPr dirty="0" sz="1200" spc="-5">
                <a:latin typeface="Microsoft YaHei"/>
                <a:cs typeface="Microsoft YaHei"/>
              </a:rPr>
              <a:t>Python</a:t>
            </a:r>
            <a:r>
              <a:rPr dirty="0" sz="1200">
                <a:latin typeface="Microsoft YaHei"/>
                <a:cs typeface="Microsoft YaHei"/>
              </a:rPr>
              <a:t>代码去进行</a:t>
            </a:r>
            <a:r>
              <a:rPr dirty="0" sz="1200" spc="-10">
                <a:latin typeface="Microsoft YaHei"/>
                <a:cs typeface="Microsoft YaHei"/>
              </a:rPr>
              <a:t>Spark</a:t>
            </a:r>
            <a:r>
              <a:rPr dirty="0" sz="1200">
                <a:latin typeface="Microsoft YaHei"/>
                <a:cs typeface="Microsoft YaHei"/>
              </a:rPr>
              <a:t>计算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类似</a:t>
            </a:r>
            <a:r>
              <a:rPr dirty="0" sz="1200" spc="-5">
                <a:latin typeface="Microsoft YaHei"/>
                <a:cs typeface="Microsoft YaHei"/>
              </a:rPr>
              <a:t>Python</a:t>
            </a:r>
            <a:r>
              <a:rPr dirty="0" sz="1200">
                <a:latin typeface="Microsoft YaHei"/>
                <a:cs typeface="Microsoft YaHei"/>
              </a:rPr>
              <a:t>自带解释器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629562"/>
            <a:ext cx="5568315" cy="109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的</a:t>
            </a:r>
            <a:r>
              <a:rPr dirty="0" sz="1800" spc="-5">
                <a:latin typeface="Microsoft YaHei"/>
                <a:cs typeface="Microsoft YaHei"/>
              </a:rPr>
              <a:t>4040</a:t>
            </a:r>
            <a:r>
              <a:rPr dirty="0" sz="1800">
                <a:latin typeface="Microsoft YaHei"/>
                <a:cs typeface="Microsoft YaHei"/>
              </a:rPr>
              <a:t>端口是什么?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200000"/>
              </a:lnSpc>
              <a:spcBef>
                <a:spcPts val="525"/>
              </a:spcBef>
            </a:pPr>
            <a:r>
              <a:rPr dirty="0" sz="1200" spc="-5">
                <a:latin typeface="Microsoft YaHei"/>
                <a:cs typeface="Microsoft YaHei"/>
              </a:rPr>
              <a:t>S</a:t>
            </a:r>
            <a:r>
              <a:rPr dirty="0" sz="1200" spc="-20">
                <a:latin typeface="Microsoft YaHei"/>
                <a:cs typeface="Microsoft YaHei"/>
              </a:rPr>
              <a:t>p</a:t>
            </a:r>
            <a:r>
              <a:rPr dirty="0" sz="1200">
                <a:latin typeface="Microsoft YaHei"/>
                <a:cs typeface="Microsoft YaHei"/>
              </a:rPr>
              <a:t>a</a:t>
            </a:r>
            <a:r>
              <a:rPr dirty="0" sz="1200" spc="-5">
                <a:latin typeface="Microsoft YaHei"/>
                <a:cs typeface="Microsoft YaHei"/>
              </a:rPr>
              <a:t>r</a:t>
            </a:r>
            <a:r>
              <a:rPr dirty="0" sz="1200">
                <a:latin typeface="Microsoft YaHei"/>
                <a:cs typeface="Microsoft YaHei"/>
              </a:rPr>
              <a:t>k的任务在运行后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会在</a:t>
            </a:r>
            <a:r>
              <a:rPr dirty="0" sz="1200" spc="-5">
                <a:latin typeface="Microsoft YaHei"/>
                <a:cs typeface="Microsoft YaHei"/>
              </a:rPr>
              <a:t>Dri</a:t>
            </a:r>
            <a:r>
              <a:rPr dirty="0" sz="1200" spc="-10">
                <a:latin typeface="Microsoft YaHei"/>
                <a:cs typeface="Microsoft YaHei"/>
              </a:rPr>
              <a:t>v</a:t>
            </a:r>
            <a:r>
              <a:rPr dirty="0" sz="1200" spc="-5">
                <a:latin typeface="Microsoft YaHei"/>
                <a:cs typeface="Microsoft YaHei"/>
              </a:rPr>
              <a:t>er</a:t>
            </a:r>
            <a:r>
              <a:rPr dirty="0" sz="1200">
                <a:latin typeface="Microsoft YaHei"/>
                <a:cs typeface="Microsoft YaHei"/>
              </a:rPr>
              <a:t>所在机器绑定到</a:t>
            </a:r>
            <a:r>
              <a:rPr dirty="0" sz="1200" spc="-5">
                <a:latin typeface="Microsoft YaHei"/>
                <a:cs typeface="Microsoft YaHei"/>
              </a:rPr>
              <a:t>4040</a:t>
            </a:r>
            <a:r>
              <a:rPr dirty="0" sz="1200">
                <a:latin typeface="Microsoft YaHei"/>
                <a:cs typeface="Microsoft YaHei"/>
              </a:rPr>
              <a:t>端口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提供当前任务的监控页 </a:t>
            </a:r>
            <a:r>
              <a:rPr dirty="0" sz="1200">
                <a:latin typeface="Microsoft YaHei"/>
                <a:cs typeface="Microsoft YaHei"/>
              </a:rPr>
              <a:t>面供查看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331372" y="2227770"/>
            <a:ext cx="955548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7200" spc="-11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72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7200">
                <a:solidFill>
                  <a:srgbClr val="252525"/>
                </a:solidFill>
                <a:latin typeface="Microsoft YaHei"/>
                <a:cs typeface="Microsoft YaHei"/>
              </a:rPr>
              <a:t>rk新特性+核心回顾</a:t>
            </a:r>
            <a:endParaRPr sz="72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1487" y="4121930"/>
            <a:ext cx="3111758" cy="150848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910137" y="2857563"/>
            <a:ext cx="3056255" cy="1506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238760" algn="l"/>
              </a:tabLst>
            </a:pPr>
            <a:r>
              <a:rPr dirty="0" sz="1800">
                <a:solidFill>
                  <a:srgbClr val="404040"/>
                </a:solidFill>
                <a:latin typeface="SimSun"/>
                <a:cs typeface="SimSun"/>
              </a:rPr>
              <a:t>掌握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Spar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r>
              <a:rPr dirty="0" sz="1800">
                <a:solidFill>
                  <a:srgbClr val="404040"/>
                </a:solidFill>
                <a:latin typeface="SimSun"/>
                <a:cs typeface="SimSun"/>
              </a:rPr>
              <a:t>的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Shu</a:t>
            </a:r>
            <a:r>
              <a:rPr dirty="0" sz="1800" spc="-2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fl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dirty="0" sz="1800">
                <a:solidFill>
                  <a:srgbClr val="404040"/>
                </a:solidFill>
                <a:latin typeface="SimSun"/>
                <a:cs typeface="SimSun"/>
              </a:rPr>
              <a:t>流程</a:t>
            </a:r>
            <a:endParaRPr sz="18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04040"/>
              </a:buClr>
              <a:buFont typeface="Calibri"/>
              <a:buAutoNum type="arabicPeriod"/>
            </a:pPr>
            <a:endParaRPr sz="2000">
              <a:latin typeface="SimSun"/>
              <a:cs typeface="SimSun"/>
            </a:endParaRPr>
          </a:p>
          <a:p>
            <a:pPr marL="238125" indent="-22606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38760" algn="l"/>
              </a:tabLst>
            </a:pPr>
            <a:r>
              <a:rPr dirty="0" sz="1800">
                <a:solidFill>
                  <a:srgbClr val="404040"/>
                </a:solidFill>
                <a:latin typeface="SimSun"/>
                <a:cs typeface="SimSun"/>
              </a:rPr>
              <a:t>掌握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Spar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k3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.0</a:t>
            </a:r>
            <a:r>
              <a:rPr dirty="0" sz="1800">
                <a:solidFill>
                  <a:srgbClr val="404040"/>
                </a:solidFill>
                <a:latin typeface="SimSun"/>
                <a:cs typeface="SimSun"/>
              </a:rPr>
              <a:t>新特性</a:t>
            </a:r>
            <a:endParaRPr sz="18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04040"/>
              </a:buClr>
              <a:buFont typeface="Calibri"/>
              <a:buAutoNum type="arabicPeriod"/>
            </a:pPr>
            <a:endParaRPr sz="2000">
              <a:latin typeface="SimSun"/>
              <a:cs typeface="SimSun"/>
            </a:endParaRPr>
          </a:p>
          <a:p>
            <a:pPr marL="238125" indent="-226060">
              <a:lnSpc>
                <a:spcPct val="100000"/>
              </a:lnSpc>
              <a:buFont typeface="Calibri"/>
              <a:buAutoNum type="arabicPeriod"/>
              <a:tabLst>
                <a:tab pos="238760" algn="l"/>
              </a:tabLst>
            </a:pPr>
            <a:r>
              <a:rPr dirty="0" sz="1800">
                <a:solidFill>
                  <a:srgbClr val="404040"/>
                </a:solidFill>
                <a:latin typeface="SimSun"/>
                <a:cs typeface="SimSun"/>
              </a:rPr>
              <a:t>理解并复习</a:t>
            </a:r>
            <a:r>
              <a:rPr dirty="0" sz="1800">
                <a:solidFill>
                  <a:srgbClr val="404040"/>
                </a:solidFill>
                <a:latin typeface="Calibri"/>
                <a:cs typeface="Calibri"/>
              </a:rPr>
              <a:t>Spar</a:t>
            </a:r>
            <a:r>
              <a:rPr dirty="0" sz="1800" spc="-5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r>
              <a:rPr dirty="0" sz="1800">
                <a:solidFill>
                  <a:srgbClr val="404040"/>
                </a:solidFill>
                <a:latin typeface="SimSun"/>
                <a:cs typeface="SimSun"/>
              </a:rPr>
              <a:t>的核心概念</a:t>
            </a:r>
            <a:endParaRPr sz="1800">
              <a:latin typeface="SimSun"/>
              <a:cs typeface="SimSu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687" y="2909190"/>
            <a:ext cx="3299584" cy="116743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5201" y="2737770"/>
            <a:ext cx="259270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32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608" y="281762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第一章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9444990" cy="2647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1.1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Reduce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过程中.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提供数据的称之为Map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端(Shuffle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Write)</a:t>
            </a:r>
            <a:r>
              <a:rPr dirty="0" sz="1600" spc="49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接收数据的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称之为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Reduce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Read)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2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的两个阶段中, 总是前一个阶段产生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一批Map提供数据,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下一阶段产生一批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Reduce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接收数据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7203" y="3719321"/>
            <a:ext cx="5263791" cy="266623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869565" cy="1818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1.2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HashShuffleManager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提供2种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管理器: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134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HashShuffleManager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SortShuffleManager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10328" y="2096261"/>
            <a:ext cx="7067550" cy="3594100"/>
            <a:chOff x="3810328" y="2096261"/>
            <a:chExt cx="7067550" cy="35941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328" y="2096261"/>
              <a:ext cx="6747931" cy="341756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4524" y="5445252"/>
              <a:ext cx="2113025" cy="24460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609590" y="5774690"/>
            <a:ext cx="30822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未经优化的Ha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shSh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uf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fle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Man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a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g</a:t>
            </a: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r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869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1.2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HashShuffleManager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65045" y="5497576"/>
            <a:ext cx="267652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优化后Has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hSh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u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Manag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5892" y="1578102"/>
            <a:ext cx="9709785" cy="3663315"/>
            <a:chOff x="985892" y="1578102"/>
            <a:chExt cx="9709785" cy="366331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892" y="1578102"/>
              <a:ext cx="7161398" cy="358978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0676" y="5050535"/>
              <a:ext cx="4524743" cy="19048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694045" y="5420931"/>
            <a:ext cx="440944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Microsoft YaHei"/>
                <a:cs typeface="Microsoft YaHei"/>
              </a:rPr>
              <a:t>基本和未优化的一致</a:t>
            </a:r>
            <a:r>
              <a:rPr dirty="0" sz="1400" spc="-10">
                <a:latin typeface="Microsoft YaHei"/>
                <a:cs typeface="Microsoft YaHei"/>
              </a:rPr>
              <a:t>,</a:t>
            </a:r>
            <a:r>
              <a:rPr dirty="0" sz="1400" spc="-5">
                <a:latin typeface="Microsoft YaHei"/>
                <a:cs typeface="Microsoft YaHei"/>
              </a:rPr>
              <a:t>不同点在于</a:t>
            </a:r>
            <a:endParaRPr sz="1400">
              <a:latin typeface="Microsoft YaHei"/>
              <a:cs typeface="Microsoft YaHei"/>
            </a:endParaRPr>
          </a:p>
          <a:p>
            <a:pPr marL="212725" indent="-200660">
              <a:lnSpc>
                <a:spcPct val="100000"/>
              </a:lnSpc>
              <a:buAutoNum type="arabicPeriod"/>
              <a:tabLst>
                <a:tab pos="213360" algn="l"/>
              </a:tabLst>
            </a:pPr>
            <a:r>
              <a:rPr dirty="0" sz="1400" spc="-5">
                <a:latin typeface="Microsoft YaHei"/>
                <a:cs typeface="Microsoft YaHei"/>
              </a:rPr>
              <a:t>在一个</a:t>
            </a:r>
            <a:r>
              <a:rPr dirty="0" sz="1400" spc="-10">
                <a:latin typeface="Microsoft YaHei"/>
                <a:cs typeface="Microsoft YaHei"/>
              </a:rPr>
              <a:t>Executor</a:t>
            </a:r>
            <a:r>
              <a:rPr dirty="0" sz="1400" spc="-5">
                <a:latin typeface="Microsoft YaHei"/>
                <a:cs typeface="Microsoft YaHei"/>
              </a:rPr>
              <a:t>内,</a:t>
            </a:r>
            <a:r>
              <a:rPr dirty="0" sz="1400" spc="20">
                <a:latin typeface="Microsoft YaHei"/>
                <a:cs typeface="Microsoft YaHei"/>
              </a:rPr>
              <a:t> </a:t>
            </a:r>
            <a:r>
              <a:rPr dirty="0" sz="1400" spc="-5">
                <a:latin typeface="Microsoft YaHei"/>
                <a:cs typeface="Microsoft YaHei"/>
              </a:rPr>
              <a:t>不同</a:t>
            </a:r>
            <a:r>
              <a:rPr dirty="0" sz="1400" spc="-45">
                <a:latin typeface="Microsoft YaHei"/>
                <a:cs typeface="Microsoft YaHei"/>
              </a:rPr>
              <a:t>Task</a:t>
            </a:r>
            <a:r>
              <a:rPr dirty="0" sz="1400" spc="-5">
                <a:latin typeface="Microsoft YaHei"/>
                <a:cs typeface="Microsoft YaHei"/>
              </a:rPr>
              <a:t>是共享Buffer缓冲区</a:t>
            </a:r>
            <a:endParaRPr sz="1400">
              <a:latin typeface="Microsoft YaHei"/>
              <a:cs typeface="Microsoft YaHei"/>
            </a:endParaRPr>
          </a:p>
          <a:p>
            <a:pPr marL="212725" indent="-200660">
              <a:lnSpc>
                <a:spcPct val="100000"/>
              </a:lnSpc>
              <a:buAutoNum type="arabicPeriod"/>
              <a:tabLst>
                <a:tab pos="213360" algn="l"/>
              </a:tabLst>
            </a:pPr>
            <a:r>
              <a:rPr dirty="0" sz="1400" spc="-5">
                <a:latin typeface="Microsoft YaHei"/>
                <a:cs typeface="Microsoft YaHei"/>
              </a:rPr>
              <a:t>这样减少了缓冲区乃至写入磁盘文件</a:t>
            </a:r>
            <a:r>
              <a:rPr dirty="0" sz="1400">
                <a:latin typeface="Microsoft YaHei"/>
                <a:cs typeface="Microsoft YaHei"/>
              </a:rPr>
              <a:t>的</a:t>
            </a:r>
            <a:r>
              <a:rPr dirty="0" sz="1400" spc="-5">
                <a:latin typeface="Microsoft YaHei"/>
                <a:cs typeface="Microsoft YaHei"/>
              </a:rPr>
              <a:t>数量, 提高性能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28976" y="6552952"/>
            <a:ext cx="205993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SimSun"/>
                <a:cs typeface="SimSun"/>
              </a:rPr>
              <a:t>高级软件人才培训专家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619" y="1040434"/>
            <a:ext cx="8950325" cy="989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SortShuffleManager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SortShuffleManager的运行机制主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两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种，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种是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通运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机制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另一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bypass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制。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788" y="2422398"/>
            <a:ext cx="5805466" cy="407822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489835" y="6527418"/>
            <a:ext cx="26263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普通机制的</a:t>
            </a:r>
            <a:r>
              <a:rPr dirty="0" sz="1400" spc="-10">
                <a:solidFill>
                  <a:srgbClr val="585858"/>
                </a:solidFill>
                <a:latin typeface="Microsoft YaHei"/>
                <a:cs typeface="Microsoft YaHei"/>
              </a:rPr>
              <a:t>So</a:t>
            </a:r>
            <a:r>
              <a:rPr dirty="0" sz="1400" spc="35">
                <a:solidFill>
                  <a:srgbClr val="585858"/>
                </a:solidFill>
                <a:latin typeface="Microsoft YaHei"/>
                <a:cs typeface="Microsoft YaHei"/>
              </a:rPr>
              <a:t>r</a:t>
            </a:r>
            <a:r>
              <a:rPr dirty="0" sz="1400">
                <a:solidFill>
                  <a:srgbClr val="585858"/>
                </a:solidFill>
                <a:latin typeface="Microsoft YaHei"/>
                <a:cs typeface="Microsoft YaHei"/>
              </a:rPr>
              <a:t>t</a:t>
            </a: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S</a:t>
            </a:r>
            <a:r>
              <a:rPr dirty="0" sz="1400" spc="-10">
                <a:solidFill>
                  <a:srgbClr val="585858"/>
                </a:solidFill>
                <a:latin typeface="Microsoft YaHei"/>
                <a:cs typeface="Microsoft YaHei"/>
              </a:rPr>
              <a:t>h</a:t>
            </a: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uff</a:t>
            </a:r>
            <a:r>
              <a:rPr dirty="0" sz="1400">
                <a:solidFill>
                  <a:srgbClr val="585858"/>
                </a:solidFill>
                <a:latin typeface="Microsoft YaHei"/>
                <a:cs typeface="Microsoft YaHei"/>
              </a:rPr>
              <a:t>l</a:t>
            </a: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eMana</a:t>
            </a:r>
            <a:r>
              <a:rPr dirty="0" sz="1400">
                <a:solidFill>
                  <a:srgbClr val="585858"/>
                </a:solidFill>
                <a:latin typeface="Microsoft YaHei"/>
                <a:cs typeface="Microsoft YaHei"/>
              </a:rPr>
              <a:t>g</a:t>
            </a: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er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1220" y="6370320"/>
            <a:ext cx="2486405" cy="209549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4389120" y="1787652"/>
            <a:ext cx="6585584" cy="4326255"/>
            <a:chOff x="4389120" y="1787652"/>
            <a:chExt cx="6585584" cy="432625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9120" y="1787652"/>
              <a:ext cx="6585203" cy="423595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3755" y="5932944"/>
              <a:ext cx="2961893" cy="18058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318250" y="6227445"/>
            <a:ext cx="324548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solidFill>
                  <a:srgbClr val="585858"/>
                </a:solidFill>
                <a:latin typeface="Microsoft YaHei"/>
                <a:cs typeface="Microsoft YaHei"/>
              </a:rPr>
              <a:t>ByPass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机制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SortShuffleManager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2035" y="1530096"/>
            <a:ext cx="781049" cy="458342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79095" y="1040434"/>
            <a:ext cx="3829050" cy="274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2909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1.3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SortShuffleManager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bypass</a:t>
            </a:r>
            <a:r>
              <a:rPr dirty="0" sz="2000" spc="-5">
                <a:latin typeface="Microsoft YaHei Light"/>
                <a:cs typeface="Microsoft YaHei Light"/>
              </a:rPr>
              <a:t>运行机制的触发条</a:t>
            </a:r>
            <a:r>
              <a:rPr dirty="0" sz="2000">
                <a:latin typeface="Microsoft YaHei Light"/>
                <a:cs typeface="Microsoft YaHei Light"/>
              </a:rPr>
              <a:t>件</a:t>
            </a:r>
            <a:r>
              <a:rPr dirty="0" sz="2000" spc="-5">
                <a:latin typeface="Microsoft YaHei Light"/>
                <a:cs typeface="Microsoft YaHei Light"/>
              </a:rPr>
              <a:t>如下： </a:t>
            </a:r>
            <a:r>
              <a:rPr dirty="0" sz="2000" spc="-580">
                <a:latin typeface="Microsoft YaHei Light"/>
                <a:cs typeface="Microsoft YaHei Light"/>
              </a:rPr>
              <a:t> </a:t>
            </a:r>
            <a:r>
              <a:rPr dirty="0" sz="2000" spc="-5" b="1">
                <a:latin typeface="Calibri"/>
                <a:cs typeface="Calibri"/>
              </a:rPr>
              <a:t>1)shuffle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map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task</a:t>
            </a:r>
            <a:r>
              <a:rPr dirty="0" sz="2000">
                <a:latin typeface="Microsoft YaHei Light"/>
                <a:cs typeface="Microsoft YaHei Light"/>
              </a:rPr>
              <a:t>数量小于 </a:t>
            </a:r>
            <a:r>
              <a:rPr dirty="0" sz="2000" spc="-5" b="1">
                <a:latin typeface="Calibri"/>
                <a:cs typeface="Calibri"/>
              </a:rPr>
              <a:t>spark.shuffle.sort.bypassMergeThre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shold=200</a:t>
            </a:r>
            <a:r>
              <a:rPr dirty="0" sz="2000">
                <a:latin typeface="Microsoft YaHei Light"/>
                <a:cs typeface="Microsoft YaHei Light"/>
              </a:rPr>
              <a:t>参数的值。</a:t>
            </a:r>
            <a:endParaRPr sz="2000">
              <a:latin typeface="Microsoft YaHei Light"/>
              <a:cs typeface="Microsoft YaHei Light"/>
            </a:endParaRPr>
          </a:p>
          <a:p>
            <a:pPr marL="12700" marR="252095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2)</a:t>
            </a:r>
            <a:r>
              <a:rPr dirty="0" sz="2000">
                <a:latin typeface="Microsoft YaHei Light"/>
                <a:cs typeface="Microsoft YaHei Light"/>
              </a:rPr>
              <a:t>不是聚合类</a:t>
            </a:r>
            <a:r>
              <a:rPr dirty="0" sz="2000" spc="-5">
                <a:latin typeface="Microsoft YaHei Light"/>
                <a:cs typeface="Microsoft YaHei Light"/>
              </a:rPr>
              <a:t>的</a:t>
            </a:r>
            <a:r>
              <a:rPr dirty="0" sz="2000" spc="-5" b="1">
                <a:latin typeface="Calibri"/>
                <a:cs typeface="Calibri"/>
              </a:rPr>
              <a:t>shu</a:t>
            </a:r>
            <a:r>
              <a:rPr dirty="0" sz="2000" spc="-10" b="1">
                <a:latin typeface="Calibri"/>
                <a:cs typeface="Calibri"/>
              </a:rPr>
              <a:t>ff</a:t>
            </a:r>
            <a:r>
              <a:rPr dirty="0" sz="2000" spc="-5" b="1">
                <a:latin typeface="Calibri"/>
                <a:cs typeface="Calibri"/>
              </a:rPr>
              <a:t>le</a:t>
            </a:r>
            <a:r>
              <a:rPr dirty="0" sz="2000">
                <a:latin typeface="Microsoft YaHei Light"/>
                <a:cs typeface="Microsoft YaHei Light"/>
              </a:rPr>
              <a:t>算子</a:t>
            </a:r>
            <a:r>
              <a:rPr dirty="0" sz="2000" spc="-5" b="1">
                <a:latin typeface="Calibri"/>
                <a:cs typeface="Calibri"/>
              </a:rPr>
              <a:t>(</a:t>
            </a:r>
            <a:r>
              <a:rPr dirty="0" sz="2000">
                <a:latin typeface="Microsoft YaHei Light"/>
                <a:cs typeface="Microsoft YaHei Light"/>
              </a:rPr>
              <a:t>比如  </a:t>
            </a:r>
            <a:r>
              <a:rPr dirty="0" sz="2000" spc="-10" b="1">
                <a:latin typeface="Calibri"/>
                <a:cs typeface="Calibri"/>
              </a:rPr>
              <a:t>reduceByKey)</a:t>
            </a:r>
            <a:r>
              <a:rPr dirty="0" sz="2000" spc="-5">
                <a:latin typeface="Microsoft YaHei Light"/>
                <a:cs typeface="Microsoft YaHei Light"/>
              </a:rPr>
              <a:t>。</a:t>
            </a:r>
            <a:endParaRPr sz="2000">
              <a:latin typeface="Microsoft YaHei Light"/>
              <a:cs typeface="Microsoft YaHei Ligh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79095" y="4083684"/>
            <a:ext cx="389191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5">
                <a:latin typeface="Microsoft YaHei Light"/>
                <a:cs typeface="Microsoft YaHei Light"/>
              </a:rPr>
              <a:t>同普通</a:t>
            </a:r>
            <a:r>
              <a:rPr dirty="0" sz="1050">
                <a:latin typeface="Microsoft YaHei Light"/>
                <a:cs typeface="Microsoft YaHei Light"/>
              </a:rPr>
              <a:t>机制基本类同</a:t>
            </a:r>
            <a:r>
              <a:rPr dirty="0" sz="1050" b="1">
                <a:latin typeface="Calibri"/>
                <a:cs typeface="Calibri"/>
              </a:rPr>
              <a:t>,</a:t>
            </a:r>
            <a:r>
              <a:rPr dirty="0" sz="1050" spc="-20" b="1">
                <a:latin typeface="Calibri"/>
                <a:cs typeface="Calibri"/>
              </a:rPr>
              <a:t> </a:t>
            </a:r>
            <a:r>
              <a:rPr dirty="0" sz="1050" spc="5">
                <a:latin typeface="Microsoft YaHei Light"/>
                <a:cs typeface="Microsoft YaHei Light"/>
              </a:rPr>
              <a:t>区别在</a:t>
            </a:r>
            <a:r>
              <a:rPr dirty="0" sz="1050" spc="-5">
                <a:latin typeface="Microsoft YaHei Light"/>
                <a:cs typeface="Microsoft YaHei Light"/>
              </a:rPr>
              <a:t>于</a:t>
            </a:r>
            <a:r>
              <a:rPr dirty="0" sz="1050" b="1">
                <a:latin typeface="Calibri"/>
                <a:cs typeface="Calibri"/>
              </a:rPr>
              <a:t>,</a:t>
            </a:r>
            <a:r>
              <a:rPr dirty="0" sz="1050" spc="-15" b="1">
                <a:latin typeface="Calibri"/>
                <a:cs typeface="Calibri"/>
              </a:rPr>
              <a:t> </a:t>
            </a:r>
            <a:r>
              <a:rPr dirty="0" sz="1050" spc="5">
                <a:latin typeface="Microsoft YaHei Light"/>
                <a:cs typeface="Microsoft YaHei Light"/>
              </a:rPr>
              <a:t>写入磁</a:t>
            </a:r>
            <a:r>
              <a:rPr dirty="0" sz="1050">
                <a:latin typeface="Microsoft YaHei Light"/>
                <a:cs typeface="Microsoft YaHei Light"/>
              </a:rPr>
              <a:t>盘临时文件的时候不会在内 </a:t>
            </a:r>
            <a:r>
              <a:rPr dirty="0" sz="1050" spc="5">
                <a:latin typeface="Microsoft YaHei Light"/>
                <a:cs typeface="Microsoft YaHei Light"/>
              </a:rPr>
              <a:t>存中进</a:t>
            </a:r>
            <a:r>
              <a:rPr dirty="0" sz="1050">
                <a:latin typeface="Microsoft YaHei Light"/>
                <a:cs typeface="Microsoft YaHei Light"/>
              </a:rPr>
              <a:t>行排序</a:t>
            </a:r>
            <a:endParaRPr sz="1050">
              <a:latin typeface="Microsoft YaHei Light"/>
              <a:cs typeface="Microsoft YaHei Light"/>
            </a:endParaRPr>
          </a:p>
          <a:p>
            <a:pPr marL="12700" marR="1175385">
              <a:lnSpc>
                <a:spcPct val="100000"/>
              </a:lnSpc>
            </a:pPr>
            <a:r>
              <a:rPr dirty="0" sz="1050" spc="5">
                <a:latin typeface="Microsoft YaHei Light"/>
                <a:cs typeface="Microsoft YaHei Light"/>
              </a:rPr>
              <a:t>而是直</a:t>
            </a:r>
            <a:r>
              <a:rPr dirty="0" sz="1050">
                <a:latin typeface="Microsoft YaHei Light"/>
                <a:cs typeface="Microsoft YaHei Light"/>
              </a:rPr>
              <a:t>接</a:t>
            </a:r>
            <a:r>
              <a:rPr dirty="0" sz="1050" spc="-5">
                <a:latin typeface="Microsoft YaHei Light"/>
                <a:cs typeface="Microsoft YaHei Light"/>
              </a:rPr>
              <a:t>写</a:t>
            </a:r>
            <a:r>
              <a:rPr dirty="0" sz="1050" b="1">
                <a:latin typeface="Calibri"/>
                <a:cs typeface="Calibri"/>
              </a:rPr>
              <a:t>,</a:t>
            </a:r>
            <a:r>
              <a:rPr dirty="0" sz="1050" spc="-20" b="1">
                <a:latin typeface="Calibri"/>
                <a:cs typeface="Calibri"/>
              </a:rPr>
              <a:t> </a:t>
            </a:r>
            <a:r>
              <a:rPr dirty="0" sz="1050" spc="5">
                <a:latin typeface="Microsoft YaHei Light"/>
                <a:cs typeface="Microsoft YaHei Light"/>
              </a:rPr>
              <a:t>最终合</a:t>
            </a:r>
            <a:r>
              <a:rPr dirty="0" sz="1050">
                <a:latin typeface="Microsoft YaHei Light"/>
                <a:cs typeface="Microsoft YaHei Light"/>
              </a:rPr>
              <a:t>并为一个</a:t>
            </a:r>
            <a:r>
              <a:rPr dirty="0" sz="1050" b="1">
                <a:latin typeface="Calibri"/>
                <a:cs typeface="Calibri"/>
              </a:rPr>
              <a:t>t</a:t>
            </a:r>
            <a:r>
              <a:rPr dirty="0" sz="1050" spc="-10" b="1">
                <a:latin typeface="Calibri"/>
                <a:cs typeface="Calibri"/>
              </a:rPr>
              <a:t>a</a:t>
            </a:r>
            <a:r>
              <a:rPr dirty="0" sz="1050" b="1">
                <a:latin typeface="Calibri"/>
                <a:cs typeface="Calibri"/>
              </a:rPr>
              <a:t>s</a:t>
            </a:r>
            <a:r>
              <a:rPr dirty="0" sz="1050" spc="-5" b="1">
                <a:latin typeface="Calibri"/>
                <a:cs typeface="Calibri"/>
              </a:rPr>
              <a:t>k</a:t>
            </a:r>
            <a:r>
              <a:rPr dirty="0" sz="1050">
                <a:latin typeface="Microsoft YaHei Light"/>
                <a:cs typeface="Microsoft YaHei Light"/>
              </a:rPr>
              <a:t>一个最终文件 </a:t>
            </a:r>
            <a:r>
              <a:rPr dirty="0" sz="1050" spc="5">
                <a:latin typeface="Microsoft YaHei Light"/>
                <a:cs typeface="Microsoft YaHei Light"/>
              </a:rPr>
              <a:t>所以和</a:t>
            </a:r>
            <a:r>
              <a:rPr dirty="0" sz="1050">
                <a:latin typeface="Microsoft YaHei Light"/>
                <a:cs typeface="Microsoft YaHei Light"/>
              </a:rPr>
              <a:t>普通模式</a:t>
            </a:r>
            <a:r>
              <a:rPr dirty="0" sz="1050" spc="-5" b="1">
                <a:latin typeface="Calibri"/>
                <a:cs typeface="Calibri"/>
              </a:rPr>
              <a:t>IDE</a:t>
            </a:r>
            <a:r>
              <a:rPr dirty="0" sz="1050" spc="5">
                <a:latin typeface="Microsoft YaHei Light"/>
                <a:cs typeface="Microsoft YaHei Light"/>
              </a:rPr>
              <a:t>区</a:t>
            </a:r>
            <a:r>
              <a:rPr dirty="0" sz="1050">
                <a:latin typeface="Microsoft YaHei Light"/>
                <a:cs typeface="Microsoft YaHei Light"/>
              </a:rPr>
              <a:t>别在于</a:t>
            </a:r>
            <a:r>
              <a:rPr dirty="0" sz="1050" b="1">
                <a:latin typeface="Calibri"/>
                <a:cs typeface="Calibri"/>
              </a:rPr>
              <a:t>: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Microsoft YaHei Light"/>
                <a:cs typeface="Microsoft YaHei Light"/>
              </a:rPr>
              <a:t>第一，</a:t>
            </a:r>
            <a:r>
              <a:rPr dirty="0" sz="1050">
                <a:latin typeface="Microsoft YaHei Light"/>
                <a:cs typeface="Microsoft YaHei Light"/>
              </a:rPr>
              <a:t>磁盘写机制不同;</a:t>
            </a:r>
            <a:endParaRPr sz="1050">
              <a:latin typeface="Microsoft YaHei Light"/>
              <a:cs typeface="Microsoft YaHei Light"/>
            </a:endParaRPr>
          </a:p>
          <a:p>
            <a:pPr algn="just" marL="12700" marR="95250">
              <a:lnSpc>
                <a:spcPct val="99500"/>
              </a:lnSpc>
              <a:spcBef>
                <a:spcPts val="15"/>
              </a:spcBef>
            </a:pPr>
            <a:r>
              <a:rPr dirty="0" sz="1050" spc="5">
                <a:latin typeface="Microsoft YaHei Light"/>
                <a:cs typeface="Microsoft YaHei Light"/>
              </a:rPr>
              <a:t>第二，</a:t>
            </a:r>
            <a:r>
              <a:rPr dirty="0" sz="1050">
                <a:latin typeface="Microsoft YaHei Light"/>
                <a:cs typeface="Microsoft YaHei Light"/>
              </a:rPr>
              <a:t>不会进行排序。也就是说，启用该机制的最大好处在于， </a:t>
            </a:r>
            <a:r>
              <a:rPr dirty="0" sz="1050" spc="-300">
                <a:latin typeface="Microsoft YaHei Light"/>
                <a:cs typeface="Microsoft YaHei Light"/>
              </a:rPr>
              <a:t> </a:t>
            </a:r>
            <a:r>
              <a:rPr dirty="0" sz="1050" spc="-5" b="1">
                <a:latin typeface="Calibri"/>
                <a:cs typeface="Calibri"/>
              </a:rPr>
              <a:t>shuffle</a:t>
            </a:r>
            <a:r>
              <a:rPr dirty="0" sz="1050" spc="-40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write</a:t>
            </a:r>
            <a:r>
              <a:rPr dirty="0" sz="1050" spc="5">
                <a:latin typeface="Microsoft YaHei Light"/>
                <a:cs typeface="Microsoft YaHei Light"/>
              </a:rPr>
              <a:t>过程中，</a:t>
            </a:r>
            <a:r>
              <a:rPr dirty="0" sz="1050">
                <a:latin typeface="Microsoft YaHei Light"/>
                <a:cs typeface="Microsoft YaHei Light"/>
              </a:rPr>
              <a:t>不需要进行数据的排序操作，也就节省掉了 </a:t>
            </a:r>
            <a:r>
              <a:rPr dirty="0" sz="1050" spc="5">
                <a:latin typeface="Microsoft YaHei Light"/>
                <a:cs typeface="Microsoft YaHei Light"/>
              </a:rPr>
              <a:t>这部分</a:t>
            </a:r>
            <a:r>
              <a:rPr dirty="0" sz="1050">
                <a:latin typeface="Microsoft YaHei Light"/>
                <a:cs typeface="Microsoft YaHei Light"/>
              </a:rPr>
              <a:t>的性能开销</a:t>
            </a:r>
            <a:endParaRPr sz="1050">
              <a:latin typeface="Microsoft YaHei Light"/>
              <a:cs typeface="Microsoft YaHei Light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1433798"/>
            <a:ext cx="5474970" cy="1452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SortShuffle对比</a:t>
            </a:r>
            <a:r>
              <a:rPr dirty="0" sz="1800" spc="-5">
                <a:latin typeface="Microsoft YaHei"/>
                <a:cs typeface="Microsoft YaHei"/>
              </a:rPr>
              <a:t>HashShuffle</a:t>
            </a:r>
            <a:r>
              <a:rPr dirty="0" sz="1800">
                <a:latin typeface="Microsoft YaHei"/>
                <a:cs typeface="Microsoft YaHei"/>
              </a:rPr>
              <a:t>可以减少很多的磁盘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icrosoft YaHei"/>
              <a:buAutoNum type="arabicPeriod"/>
            </a:pPr>
            <a:endParaRPr sz="1150">
              <a:latin typeface="Microsoft YaHei"/>
              <a:cs typeface="Microsoft YaHei"/>
            </a:endParaRPr>
          </a:p>
          <a:p>
            <a:pPr marL="354965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文件</a:t>
            </a:r>
            <a:r>
              <a:rPr dirty="0" sz="1800" spc="-5">
                <a:latin typeface="Microsoft YaHei"/>
                <a:cs typeface="Microsoft YaHei"/>
              </a:rPr>
              <a:t>,</a:t>
            </a:r>
            <a:r>
              <a:rPr dirty="0" sz="1800">
                <a:latin typeface="Microsoft YaHei"/>
                <a:cs typeface="Microsoft YaHei"/>
              </a:rPr>
              <a:t>以节省网络</a:t>
            </a:r>
            <a:r>
              <a:rPr dirty="0" sz="1800" spc="-5">
                <a:latin typeface="Microsoft YaHei"/>
                <a:cs typeface="Microsoft YaHei"/>
              </a:rPr>
              <a:t>IO</a:t>
            </a:r>
            <a:r>
              <a:rPr dirty="0" sz="1800">
                <a:latin typeface="Microsoft YaHei"/>
                <a:cs typeface="Microsoft YaHei"/>
              </a:rPr>
              <a:t>的开销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AutoNum type="arabicPeriod" startAt="2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SortShuffle主要是对磁盘文件进行合并来进行文件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7995" y="3134582"/>
            <a:ext cx="5256530" cy="304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数量的减少,</a:t>
            </a:r>
            <a:r>
              <a:rPr dirty="0" sz="1800" spc="-6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同时两类</a:t>
            </a:r>
            <a:r>
              <a:rPr dirty="0" sz="1800" spc="-5">
                <a:latin typeface="Microsoft YaHei"/>
                <a:cs typeface="Microsoft YaHei"/>
              </a:rPr>
              <a:t>Shuffle</a:t>
            </a:r>
            <a:r>
              <a:rPr dirty="0" sz="1800">
                <a:latin typeface="Microsoft YaHei"/>
                <a:cs typeface="Microsoft YaHei"/>
              </a:rPr>
              <a:t>都需要经过内存缓冲区</a:t>
            </a:r>
            <a:endParaRPr sz="1800">
              <a:latin typeface="Microsoft YaHei"/>
              <a:cs typeface="Microsoft YaHei"/>
            </a:endParaRPr>
          </a:p>
          <a:p>
            <a:pPr marL="12700" marR="31115">
              <a:lnSpc>
                <a:spcPct val="200000"/>
              </a:lnSpc>
            </a:pPr>
            <a:r>
              <a:rPr dirty="0" sz="1800">
                <a:latin typeface="Microsoft YaHei"/>
                <a:cs typeface="Microsoft YaHei"/>
              </a:rPr>
              <a:t>溢写磁盘的场景.</a:t>
            </a:r>
            <a:r>
              <a:rPr dirty="0" sz="1800" spc="-3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所以可以得知,</a:t>
            </a:r>
            <a:r>
              <a:rPr dirty="0" sz="1800" spc="-3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尽管</a:t>
            </a: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是内存迭 代计算框架,</a:t>
            </a:r>
            <a:r>
              <a:rPr dirty="0" sz="1800" spc="-1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但是内存迭代主要在窄依赖中.</a:t>
            </a:r>
            <a:r>
              <a:rPr dirty="0" sz="1800" spc="-2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在宽依 赖</a:t>
            </a:r>
            <a:r>
              <a:rPr dirty="0" sz="1800" spc="-5">
                <a:latin typeface="Microsoft YaHei"/>
                <a:cs typeface="Microsoft YaHei"/>
              </a:rPr>
              <a:t>(Shuffle)</a:t>
            </a:r>
            <a:r>
              <a:rPr dirty="0" sz="1800">
                <a:latin typeface="Microsoft YaHei"/>
                <a:cs typeface="Microsoft YaHei"/>
              </a:rPr>
              <a:t>中磁盘交互还是一个无可避免的情况.</a:t>
            </a:r>
            <a:r>
              <a:rPr dirty="0" sz="1800" spc="-3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所 以,</a:t>
            </a:r>
            <a:r>
              <a:rPr dirty="0" sz="1800" spc="-1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我们要尽量减少</a:t>
            </a:r>
            <a:r>
              <a:rPr dirty="0" sz="1800" spc="-5">
                <a:latin typeface="Microsoft YaHei"/>
                <a:cs typeface="Microsoft YaHei"/>
              </a:rPr>
              <a:t>Shuffle</a:t>
            </a:r>
            <a:r>
              <a:rPr dirty="0" sz="1800">
                <a:latin typeface="Microsoft YaHei"/>
                <a:cs typeface="Microsoft YaHei"/>
              </a:rPr>
              <a:t>的出现,</a:t>
            </a:r>
            <a:r>
              <a:rPr dirty="0" sz="1800" spc="-2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不要进行无意义 的</a:t>
            </a:r>
            <a:r>
              <a:rPr dirty="0" sz="1800" spc="-5">
                <a:latin typeface="Microsoft YaHei"/>
                <a:cs typeface="Microsoft YaHei"/>
              </a:rPr>
              <a:t>Shuffle</a:t>
            </a:r>
            <a:r>
              <a:rPr dirty="0" sz="1800">
                <a:latin typeface="Microsoft YaHei"/>
                <a:cs typeface="Microsoft YaHei"/>
              </a:rPr>
              <a:t>计算.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5201" y="2737770"/>
            <a:ext cx="315150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32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3.0</a:t>
            </a:r>
            <a:r>
              <a:rPr dirty="0" sz="32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新特性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608" y="281762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第二章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1352" y="5726429"/>
            <a:ext cx="2749295" cy="44881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621271" y="0"/>
            <a:ext cx="1386840" cy="1240790"/>
            <a:chOff x="8621271" y="0"/>
            <a:chExt cx="1386840" cy="1240790"/>
          </a:xfrm>
        </p:grpSpPr>
        <p:sp>
          <p:nvSpPr>
            <p:cNvPr id="4" name="object 4"/>
            <p:cNvSpPr/>
            <p:nvPr/>
          </p:nvSpPr>
          <p:spPr>
            <a:xfrm>
              <a:off x="8621271" y="0"/>
              <a:ext cx="1137285" cy="841375"/>
            </a:xfrm>
            <a:custGeom>
              <a:avLst/>
              <a:gdLst/>
              <a:ahLst/>
              <a:cxnLst/>
              <a:rect l="l" t="t" r="r" b="b"/>
              <a:pathLst>
                <a:path w="1137284" h="841375">
                  <a:moveTo>
                    <a:pt x="1136891" y="0"/>
                  </a:moveTo>
                  <a:lnTo>
                    <a:pt x="0" y="0"/>
                  </a:lnTo>
                  <a:lnTo>
                    <a:pt x="0" y="557174"/>
                  </a:lnTo>
                  <a:lnTo>
                    <a:pt x="568452" y="841247"/>
                  </a:lnTo>
                  <a:lnTo>
                    <a:pt x="1136891" y="557174"/>
                  </a:lnTo>
                  <a:lnTo>
                    <a:pt x="1136891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57003" y="717804"/>
              <a:ext cx="451484" cy="523240"/>
            </a:xfrm>
            <a:custGeom>
              <a:avLst/>
              <a:gdLst/>
              <a:ahLst/>
              <a:cxnLst/>
              <a:rect l="l" t="t" r="r" b="b"/>
              <a:pathLst>
                <a:path w="451484" h="523240">
                  <a:moveTo>
                    <a:pt x="225551" y="0"/>
                  </a:moveTo>
                  <a:lnTo>
                    <a:pt x="0" y="112776"/>
                  </a:lnTo>
                  <a:lnTo>
                    <a:pt x="0" y="409956"/>
                  </a:lnTo>
                  <a:lnTo>
                    <a:pt x="225551" y="522731"/>
                  </a:lnTo>
                  <a:lnTo>
                    <a:pt x="451103" y="409956"/>
                  </a:lnTo>
                  <a:lnTo>
                    <a:pt x="451103" y="112776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48504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8064627" y="961263"/>
            <a:ext cx="450850" cy="523240"/>
          </a:xfrm>
          <a:custGeom>
            <a:avLst/>
            <a:gdLst/>
            <a:ahLst/>
            <a:cxnLst/>
            <a:rect l="l" t="t" r="r" b="b"/>
            <a:pathLst>
              <a:path w="450850" h="523240">
                <a:moveTo>
                  <a:pt x="225171" y="0"/>
                </a:moveTo>
                <a:lnTo>
                  <a:pt x="450342" y="112585"/>
                </a:lnTo>
                <a:lnTo>
                  <a:pt x="450342" y="410146"/>
                </a:lnTo>
                <a:lnTo>
                  <a:pt x="225171" y="522731"/>
                </a:lnTo>
                <a:lnTo>
                  <a:pt x="0" y="410146"/>
                </a:lnTo>
                <a:lnTo>
                  <a:pt x="0" y="112585"/>
                </a:lnTo>
                <a:lnTo>
                  <a:pt x="225171" y="0"/>
                </a:lnTo>
                <a:close/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01476" y="127254"/>
            <a:ext cx="169163" cy="19659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746372" y="833247"/>
            <a:ext cx="764540" cy="886460"/>
          </a:xfrm>
          <a:custGeom>
            <a:avLst/>
            <a:gdLst/>
            <a:ahLst/>
            <a:cxnLst/>
            <a:rect l="l" t="t" r="r" b="b"/>
            <a:pathLst>
              <a:path w="764539" h="886460">
                <a:moveTo>
                  <a:pt x="382142" y="0"/>
                </a:moveTo>
                <a:lnTo>
                  <a:pt x="764285" y="191071"/>
                </a:lnTo>
                <a:lnTo>
                  <a:pt x="764285" y="695134"/>
                </a:lnTo>
                <a:lnTo>
                  <a:pt x="382142" y="886206"/>
                </a:lnTo>
                <a:lnTo>
                  <a:pt x="0" y="695134"/>
                </a:lnTo>
                <a:lnTo>
                  <a:pt x="0" y="191071"/>
                </a:lnTo>
                <a:lnTo>
                  <a:pt x="382142" y="0"/>
                </a:lnTo>
                <a:close/>
              </a:path>
            </a:pathLst>
          </a:custGeom>
          <a:ln w="9525">
            <a:solidFill>
              <a:srgbClr val="AC2B2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76266" y="1206436"/>
            <a:ext cx="187832" cy="2167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688" y="662177"/>
            <a:ext cx="178307" cy="20726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590288" y="749808"/>
            <a:ext cx="318770" cy="369570"/>
          </a:xfrm>
          <a:custGeom>
            <a:avLst/>
            <a:gdLst/>
            <a:ahLst/>
            <a:cxnLst/>
            <a:rect l="l" t="t" r="r" b="b"/>
            <a:pathLst>
              <a:path w="318770" h="369569">
                <a:moveTo>
                  <a:pt x="159258" y="0"/>
                </a:moveTo>
                <a:lnTo>
                  <a:pt x="0" y="79629"/>
                </a:lnTo>
                <a:lnTo>
                  <a:pt x="0" y="289941"/>
                </a:lnTo>
                <a:lnTo>
                  <a:pt x="159258" y="369570"/>
                </a:lnTo>
                <a:lnTo>
                  <a:pt x="318516" y="289941"/>
                </a:lnTo>
                <a:lnTo>
                  <a:pt x="318516" y="79629"/>
                </a:lnTo>
                <a:lnTo>
                  <a:pt x="15925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997820" y="1131950"/>
            <a:ext cx="647700" cy="396875"/>
          </a:xfrm>
          <a:custGeom>
            <a:avLst/>
            <a:gdLst/>
            <a:ahLst/>
            <a:cxnLst/>
            <a:rect l="l" t="t" r="r" b="b"/>
            <a:pathLst>
              <a:path w="647700" h="396875">
                <a:moveTo>
                  <a:pt x="0" y="0"/>
                </a:moveTo>
                <a:lnTo>
                  <a:pt x="647090" y="396646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98772" y="466725"/>
            <a:ext cx="692150" cy="366395"/>
          </a:xfrm>
          <a:custGeom>
            <a:avLst/>
            <a:gdLst/>
            <a:ahLst/>
            <a:cxnLst/>
            <a:rect l="l" t="t" r="r" b="b"/>
            <a:pathLst>
              <a:path w="692150" h="366394">
                <a:moveTo>
                  <a:pt x="0" y="0"/>
                </a:moveTo>
                <a:lnTo>
                  <a:pt x="691946" y="366318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059112" y="2664333"/>
            <a:ext cx="613346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7200" spc="-11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72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7200">
                <a:solidFill>
                  <a:srgbClr val="252525"/>
                </a:solidFill>
                <a:latin typeface="Microsoft YaHei"/>
                <a:cs typeface="Microsoft YaHei"/>
              </a:rPr>
              <a:t>rk基础入门</a:t>
            </a:r>
            <a:endParaRPr sz="7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5200" y="2737770"/>
            <a:ext cx="400494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环境搭建-</a:t>
            </a:r>
            <a:r>
              <a:rPr dirty="0" sz="3200" spc="-12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ta</a:t>
            </a:r>
            <a:r>
              <a:rPr dirty="0" sz="3200" spc="-10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dal</a:t>
            </a:r>
            <a:r>
              <a:rPr dirty="0" sz="320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3200" spc="-10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608" y="281762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第三章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932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2.1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3.0新特性概览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4757" y="1895594"/>
            <a:ext cx="4220195" cy="375838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1167" y="1960442"/>
            <a:ext cx="5522396" cy="24215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795259" y="5915659"/>
            <a:ext cx="234759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3.0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新特性更新的模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块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占比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3481704" cy="1403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2.1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3.0新特性概览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 marR="5080" indent="-635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对比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版本,</a:t>
            </a:r>
            <a:r>
              <a:rPr dirty="0" sz="1600" spc="-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3.0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TPC-DS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基准测试中 性能超过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版本,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达到了2倍的提升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0492" y="3362362"/>
            <a:ext cx="8534743" cy="213390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683125" y="5712459"/>
            <a:ext cx="233870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585858"/>
                </a:solidFill>
                <a:latin typeface="Microsoft YaHei"/>
                <a:cs typeface="Microsoft YaHei"/>
              </a:rPr>
              <a:t>30TB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基准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据量</a:t>
            </a:r>
            <a:r>
              <a:rPr dirty="0" sz="1600" spc="-10">
                <a:solidFill>
                  <a:srgbClr val="585858"/>
                </a:solidFill>
                <a:latin typeface="Microsoft YaHei"/>
                <a:cs typeface="Microsoft YaHei"/>
              </a:rPr>
              <a:t>计</a:t>
            </a:r>
            <a:r>
              <a:rPr dirty="0" sz="1600">
                <a:solidFill>
                  <a:srgbClr val="585858"/>
                </a:solidFill>
                <a:latin typeface="Microsoft YaHei"/>
                <a:cs typeface="Microsoft YaHei"/>
              </a:rPr>
              <a:t>算测试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0533380" cy="2598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Adaptive</a:t>
            </a:r>
            <a:r>
              <a:rPr dirty="0" sz="1800" spc="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10" b="1">
                <a:solidFill>
                  <a:srgbClr val="252525"/>
                </a:solidFill>
                <a:latin typeface="Microsoft YaHei"/>
                <a:cs typeface="Microsoft YaHei"/>
              </a:rPr>
              <a:t>Query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Execution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自适应查询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(SparkSQL)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 marR="482600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由于缺乏或者不准确的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据统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信息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元数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据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和对成本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错误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算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执行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划调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度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导致生成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初始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划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不理想 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Spark3.x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版本提供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Adaptive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Query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Execution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自适应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查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询技术</a:t>
            </a:r>
            <a:endParaRPr sz="1600">
              <a:latin typeface="Microsoft YaHei"/>
              <a:cs typeface="Microsoft YaHei"/>
            </a:endParaRPr>
          </a:p>
          <a:p>
            <a:pPr marL="12700" marR="5080" indent="-635">
              <a:lnSpc>
                <a:spcPct val="150000"/>
              </a:lnSpc>
              <a:spcBef>
                <a:spcPts val="38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通过在”运行时”对查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询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执行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划进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优化,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允许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Planner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在运行时执行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选计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划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这些可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选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计划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数据统 计进行动态优化,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从而提高性能.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Adaptive 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Query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Execution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AQE主要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供了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三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个自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应优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化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: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619" y="4198285"/>
            <a:ext cx="284607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动态合并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Partitions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619" y="5027341"/>
            <a:ext cx="3101340" cy="1099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动态调整Jo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n策略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 MT"/>
              <a:buChar char="•"/>
            </a:pPr>
            <a:endParaRPr sz="25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动态优化倾斜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Join(Skew</a:t>
            </a:r>
            <a:r>
              <a:rPr dirty="0" sz="1600" spc="-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Joins)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20003" y="4628641"/>
            <a:ext cx="4995545" cy="458470"/>
            <a:chOff x="5620003" y="4628641"/>
            <a:chExt cx="4995545" cy="45847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5412" y="4788423"/>
              <a:ext cx="4822619" cy="19609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26353" y="4634991"/>
              <a:ext cx="4982845" cy="445770"/>
            </a:xfrm>
            <a:custGeom>
              <a:avLst/>
              <a:gdLst/>
              <a:ahLst/>
              <a:cxnLst/>
              <a:rect l="l" t="t" r="r" b="b"/>
              <a:pathLst>
                <a:path w="4982845" h="445770">
                  <a:moveTo>
                    <a:pt x="0" y="0"/>
                  </a:moveTo>
                  <a:lnTo>
                    <a:pt x="4982463" y="0"/>
                  </a:lnTo>
                  <a:lnTo>
                    <a:pt x="4982463" y="445515"/>
                  </a:lnTo>
                  <a:lnTo>
                    <a:pt x="0" y="4455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637529" y="4201160"/>
            <a:ext cx="12763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开启AQE方式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28976" y="6552952"/>
            <a:ext cx="205993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SimSun"/>
                <a:cs typeface="SimSun"/>
              </a:rPr>
              <a:t>高级软件人才培训专家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313" y="1040434"/>
            <a:ext cx="10493375" cy="1769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Adaptive</a:t>
            </a:r>
            <a:r>
              <a:rPr dirty="0" sz="1800" spc="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10" b="1">
                <a:solidFill>
                  <a:srgbClr val="252525"/>
                </a:solidFill>
                <a:latin typeface="Microsoft YaHei"/>
                <a:cs typeface="Microsoft YaHei"/>
              </a:rPr>
              <a:t>Query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Execution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自适应查询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(SparkSQL)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动态合并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Dynamically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coalescing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partitions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38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可以动态调整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分区的数量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用户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始时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设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置相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较多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分区数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，AQE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相邻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小分区 合并为较大的分区。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7924" y="3090901"/>
            <a:ext cx="2606214" cy="330975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6398" y="3018146"/>
            <a:ext cx="2394121" cy="342770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089265" y="6473190"/>
            <a:ext cx="86042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585858"/>
                </a:solidFill>
                <a:latin typeface="Microsoft YaHei"/>
                <a:cs typeface="Microsoft YaHei"/>
              </a:rPr>
              <a:t>AQE</a:t>
            </a:r>
            <a:r>
              <a:rPr dirty="0" sz="1600" spc="-90" b="1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585858"/>
                </a:solidFill>
                <a:latin typeface="Microsoft YaHei"/>
                <a:cs typeface="Microsoft YaHei"/>
              </a:rPr>
              <a:t>ON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23265" y="6473190"/>
            <a:ext cx="91503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585858"/>
                </a:solidFill>
                <a:latin typeface="Microsoft YaHei"/>
                <a:cs typeface="Microsoft YaHei"/>
              </a:rPr>
              <a:t>AQE</a:t>
            </a:r>
            <a:r>
              <a:rPr dirty="0" sz="1600" spc="-90" b="1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585858"/>
                </a:solidFill>
                <a:latin typeface="Microsoft YaHei"/>
                <a:cs typeface="Microsoft YaHei"/>
              </a:rPr>
              <a:t>OFF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2916173"/>
            <a:ext cx="12197080" cy="3947160"/>
            <a:chOff x="-4762" y="2916173"/>
            <a:chExt cx="12197080" cy="394716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138" y="2916173"/>
              <a:ext cx="8460484" cy="362940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10530840" cy="1769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Adaptive</a:t>
            </a:r>
            <a:r>
              <a:rPr dirty="0" sz="1800" spc="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10" b="1">
                <a:solidFill>
                  <a:srgbClr val="252525"/>
                </a:solidFill>
                <a:latin typeface="Microsoft YaHei"/>
                <a:cs typeface="Microsoft YaHei"/>
              </a:rPr>
              <a:t>Query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Execution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自适应查询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(SparkSQL)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动态调整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Join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策略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Dynamically switching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join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strategies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38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此优化可以在一定程度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上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避免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由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于缺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少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统计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息或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错误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计大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（当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也可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能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两种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情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况同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存在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），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导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致执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计 划性能不佳的情况。这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自适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应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优化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行时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sort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merge</a:t>
            </a:r>
            <a:r>
              <a:rPr dirty="0" sz="16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join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转换成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broadcast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hash</a:t>
            </a:r>
            <a:r>
              <a:rPr dirty="0" sz="16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join，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从而进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步提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性能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0425430" cy="213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Adaptive</a:t>
            </a:r>
            <a:r>
              <a:rPr dirty="0" sz="1800" spc="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10" b="1">
                <a:solidFill>
                  <a:srgbClr val="252525"/>
                </a:solidFill>
                <a:latin typeface="Microsoft YaHei"/>
                <a:cs typeface="Microsoft YaHei"/>
              </a:rPr>
              <a:t>Query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Execution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自适应查询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(SparkSQL)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algn="just" marL="29845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动态优化倾斜Jo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endParaRPr sz="16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380"/>
              </a:spcBef>
            </a:pP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skew</a:t>
            </a:r>
            <a:r>
              <a:rPr dirty="0" sz="16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joins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能导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致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负载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极端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平衡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并严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降低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性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能。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在AQE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shuffle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文件统计信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到任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何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倾斜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，它可 以将倾斜的分区分割成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更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小的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区，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将它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们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与另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侧的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相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应分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连接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起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来。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这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种优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化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可以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行化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倾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斜处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，获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得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更 好的整体性能。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250" y="2979656"/>
            <a:ext cx="7060701" cy="274272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29739" y="5893180"/>
            <a:ext cx="78822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触发条件:</a:t>
            </a:r>
            <a:endParaRPr sz="1100">
              <a:latin typeface="Microsoft YaHei"/>
              <a:cs typeface="Microsoft YaHei"/>
            </a:endParaRPr>
          </a:p>
          <a:p>
            <a:pPr marL="169545" indent="-157480">
              <a:lnSpc>
                <a:spcPct val="100000"/>
              </a:lnSpc>
              <a:buAutoNum type="arabicPeriod"/>
              <a:tabLst>
                <a:tab pos="170180" algn="l"/>
              </a:tabLst>
            </a:pP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分区大小</a:t>
            </a:r>
            <a:r>
              <a:rPr dirty="0" sz="1100" spc="2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&gt;</a:t>
            </a:r>
            <a:r>
              <a:rPr dirty="0" sz="1100" spc="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spark.sql.adaptive.skewJoin.skewedPartitionFactor</a:t>
            </a:r>
            <a:r>
              <a:rPr dirty="0" sz="1100" spc="4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(default=10)</a:t>
            </a:r>
            <a:r>
              <a:rPr dirty="0" sz="1100" spc="3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*</a:t>
            </a:r>
            <a:r>
              <a:rPr dirty="0" sz="1100" spc="1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"median</a:t>
            </a:r>
            <a:r>
              <a:rPr dirty="0" sz="1100" spc="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partition</a:t>
            </a:r>
            <a:r>
              <a:rPr dirty="0" sz="1100" spc="1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size(中位数分区大小</a:t>
            </a:r>
            <a:r>
              <a:rPr dirty="0" sz="1100" spc="-10">
                <a:solidFill>
                  <a:srgbClr val="585858"/>
                </a:solidFill>
                <a:latin typeface="Microsoft YaHei"/>
                <a:cs typeface="Microsoft YaHei"/>
              </a:rPr>
              <a:t>)"</a:t>
            </a:r>
            <a:endParaRPr sz="1100">
              <a:latin typeface="Microsoft YaHei"/>
              <a:cs typeface="Microsoft YaHei"/>
            </a:endParaRPr>
          </a:p>
          <a:p>
            <a:pPr marL="169545" indent="-157480">
              <a:lnSpc>
                <a:spcPct val="100000"/>
              </a:lnSpc>
              <a:buAutoNum type="arabicPeriod"/>
              <a:tabLst>
                <a:tab pos="170180" algn="l"/>
              </a:tabLst>
            </a:pP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分区大小</a:t>
            </a:r>
            <a:r>
              <a:rPr dirty="0" sz="1100" spc="2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&gt;</a:t>
            </a:r>
            <a:r>
              <a:rPr dirty="0" sz="110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spark.sql.adaptive.skewJoin.skewedPartitionThresholdInBytes</a:t>
            </a:r>
            <a:r>
              <a:rPr dirty="0" sz="1100" spc="3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(default</a:t>
            </a:r>
            <a:r>
              <a:rPr dirty="0" sz="1100" spc="1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=</a:t>
            </a:r>
            <a:r>
              <a:rPr dirty="0" sz="1100" spc="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Microsoft YaHei"/>
                <a:cs typeface="Microsoft YaHei"/>
              </a:rPr>
              <a:t>256MB)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0644" y="3188514"/>
            <a:ext cx="5560231" cy="326548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89619" y="1040434"/>
            <a:ext cx="9048750" cy="2232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2.2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Adaptive</a:t>
            </a:r>
            <a:r>
              <a:rPr dirty="0" sz="1800" spc="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10" b="1">
                <a:solidFill>
                  <a:srgbClr val="252525"/>
                </a:solidFill>
                <a:latin typeface="Microsoft YaHei"/>
                <a:cs typeface="Microsoft YaHei"/>
              </a:rPr>
              <a:t>Query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Execution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自适应查询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(SparkSQL)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AQE</a:t>
            </a:r>
            <a:r>
              <a:rPr dirty="0" sz="1600" spc="-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总结:</a:t>
            </a:r>
            <a:endParaRPr sz="1600">
              <a:latin typeface="Microsoft YaHei"/>
              <a:cs typeface="Microsoft YaHei"/>
            </a:endParaRPr>
          </a:p>
          <a:p>
            <a:pPr marL="240665" indent="-228600">
              <a:lnSpc>
                <a:spcPct val="100000"/>
              </a:lnSpc>
              <a:spcBef>
                <a:spcPts val="1340"/>
              </a:spcBef>
              <a:buAutoNum type="arabicPeriod"/>
              <a:tabLst>
                <a:tab pos="24130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AQE的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启通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: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spark.sql.adaptive.enabled 设置为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true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开启</a:t>
            </a:r>
            <a:endParaRPr sz="1600">
              <a:latin typeface="Microsoft YaHei"/>
              <a:cs typeface="Microsoft YaHei"/>
            </a:endParaRPr>
          </a:p>
          <a:p>
            <a:pPr marL="241300" indent="-229235">
              <a:lnSpc>
                <a:spcPct val="100000"/>
              </a:lnSpc>
              <a:spcBef>
                <a:spcPts val="1345"/>
              </a:spcBef>
              <a:buAutoNum type="arabicPeriod"/>
              <a:tabLst>
                <a:tab pos="24193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AQE是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动化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优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化机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无需我们设置复杂的参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调整,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开启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AQE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符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条件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即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可自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化应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用AQE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优化</a:t>
            </a:r>
            <a:endParaRPr sz="1600">
              <a:latin typeface="Microsoft YaHei"/>
              <a:cs typeface="Microsoft YaHei"/>
            </a:endParaRPr>
          </a:p>
          <a:p>
            <a:pPr marL="241300" indent="-229235">
              <a:lnSpc>
                <a:spcPct val="100000"/>
              </a:lnSpc>
              <a:spcBef>
                <a:spcPts val="1345"/>
              </a:spcBef>
              <a:buAutoNum type="arabicPeriod"/>
              <a:tabLst>
                <a:tab pos="24193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AQE带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来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了极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大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SparkSQL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性能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升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0467975" cy="2086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2.3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Dynamic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Partition</a:t>
            </a:r>
            <a:r>
              <a:rPr dirty="0" sz="1800" spc="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Pruning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 动态分区裁剪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(SparkSQL)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 marR="5080" indent="-635">
              <a:lnSpc>
                <a:spcPct val="15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当优化器在编译时无法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别可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跳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过的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区时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可以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使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"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动态分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裁剪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"，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即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基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于运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时推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断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来进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步进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分区 裁剪。这在星型模型中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常见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星型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型是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由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或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多个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且引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了任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维度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实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表组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这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种连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接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操 作中，我们可以通过识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别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维度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过滤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后的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区来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剪从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实表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读取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TPC-DS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基准测试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，102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个查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询中有60个查询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获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得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18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倍的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度提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9666" y="2967989"/>
            <a:ext cx="6023609" cy="336989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478" y="3296411"/>
            <a:ext cx="4441697" cy="273253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5123788"/>
            <a:ext cx="12197080" cy="1739264"/>
            <a:chOff x="-4762" y="5123788"/>
            <a:chExt cx="12197080" cy="1739264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684" y="5123788"/>
              <a:ext cx="5790096" cy="1560106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9721" y="2661666"/>
            <a:ext cx="4531612" cy="378028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89305" y="1040434"/>
            <a:ext cx="9719945" cy="39611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2.4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增强的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API: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 marR="5080" indent="-635">
              <a:lnSpc>
                <a:spcPct val="150000"/>
              </a:lnSpc>
              <a:spcBef>
                <a:spcPts val="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现在是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中使用较为广泛的编程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语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言，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因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此也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3.0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的重点关注领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Databricks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68％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notebook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命令是用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写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Package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Index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上的月下载量超过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500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万。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400">
              <a:latin typeface="Microsoft YaHei"/>
              <a:cs typeface="Microsoft YaHei"/>
            </a:endParaRPr>
          </a:p>
          <a:p>
            <a:pPr algn="just" marL="12700" marR="3908425">
              <a:lnSpc>
                <a:spcPct val="150000"/>
              </a:lnSpc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很多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开发人员在数据结构和数据分析方面使用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pandas</a:t>
            </a:r>
            <a:r>
              <a:rPr dirty="0" sz="1200" spc="-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API，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但仅限于</a:t>
            </a:r>
            <a:r>
              <a:rPr dirty="0" sz="1200" b="1">
                <a:solidFill>
                  <a:srgbClr val="252525"/>
                </a:solidFill>
                <a:latin typeface="Microsoft YaHei"/>
                <a:cs typeface="Microsoft YaHei"/>
              </a:rPr>
              <a:t>单节点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处 理。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Databricks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会持续开发</a:t>
            </a:r>
            <a:r>
              <a:rPr dirty="0" sz="1200" spc="-10" b="1">
                <a:solidFill>
                  <a:srgbClr val="252525"/>
                </a:solidFill>
                <a:latin typeface="Microsoft YaHei"/>
                <a:cs typeface="Microsoft YaHei"/>
              </a:rPr>
              <a:t>Koalas——</a:t>
            </a:r>
            <a:r>
              <a:rPr dirty="0" sz="1200" b="1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200" spc="-5" b="1">
                <a:solidFill>
                  <a:srgbClr val="252525"/>
                </a:solidFill>
                <a:latin typeface="Microsoft YaHei"/>
                <a:cs typeface="Microsoft YaHei"/>
              </a:rPr>
              <a:t>Apache</a:t>
            </a:r>
            <a:r>
              <a:rPr dirty="0" sz="12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200" b="1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200" spc="-5" b="1">
                <a:solidFill>
                  <a:srgbClr val="252525"/>
                </a:solidFill>
                <a:latin typeface="Microsoft YaHei"/>
                <a:cs typeface="Microsoft YaHei"/>
              </a:rPr>
              <a:t>pandas</a:t>
            </a:r>
            <a:r>
              <a:rPr dirty="0" sz="12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 b="1">
                <a:solidFill>
                  <a:srgbClr val="252525"/>
                </a:solidFill>
                <a:latin typeface="Microsoft YaHei"/>
                <a:cs typeface="Microsoft YaHei"/>
              </a:rPr>
              <a:t>API</a:t>
            </a:r>
            <a:r>
              <a:rPr dirty="0" sz="1200" b="1">
                <a:solidFill>
                  <a:srgbClr val="252525"/>
                </a:solidFill>
                <a:latin typeface="Microsoft YaHei"/>
                <a:cs typeface="Microsoft YaHei"/>
              </a:rPr>
              <a:t>实现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，让数 据科学家能够在分布式环境中更高效地处理大数据。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450">
              <a:latin typeface="Microsoft YaHei"/>
              <a:cs typeface="Microsoft YaHei"/>
            </a:endParaRPr>
          </a:p>
          <a:p>
            <a:pPr marL="12700" marR="3869690">
              <a:lnSpc>
                <a:spcPct val="150000"/>
              </a:lnSpc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经过一年多的开发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，Koalas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实现对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pandas</a:t>
            </a:r>
            <a:r>
              <a:rPr dirty="0" sz="12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API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将近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80%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的覆盖率。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每月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PyPI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下 载量已迅速增长到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85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万，并以每两周一次的发布节奏快速演进。虽然</a:t>
            </a:r>
            <a:r>
              <a:rPr dirty="0" sz="1200" spc="-20">
                <a:solidFill>
                  <a:srgbClr val="252525"/>
                </a:solidFill>
                <a:latin typeface="Microsoft YaHei"/>
                <a:cs typeface="Microsoft YaHei"/>
              </a:rPr>
              <a:t>Ko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l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as可能是从单 节点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pandas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代码迁移的最简单方法，但很多人仍在使用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2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API，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也意味着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API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也越来越受欢迎。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4867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Koalas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入门演示 -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1800" spc="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构建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619" y="1729406"/>
            <a:ext cx="5224780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pip</a:t>
            </a:r>
            <a:r>
              <a:rPr dirty="0" sz="9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install</a:t>
            </a:r>
            <a:r>
              <a:rPr dirty="0" sz="9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9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安装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类库</a:t>
            </a:r>
            <a:endParaRPr sz="9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构建Pa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da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at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tim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eIn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x</a:t>
            </a: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dates</a:t>
            </a:r>
            <a:r>
              <a:rPr dirty="0" sz="9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9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pd.date_range('20130101',</a:t>
            </a:r>
            <a:r>
              <a:rPr dirty="0" sz="9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periods=6)</a:t>
            </a:r>
            <a:endParaRPr sz="9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构建Pa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da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ataF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ame</a:t>
            </a: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pdf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 pd.DataFrame(np.random.randn(6,</a:t>
            </a:r>
            <a:r>
              <a:rPr dirty="0" sz="9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4),</a:t>
            </a:r>
            <a:r>
              <a:rPr dirty="0" sz="9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index=dates,</a:t>
            </a:r>
            <a:r>
              <a:rPr dirty="0" sz="9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columns=list('ABCD'))</a:t>
            </a:r>
            <a:endParaRPr sz="900">
              <a:latin typeface="Microsoft YaHei"/>
              <a:cs typeface="Microsoft YaHei"/>
            </a:endParaRPr>
          </a:p>
          <a:p>
            <a:pPr marL="12700" marR="3080385">
              <a:lnSpc>
                <a:spcPct val="170000"/>
              </a:lnSpc>
              <a:buFont typeface="Arial MT"/>
              <a:buChar char="•"/>
              <a:tabLst>
                <a:tab pos="297815" algn="l"/>
                <a:tab pos="298450" algn="l"/>
                <a:tab pos="1643380" algn="l"/>
              </a:tabLst>
            </a:pP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PDF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构建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900" spc="254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DataFrame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 kdf</a:t>
            </a:r>
            <a:r>
              <a:rPr dirty="0" sz="9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9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s.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ro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_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pa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da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s(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900" spc="-10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)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;	t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y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e(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kdf) 或者基于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SparkSession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构建</a:t>
            </a:r>
            <a:endParaRPr sz="900">
              <a:latin typeface="Microsoft YaHei"/>
              <a:cs typeface="Microsoft YaHei"/>
            </a:endParaRPr>
          </a:p>
          <a:p>
            <a:pPr marL="12700" marR="5080">
              <a:lnSpc>
                <a:spcPct val="170000"/>
              </a:lnSpc>
              <a:tabLst>
                <a:tab pos="1840864" algn="l"/>
                <a:tab pos="2755265" algn="l"/>
              </a:tabLst>
            </a:pP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sdf</a:t>
            </a:r>
            <a:r>
              <a:rPr dirty="0" sz="9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9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spark.createDataFrame(pdf)	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#                      </a:t>
            </a:r>
            <a:r>
              <a:rPr dirty="0" sz="900" spc="1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先转换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PandasDataFrame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成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SparkDataFrame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 kdf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 sdf.to_koalas()	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#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转换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SparkDataFrame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到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KoalasDataFrame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2205" y="4620230"/>
            <a:ext cx="741045" cy="0"/>
          </a:xfrm>
          <a:custGeom>
            <a:avLst/>
            <a:gdLst/>
            <a:ahLst/>
            <a:cxnLst/>
            <a:rect l="l" t="t" r="r" b="b"/>
            <a:pathLst>
              <a:path w="741044" h="0">
                <a:moveTo>
                  <a:pt x="0" y="0"/>
                </a:moveTo>
                <a:lnTo>
                  <a:pt x="740574" y="0"/>
                </a:lnTo>
              </a:path>
            </a:pathLst>
          </a:custGeom>
          <a:ln w="8426">
            <a:solidFill>
              <a:srgbClr val="24242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89505" y="4760641"/>
            <a:ext cx="2567940" cy="156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或者直接创建kdf也可以</a:t>
            </a: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kdf</a:t>
            </a:r>
            <a:r>
              <a:rPr dirty="0" sz="9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9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ks.DataFrame({'A':</a:t>
            </a:r>
            <a:r>
              <a:rPr dirty="0" sz="9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['foo',</a:t>
            </a:r>
            <a:r>
              <a:rPr dirty="0" sz="9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'bar',</a:t>
            </a:r>
            <a:r>
              <a:rPr dirty="0" sz="9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'foo',</a:t>
            </a:r>
            <a:r>
              <a:rPr dirty="0" sz="9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'bar',</a:t>
            </a:r>
            <a:endParaRPr sz="900">
              <a:latin typeface="Microsoft YaHei"/>
              <a:cs typeface="Microsoft YaHei"/>
            </a:endParaRPr>
          </a:p>
          <a:p>
            <a:pPr marL="879475">
              <a:lnSpc>
                <a:spcPct val="100000"/>
              </a:lnSpc>
              <a:spcBef>
                <a:spcPts val="755"/>
              </a:spcBef>
            </a:pP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'foo',</a:t>
            </a:r>
            <a:r>
              <a:rPr dirty="0" sz="9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'bar',</a:t>
            </a:r>
            <a:r>
              <a:rPr dirty="0" sz="9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'foo',</a:t>
            </a:r>
            <a:r>
              <a:rPr dirty="0" sz="9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'foo'],</a:t>
            </a:r>
            <a:endParaRPr sz="900">
              <a:latin typeface="Microsoft YaHei"/>
              <a:cs typeface="Microsoft YaHei"/>
            </a:endParaRPr>
          </a:p>
          <a:p>
            <a:pPr marL="679450">
              <a:lnSpc>
                <a:spcPct val="100000"/>
              </a:lnSpc>
              <a:spcBef>
                <a:spcPts val="755"/>
              </a:spcBef>
            </a:pP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'B':</a:t>
            </a:r>
            <a:r>
              <a:rPr dirty="0" sz="9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['one',</a:t>
            </a:r>
            <a:r>
              <a:rPr dirty="0" sz="9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'one',</a:t>
            </a:r>
            <a:r>
              <a:rPr dirty="0" sz="9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'two',</a:t>
            </a:r>
            <a:r>
              <a:rPr dirty="0" sz="9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'three',</a:t>
            </a:r>
            <a:endParaRPr sz="900">
              <a:latin typeface="Microsoft YaHei"/>
              <a:cs typeface="Microsoft YaHei"/>
            </a:endParaRPr>
          </a:p>
          <a:p>
            <a:pPr marL="679450" marR="298450" indent="200025">
              <a:lnSpc>
                <a:spcPct val="170000"/>
              </a:lnSpc>
            </a:pP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'two',</a:t>
            </a:r>
            <a:r>
              <a:rPr dirty="0" sz="9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'two',</a:t>
            </a:r>
            <a:r>
              <a:rPr dirty="0" sz="9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'one',</a:t>
            </a:r>
            <a:r>
              <a:rPr dirty="0" sz="9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'three'], </a:t>
            </a:r>
            <a:r>
              <a:rPr dirty="0" sz="900" spc="-254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'C':</a:t>
            </a:r>
            <a:r>
              <a:rPr dirty="0" sz="9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np.random.randn(8),</a:t>
            </a:r>
            <a:endParaRPr sz="900">
              <a:latin typeface="Microsoft YaHei"/>
              <a:cs typeface="Microsoft YaHei"/>
            </a:endParaRPr>
          </a:p>
          <a:p>
            <a:pPr marL="679450">
              <a:lnSpc>
                <a:spcPct val="100000"/>
              </a:lnSpc>
              <a:spcBef>
                <a:spcPts val="755"/>
              </a:spcBef>
            </a:pP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'D':</a:t>
            </a:r>
            <a:r>
              <a:rPr dirty="0" sz="9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Microsoft YaHei"/>
                <a:cs typeface="Microsoft YaHei"/>
              </a:rPr>
              <a:t>np.random.randn(8)})</a:t>
            </a:r>
            <a:endParaRPr sz="9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0340" y="1802142"/>
            <a:ext cx="4140707" cy="1027162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98097" y="2166651"/>
            <a:ext cx="2628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3.1</a:t>
            </a:r>
            <a:r>
              <a:rPr dirty="0" sz="1800" spc="-3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Standalone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架构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8097" y="2770155"/>
            <a:ext cx="2996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3.2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安装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standalone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环境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8097" y="3373659"/>
            <a:ext cx="3315970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3.3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3.4</a:t>
            </a:r>
            <a:r>
              <a:rPr dirty="0" sz="1800" spc="-6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程序运行层次结构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53930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入门演示 -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1800" spc="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查看数据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993" y="1687581"/>
            <a:ext cx="1872985" cy="124482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296" y="3087623"/>
            <a:ext cx="2851149" cy="158725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2315" y="1655826"/>
            <a:ext cx="2483357" cy="31371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9084" y="1655826"/>
            <a:ext cx="1701532" cy="313739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5621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入门演示 -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1800" spc="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缺失值处理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190" y="1586687"/>
            <a:ext cx="5171566" cy="485511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5393055" cy="1807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入门演示 -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1800" spc="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分组计算</a:t>
            </a:r>
            <a:endParaRPr sz="1800">
              <a:latin typeface="Microsoft YaHei"/>
              <a:cs typeface="Microsoft YaHei"/>
            </a:endParaRPr>
          </a:p>
          <a:p>
            <a:pPr marL="1126490" marR="1819275" indent="-1033144">
              <a:lnSpc>
                <a:spcPct val="100000"/>
              </a:lnSpc>
              <a:spcBef>
                <a:spcPts val="1785"/>
              </a:spcBef>
            </a:pPr>
            <a:r>
              <a:rPr dirty="0" sz="1400" spc="-15">
                <a:solidFill>
                  <a:srgbClr val="585858"/>
                </a:solidFill>
                <a:latin typeface="Calibri"/>
                <a:cs typeface="Calibri"/>
              </a:rPr>
              <a:t>kdf3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ks.DataFrame({'A':</a:t>
            </a:r>
            <a:r>
              <a:rPr dirty="0" sz="1400" spc="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['foo',</a:t>
            </a:r>
            <a:r>
              <a:rPr dirty="0" sz="14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'bar',</a:t>
            </a:r>
            <a:r>
              <a:rPr dirty="0" sz="1400" spc="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'foo',</a:t>
            </a:r>
            <a:r>
              <a:rPr dirty="0" sz="140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'bar', </a:t>
            </a:r>
            <a:r>
              <a:rPr dirty="0" sz="1400" spc="-3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'foo',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'bar',</a:t>
            </a:r>
            <a:r>
              <a:rPr dirty="0" sz="14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'foo',</a:t>
            </a:r>
            <a:r>
              <a:rPr dirty="0" sz="140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'foo'],</a:t>
            </a:r>
            <a:endParaRPr sz="1400">
              <a:latin typeface="Calibri"/>
              <a:cs typeface="Calibri"/>
            </a:endParaRPr>
          </a:p>
          <a:p>
            <a:pPr marL="889000">
              <a:lnSpc>
                <a:spcPct val="100000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'B':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['one',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'one',</a:t>
            </a:r>
            <a:r>
              <a:rPr dirty="0" sz="14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'two', 'three',</a:t>
            </a:r>
            <a:endParaRPr sz="1400">
              <a:latin typeface="Calibri"/>
              <a:cs typeface="Calibri"/>
            </a:endParaRPr>
          </a:p>
          <a:p>
            <a:pPr marL="889000" marR="2367280" indent="237490">
              <a:lnSpc>
                <a:spcPct val="100000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'two', 'two', 'one', 'three'], </a:t>
            </a:r>
            <a:r>
              <a:rPr dirty="0" sz="1400" spc="-30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'C':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np.random.randn(8),</a:t>
            </a:r>
            <a:endParaRPr sz="1400">
              <a:latin typeface="Calibri"/>
              <a:cs typeface="Calibri"/>
            </a:endParaRPr>
          </a:p>
          <a:p>
            <a:pPr marL="889000">
              <a:lnSpc>
                <a:spcPct val="100000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'D':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 np.random.randn(8)})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875" y="3108198"/>
            <a:ext cx="2501645" cy="156985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4584" y="3126394"/>
            <a:ext cx="2228849" cy="228363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495803"/>
            <a:ext cx="12197080" cy="5367020"/>
            <a:chOff x="-4762" y="1495803"/>
            <a:chExt cx="12197080" cy="536702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9305" y="1495803"/>
              <a:ext cx="4787899" cy="28509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4396" y="3562349"/>
              <a:ext cx="4845557" cy="297789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89619" y="1040434"/>
            <a:ext cx="5850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2.5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入门演示 -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Koalas</a:t>
            </a:r>
            <a:r>
              <a:rPr dirty="0" sz="1800" spc="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DataFrame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数据导入导出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6344" y="1489453"/>
            <a:ext cx="3714497" cy="2692162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1406366"/>
            <a:ext cx="5532120" cy="1452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5">
                <a:latin typeface="Microsoft YaHei"/>
                <a:cs typeface="Microsoft YaHei"/>
              </a:rPr>
              <a:t>AQE</a:t>
            </a:r>
            <a:r>
              <a:rPr dirty="0" sz="1800">
                <a:latin typeface="Microsoft YaHei"/>
                <a:cs typeface="Microsoft YaHei"/>
              </a:rPr>
              <a:t>的开启通过:</a:t>
            </a:r>
            <a:r>
              <a:rPr dirty="0" sz="1800" spc="-3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spark.sql.adaptive.enabled</a:t>
            </a:r>
            <a:r>
              <a:rPr dirty="0" sz="1800" spc="-1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设置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icrosoft YaHei"/>
              <a:buAutoNum type="arabicPeriod"/>
            </a:pPr>
            <a:endParaRPr sz="115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为tru</a:t>
            </a:r>
            <a:r>
              <a:rPr dirty="0" sz="1800" spc="-5">
                <a:latin typeface="Microsoft YaHei"/>
                <a:cs typeface="Microsoft YaHei"/>
              </a:rPr>
              <a:t>e</a:t>
            </a:r>
            <a:r>
              <a:rPr dirty="0" sz="1800">
                <a:latin typeface="Microsoft YaHei"/>
                <a:cs typeface="Microsoft YaHei"/>
              </a:rPr>
              <a:t>开启</a:t>
            </a:r>
            <a:r>
              <a:rPr dirty="0" sz="1800" spc="-5">
                <a:latin typeface="Microsoft YaHei"/>
                <a:cs typeface="Microsoft YaHei"/>
              </a:rPr>
              <a:t>,</a:t>
            </a:r>
            <a:r>
              <a:rPr dirty="0" sz="1800">
                <a:latin typeface="Microsoft YaHei"/>
                <a:cs typeface="Microsoft YaHei"/>
              </a:rPr>
              <a:t>触发后极大提升</a:t>
            </a:r>
            <a:r>
              <a:rPr dirty="0" sz="1800" spc="-5">
                <a:latin typeface="Microsoft YaHei"/>
                <a:cs typeface="Microsoft YaHei"/>
              </a:rPr>
              <a:t>S</a:t>
            </a:r>
            <a:r>
              <a:rPr dirty="0" sz="1800" spc="-25">
                <a:latin typeface="Microsoft YaHei"/>
                <a:cs typeface="Microsoft YaHei"/>
              </a:rPr>
              <a:t>p</a:t>
            </a:r>
            <a:r>
              <a:rPr dirty="0" sz="1800">
                <a:latin typeface="Microsoft YaHei"/>
                <a:cs typeface="Microsoft YaHei"/>
              </a:rPr>
              <a:t>ar</a:t>
            </a:r>
            <a:r>
              <a:rPr dirty="0" sz="1800" spc="-5">
                <a:latin typeface="Microsoft YaHei"/>
                <a:cs typeface="Microsoft YaHei"/>
              </a:rPr>
              <a:t>kSQL</a:t>
            </a:r>
            <a:r>
              <a:rPr dirty="0" sz="1800">
                <a:latin typeface="Microsoft YaHei"/>
                <a:cs typeface="Microsoft YaHei"/>
              </a:rPr>
              <a:t>计算性能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AutoNum type="arabicPeriod" startAt="2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动态分区裁剪可以让我们更好的优化运行时分区内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8223" y="3107150"/>
            <a:ext cx="517906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数据的量级.</a:t>
            </a:r>
            <a:r>
              <a:rPr dirty="0" sz="1800" spc="-9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通过动态的谓词下推来获取传统静态谓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200000"/>
              </a:lnSpc>
            </a:pPr>
            <a:r>
              <a:rPr dirty="0" sz="1800">
                <a:latin typeface="Microsoft YaHei"/>
                <a:cs typeface="Microsoft YaHei"/>
              </a:rPr>
              <a:t>词下推无法获得的更高过滤属性,</a:t>
            </a:r>
            <a:r>
              <a:rPr dirty="0" sz="1800" spc="-9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减少操作的分区数 据量以提高性能.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807934"/>
            <a:ext cx="558355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800" spc="-5">
                <a:latin typeface="Microsoft YaHei"/>
                <a:cs typeface="Microsoft YaHei"/>
              </a:rPr>
              <a:t>3.	</a:t>
            </a:r>
            <a:r>
              <a:rPr dirty="0" sz="1800">
                <a:latin typeface="Microsoft YaHei"/>
                <a:cs typeface="Microsoft YaHei"/>
              </a:rPr>
              <a:t>新版</a:t>
            </a:r>
            <a:r>
              <a:rPr dirty="0" sz="1800" spc="-10">
                <a:latin typeface="Microsoft YaHei"/>
                <a:cs typeface="Microsoft YaHei"/>
              </a:rPr>
              <a:t>Koalas</a:t>
            </a:r>
            <a:r>
              <a:rPr dirty="0" sz="1800">
                <a:latin typeface="Microsoft YaHei"/>
                <a:cs typeface="Microsoft YaHei"/>
              </a:rPr>
              <a:t>类库可以让我们写</a:t>
            </a:r>
            <a:r>
              <a:rPr dirty="0" sz="1800" spc="-15">
                <a:latin typeface="Microsoft YaHei"/>
                <a:cs typeface="Microsoft YaHei"/>
              </a:rPr>
              <a:t>Pandas</a:t>
            </a:r>
            <a:r>
              <a:rPr dirty="0" sz="1800" spc="-25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Microsoft YaHei"/>
                <a:cs typeface="Microsoft YaHei"/>
              </a:rPr>
              <a:t>API(Koalas</a:t>
            </a:r>
            <a:r>
              <a:rPr dirty="0" sz="1800">
                <a:latin typeface="Microsoft YaHei"/>
                <a:cs typeface="Microsoft YaHei"/>
              </a:rPr>
              <a:t>提</a:t>
            </a:r>
            <a:endParaRPr sz="1800">
              <a:latin typeface="Microsoft YaHei"/>
              <a:cs typeface="Microsoft YaHei"/>
            </a:endParaRPr>
          </a:p>
          <a:p>
            <a:pPr marL="354965" marR="817880">
              <a:lnSpc>
                <a:spcPct val="200000"/>
              </a:lnSpc>
            </a:pPr>
            <a:r>
              <a:rPr dirty="0" sz="1800">
                <a:latin typeface="Microsoft YaHei"/>
                <a:cs typeface="Microsoft YaHei"/>
              </a:rPr>
              <a:t>供</a:t>
            </a:r>
            <a:r>
              <a:rPr dirty="0" sz="1800" spc="-5">
                <a:latin typeface="Microsoft YaHei"/>
                <a:cs typeface="Microsoft YaHei"/>
              </a:rPr>
              <a:t>)</a:t>
            </a:r>
            <a:r>
              <a:rPr dirty="0" sz="1800">
                <a:latin typeface="Microsoft YaHei"/>
                <a:cs typeface="Microsoft YaHei"/>
              </a:rPr>
              <a:t>然后将它们运行在分布式的</a:t>
            </a:r>
            <a:r>
              <a:rPr dirty="0" sz="1800" spc="-5">
                <a:latin typeface="Microsoft YaHei"/>
                <a:cs typeface="Microsoft YaHei"/>
              </a:rPr>
              <a:t>S</a:t>
            </a:r>
            <a:r>
              <a:rPr dirty="0" sz="1800" spc="-25">
                <a:latin typeface="Microsoft YaHei"/>
                <a:cs typeface="Microsoft YaHei"/>
              </a:rPr>
              <a:t>p</a:t>
            </a:r>
            <a:r>
              <a:rPr dirty="0" sz="1800">
                <a:latin typeface="Microsoft YaHei"/>
                <a:cs typeface="Microsoft YaHei"/>
              </a:rPr>
              <a:t>ar</a:t>
            </a:r>
            <a:r>
              <a:rPr dirty="0" sz="1800" spc="-5">
                <a:latin typeface="Microsoft YaHei"/>
                <a:cs typeface="Microsoft YaHei"/>
              </a:rPr>
              <a:t>k</a:t>
            </a:r>
            <a:r>
              <a:rPr dirty="0" sz="1800">
                <a:latin typeface="Microsoft YaHei"/>
                <a:cs typeface="Microsoft YaHei"/>
              </a:rPr>
              <a:t>环境上,  </a:t>
            </a:r>
            <a:r>
              <a:rPr dirty="0" sz="1800" spc="-15">
                <a:latin typeface="Microsoft YaHei"/>
                <a:cs typeface="Microsoft YaHei"/>
              </a:rPr>
              <a:t>Pandas</a:t>
            </a:r>
            <a:r>
              <a:rPr dirty="0" sz="1800">
                <a:latin typeface="Microsoft YaHei"/>
                <a:cs typeface="Microsoft YaHei"/>
              </a:rPr>
              <a:t>开发者也能快速上手</a:t>
            </a:r>
            <a:r>
              <a:rPr dirty="0" sz="1800" spc="-10">
                <a:latin typeface="Microsoft YaHei"/>
                <a:cs typeface="Microsoft YaHei"/>
              </a:rPr>
              <a:t>Spark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5201" y="2737770"/>
            <a:ext cx="246253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概念回顾总结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608" y="281762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第三章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009650"/>
            <a:ext cx="12197080" cy="5853430"/>
            <a:chOff x="-4762" y="1009650"/>
            <a:chExt cx="12197080" cy="585343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393" y="1009650"/>
              <a:ext cx="1775500" cy="567156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18357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课程概念大总结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3751882"/>
            <a:ext cx="12197080" cy="3111500"/>
            <a:chOff x="-4762" y="3751882"/>
            <a:chExt cx="12197080" cy="311150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674" y="3751882"/>
              <a:ext cx="3441917" cy="297487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305" y="1040434"/>
            <a:ext cx="10478770" cy="2656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3.1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Standalone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架构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1050"/>
              </a:spcBef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Standalone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自带的一种集群模式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不同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前面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本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地模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启动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个进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来模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集群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环境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，Standalone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 式是真实地在多个机器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间搭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建Spark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集群的环境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完全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以利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该模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搭建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机器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群，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于实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际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的大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据处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7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StandAlone</a:t>
            </a:r>
            <a:r>
              <a:rPr dirty="0" sz="1600" spc="-4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是完整的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Spark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运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行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环境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,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其中: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Master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角色以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Master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进程存在,</a:t>
            </a:r>
            <a:r>
              <a:rPr dirty="0" sz="1600" spc="-3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15" b="1">
                <a:solidFill>
                  <a:srgbClr val="FF0000"/>
                </a:solidFill>
                <a:latin typeface="Microsoft YaHei"/>
                <a:cs typeface="Microsoft YaHei"/>
              </a:rPr>
              <a:t>Worker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角色以</a:t>
            </a:r>
            <a:r>
              <a:rPr dirty="0" sz="1600" spc="-15" b="1">
                <a:solidFill>
                  <a:srgbClr val="FF0000"/>
                </a:solidFill>
                <a:latin typeface="Microsoft YaHei"/>
                <a:cs typeface="Microsoft YaHei"/>
              </a:rPr>
              <a:t>Worker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进程存在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Driver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和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Executor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运行于</a:t>
            </a:r>
            <a:r>
              <a:rPr dirty="0" sz="1600" spc="-15" b="1">
                <a:solidFill>
                  <a:srgbClr val="FF0000"/>
                </a:solidFill>
                <a:latin typeface="Microsoft YaHei"/>
                <a:cs typeface="Microsoft YaHei"/>
              </a:rPr>
              <a:t>Worker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进程内,</a:t>
            </a:r>
            <a:r>
              <a:rPr dirty="0" sz="1600" spc="-2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由</a:t>
            </a:r>
            <a:r>
              <a:rPr dirty="0" sz="1600" spc="-20" b="1">
                <a:solidFill>
                  <a:srgbClr val="FF0000"/>
                </a:solidFill>
                <a:latin typeface="Microsoft YaHei"/>
                <a:cs typeface="Microsoft YaHei"/>
              </a:rPr>
              <a:t>Worker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提供资源供给它们运行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6409" y="3896106"/>
            <a:ext cx="5841466" cy="276986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3958249"/>
            <a:ext cx="12197080" cy="2905125"/>
            <a:chOff x="-4762" y="3958249"/>
            <a:chExt cx="12197080" cy="290512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869" y="3958249"/>
              <a:ext cx="7179536" cy="259081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2257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3.1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Standalone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架构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242" y="1793081"/>
            <a:ext cx="6443345" cy="1991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StandAlone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集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群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在进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程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上主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要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有3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类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进程:</a:t>
            </a:r>
            <a:endParaRPr sz="10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840"/>
              </a:spcBef>
              <a:buFont typeface="Wingdings"/>
              <a:buChar char=""/>
              <a:tabLst>
                <a:tab pos="298450" algn="l"/>
                <a:tab pos="299085" algn="l"/>
              </a:tabLst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主节点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Mast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er进程：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000" spc="45">
                <a:solidFill>
                  <a:srgbClr val="252525"/>
                </a:solidFill>
                <a:latin typeface="Microsoft YaHei"/>
                <a:cs typeface="Microsoft YaHei"/>
              </a:rPr>
              <a:t>□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 Master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角色,</a:t>
            </a:r>
            <a:r>
              <a:rPr dirty="0" sz="10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管理整个集群资源，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并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托管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运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行各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任务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endParaRPr sz="10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840"/>
              </a:spcBef>
              <a:buFont typeface="Wingdings"/>
              <a:buChar char=""/>
              <a:tabLst>
                <a:tab pos="298450" algn="l"/>
                <a:tab pos="299085" algn="l"/>
              </a:tabLst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从节点W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rker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000" spc="45">
                <a:solidFill>
                  <a:srgbClr val="252525"/>
                </a:solidFill>
                <a:latin typeface="Microsoft YaHei"/>
                <a:cs typeface="Microsoft YaHei"/>
              </a:rPr>
              <a:t>□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 Worker角色,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管理每个机器的资源，分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配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对应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资源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来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运行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Executor(Task)；</a:t>
            </a:r>
            <a:endParaRPr sz="1000">
              <a:latin typeface="Microsoft YaHei"/>
              <a:cs typeface="Microsoft YaHei"/>
            </a:endParaRPr>
          </a:p>
          <a:p>
            <a:pPr marL="165100">
              <a:lnSpc>
                <a:spcPct val="100000"/>
              </a:lnSpc>
              <a:spcBef>
                <a:spcPts val="840"/>
              </a:spcBef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每个从节点分配资源信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息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给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Worker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管理，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资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源信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息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包含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内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存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Memory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CPU</a:t>
            </a:r>
            <a:r>
              <a:rPr dirty="0" sz="10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Cores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核数</a:t>
            </a:r>
            <a:endParaRPr sz="1000">
              <a:latin typeface="Microsoft YaHei"/>
              <a:cs typeface="Microsoft YaHei"/>
            </a:endParaRPr>
          </a:p>
          <a:p>
            <a:pPr marL="298450" indent="-286385">
              <a:lnSpc>
                <a:spcPct val="100000"/>
              </a:lnSpc>
              <a:spcBef>
                <a:spcPts val="840"/>
              </a:spcBef>
              <a:buFont typeface="Wingdings"/>
              <a:buChar char=""/>
              <a:tabLst>
                <a:tab pos="298450" algn="l"/>
                <a:tab pos="299085" algn="l"/>
              </a:tabLst>
            </a:pP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历史服务器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Histo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yS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erver(可选)：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000" spc="45">
                <a:solidFill>
                  <a:srgbClr val="252525"/>
                </a:solidFill>
                <a:latin typeface="Microsoft YaHei"/>
                <a:cs typeface="Microsoft YaHei"/>
              </a:rPr>
              <a:t>□</a:t>
            </a:r>
            <a:r>
              <a:rPr dirty="0" sz="10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0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Application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运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完成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后，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保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存事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件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日志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据至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HDFS，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启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动</a:t>
            </a:r>
            <a:r>
              <a:rPr dirty="0" sz="1000" spc="-5">
                <a:solidFill>
                  <a:srgbClr val="252525"/>
                </a:solidFill>
                <a:latin typeface="Microsoft YaHei"/>
                <a:cs typeface="Microsoft YaHei"/>
              </a:rPr>
              <a:t>HistoryServer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查看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应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用运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相关</a:t>
            </a:r>
            <a:r>
              <a:rPr dirty="0" sz="1000" spc="-10">
                <a:solidFill>
                  <a:srgbClr val="252525"/>
                </a:solidFill>
                <a:latin typeface="Microsoft YaHei"/>
                <a:cs typeface="Microsoft YaHei"/>
              </a:rPr>
              <a:t>信</a:t>
            </a:r>
            <a:r>
              <a:rPr dirty="0" sz="1000">
                <a:solidFill>
                  <a:srgbClr val="252525"/>
                </a:solidFill>
                <a:latin typeface="Microsoft YaHei"/>
                <a:cs typeface="Microsoft YaHei"/>
              </a:rPr>
              <a:t>息。</a:t>
            </a:r>
            <a:endParaRPr sz="10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9445" y="1872234"/>
            <a:ext cx="4413773" cy="2004821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7550150" cy="979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3.2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Standalone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环境安装操作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standalone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环境可直接参考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&lt;&lt;spark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部署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档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.doc&gt;&gt;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关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于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standalone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安装操作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3060" y="2363808"/>
            <a:ext cx="4392929" cy="378993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870" y="1721809"/>
            <a:ext cx="9735353" cy="359900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945" y="1510283"/>
            <a:ext cx="9316211" cy="494537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305" y="1040434"/>
            <a:ext cx="4532630" cy="18916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162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在b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/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y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中执行如下代码进行测试</a:t>
            </a:r>
            <a:endParaRPr sz="16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resultRDD</a:t>
            </a:r>
            <a:r>
              <a:rPr dirty="0" sz="12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12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sc.textFile("hdfs://node1:8020/input/words.txt")</a:t>
            </a:r>
            <a:r>
              <a:rPr dirty="0" sz="12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200">
              <a:latin typeface="Microsoft YaHei"/>
              <a:cs typeface="Microsoft YaHei"/>
            </a:endParaRPr>
          </a:p>
          <a:p>
            <a:pPr algn="ctr" marR="40640">
              <a:lnSpc>
                <a:spcPct val="100000"/>
              </a:lnSpc>
              <a:spcBef>
                <a:spcPts val="290"/>
              </a:spcBef>
            </a:pP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.flatMap(lambda</a:t>
            </a:r>
            <a:r>
              <a:rPr dirty="0" sz="12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line: line.split("</a:t>
            </a:r>
            <a:r>
              <a:rPr dirty="0" sz="12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"))</a:t>
            </a: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2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285"/>
              </a:spcBef>
            </a:pP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.map(lambda</a:t>
            </a:r>
            <a:r>
              <a:rPr dirty="0" sz="12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x:</a:t>
            </a: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(x,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1))</a:t>
            </a:r>
            <a:r>
              <a:rPr dirty="0" sz="12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200">
              <a:latin typeface="Microsoft YaHei"/>
              <a:cs typeface="Microsoft YaHei"/>
            </a:endParaRPr>
          </a:p>
          <a:p>
            <a:pPr marL="12700" marR="1209675" indent="914400">
              <a:lnSpc>
                <a:spcPct val="120000"/>
              </a:lnSpc>
            </a:pP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.reduceByKey(lambda</a:t>
            </a:r>
            <a:r>
              <a:rPr dirty="0" sz="1200" spc="-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a,</a:t>
            </a:r>
            <a:r>
              <a:rPr dirty="0" sz="12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b:</a:t>
            </a:r>
            <a:r>
              <a:rPr dirty="0" sz="12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2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+</a:t>
            </a:r>
            <a:r>
              <a:rPr dirty="0" sz="12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b) </a:t>
            </a:r>
            <a:r>
              <a:rPr dirty="0" sz="1200" spc="-3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resultRDD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.collect()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998" y="3396996"/>
            <a:ext cx="7601711" cy="12191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24864" y="5077450"/>
            <a:ext cx="8766175" cy="109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注意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集群模式下程序是在集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群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上运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的，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不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要直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接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读取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本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地文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件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，应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该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读取</a:t>
            </a:r>
            <a:r>
              <a:rPr dirty="0" sz="1600" spc="-5">
                <a:solidFill>
                  <a:srgbClr val="C00000"/>
                </a:solidFill>
                <a:latin typeface="Microsoft YaHei"/>
                <a:cs typeface="Microsoft YaHei"/>
              </a:rPr>
              <a:t>h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d</a:t>
            </a:r>
            <a:r>
              <a:rPr dirty="0" sz="1600" spc="-5">
                <a:solidFill>
                  <a:srgbClr val="C00000"/>
                </a:solidFill>
                <a:latin typeface="Microsoft YaHei"/>
                <a:cs typeface="Microsoft YaHei"/>
              </a:rPr>
              <a:t>fs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上的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因为程序运行在集群上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，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具体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在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哪个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节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点上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我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们运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行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并不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知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道，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其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他节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点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可能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并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没有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那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个数</a:t>
            </a: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据</a:t>
            </a:r>
            <a:r>
              <a:rPr dirty="0" sz="1600">
                <a:solidFill>
                  <a:srgbClr val="C00000"/>
                </a:solidFill>
                <a:latin typeface="Microsoft YaHei"/>
                <a:cs typeface="Microsoft YaHei"/>
              </a:rPr>
              <a:t>文件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293" y="1761445"/>
            <a:ext cx="10774471" cy="1489661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899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3.3</a:t>
            </a:r>
            <a:r>
              <a:rPr dirty="0" sz="1800" spc="-8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955" y="3160776"/>
            <a:ext cx="11045189" cy="33600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113" y="1502966"/>
            <a:ext cx="2860544" cy="152978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4732" y="2458973"/>
            <a:ext cx="474980" cy="474345"/>
          </a:xfrm>
          <a:custGeom>
            <a:avLst/>
            <a:gdLst/>
            <a:ahLst/>
            <a:cxnLst/>
            <a:rect l="l" t="t" r="r" b="b"/>
            <a:pathLst>
              <a:path w="474980" h="474344">
                <a:moveTo>
                  <a:pt x="237363" y="0"/>
                </a:moveTo>
                <a:lnTo>
                  <a:pt x="189526" y="4814"/>
                </a:lnTo>
                <a:lnTo>
                  <a:pt x="144971" y="18622"/>
                </a:lnTo>
                <a:lnTo>
                  <a:pt x="104652" y="40471"/>
                </a:lnTo>
                <a:lnTo>
                  <a:pt x="69522" y="69408"/>
                </a:lnTo>
                <a:lnTo>
                  <a:pt x="40538" y="104481"/>
                </a:lnTo>
                <a:lnTo>
                  <a:pt x="18653" y="144735"/>
                </a:lnTo>
                <a:lnTo>
                  <a:pt x="4822" y="189220"/>
                </a:lnTo>
                <a:lnTo>
                  <a:pt x="0" y="236982"/>
                </a:lnTo>
                <a:lnTo>
                  <a:pt x="4822" y="284743"/>
                </a:lnTo>
                <a:lnTo>
                  <a:pt x="18653" y="329228"/>
                </a:lnTo>
                <a:lnTo>
                  <a:pt x="40538" y="369482"/>
                </a:lnTo>
                <a:lnTo>
                  <a:pt x="69522" y="404555"/>
                </a:lnTo>
                <a:lnTo>
                  <a:pt x="104652" y="433492"/>
                </a:lnTo>
                <a:lnTo>
                  <a:pt x="144971" y="455341"/>
                </a:lnTo>
                <a:lnTo>
                  <a:pt x="189526" y="469149"/>
                </a:lnTo>
                <a:lnTo>
                  <a:pt x="237363" y="473964"/>
                </a:lnTo>
                <a:lnTo>
                  <a:pt x="285199" y="469149"/>
                </a:lnTo>
                <a:lnTo>
                  <a:pt x="329754" y="455341"/>
                </a:lnTo>
                <a:lnTo>
                  <a:pt x="370073" y="433492"/>
                </a:lnTo>
                <a:lnTo>
                  <a:pt x="405203" y="404555"/>
                </a:lnTo>
                <a:lnTo>
                  <a:pt x="434187" y="369482"/>
                </a:lnTo>
                <a:lnTo>
                  <a:pt x="456072" y="329228"/>
                </a:lnTo>
                <a:lnTo>
                  <a:pt x="469903" y="284743"/>
                </a:lnTo>
                <a:lnTo>
                  <a:pt x="474726" y="236982"/>
                </a:lnTo>
                <a:lnTo>
                  <a:pt x="469903" y="189220"/>
                </a:lnTo>
                <a:lnTo>
                  <a:pt x="456072" y="144735"/>
                </a:lnTo>
                <a:lnTo>
                  <a:pt x="434187" y="104481"/>
                </a:lnTo>
                <a:lnTo>
                  <a:pt x="405203" y="69408"/>
                </a:lnTo>
                <a:lnTo>
                  <a:pt x="370073" y="40471"/>
                </a:lnTo>
                <a:lnTo>
                  <a:pt x="329754" y="18622"/>
                </a:lnTo>
                <a:lnTo>
                  <a:pt x="285199" y="4814"/>
                </a:lnTo>
                <a:lnTo>
                  <a:pt x="237363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2162" y="2316030"/>
            <a:ext cx="2675255" cy="1043940"/>
          </a:xfrm>
          <a:prstGeom prst="rect"/>
        </p:spPr>
        <p:txBody>
          <a:bodyPr wrap="square" lIns="0" tIns="51435" rIns="0" bIns="0" rtlCol="0" vert="horz">
            <a:spAutoFit/>
          </a:bodyPr>
          <a:lstStyle/>
          <a:p>
            <a:pPr marL="515620">
              <a:lnSpc>
                <a:spcPct val="100000"/>
              </a:lnSpc>
              <a:spcBef>
                <a:spcPts val="405"/>
              </a:spcBef>
            </a:pPr>
            <a:r>
              <a:rPr dirty="0" sz="4200">
                <a:solidFill>
                  <a:srgbClr val="000000"/>
                </a:solidFill>
              </a:rPr>
              <a:t>学习目标</a:t>
            </a:r>
            <a:endParaRPr sz="4200"/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pc="-5">
                <a:solidFill>
                  <a:srgbClr val="D9D9D9"/>
                </a:solidFill>
                <a:latin typeface="Verdana"/>
                <a:cs typeface="Verdana"/>
              </a:rPr>
              <a:t>Learning</a:t>
            </a:r>
            <a:r>
              <a:rPr dirty="0" spc="-75">
                <a:solidFill>
                  <a:srgbClr val="D9D9D9"/>
                </a:solidFill>
                <a:latin typeface="Verdana"/>
                <a:cs typeface="Verdana"/>
              </a:rPr>
              <a:t> </a:t>
            </a:r>
            <a:r>
              <a:rPr dirty="0" spc="-5">
                <a:solidFill>
                  <a:srgbClr val="D9D9D9"/>
                </a:solidFill>
                <a:latin typeface="Verdana"/>
                <a:cs typeface="Verdana"/>
              </a:rPr>
              <a:t>Objectives</a:t>
            </a:r>
          </a:p>
        </p:txBody>
      </p:sp>
      <p:sp>
        <p:nvSpPr>
          <p:cNvPr id="6" name="object 6"/>
          <p:cNvSpPr/>
          <p:nvPr/>
        </p:nvSpPr>
        <p:spPr>
          <a:xfrm>
            <a:off x="4418457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375151" y="2547833"/>
            <a:ext cx="295275" cy="295275"/>
            <a:chOff x="1375151" y="2547833"/>
            <a:chExt cx="295275" cy="295275"/>
          </a:xfrm>
        </p:grpSpPr>
        <p:sp>
          <p:nvSpPr>
            <p:cNvPr id="8" name="object 8"/>
            <p:cNvSpPr/>
            <p:nvPr/>
          </p:nvSpPr>
          <p:spPr>
            <a:xfrm>
              <a:off x="1375151" y="2547833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359" y="295144"/>
                  </a:moveTo>
                  <a:lnTo>
                    <a:pt x="100787" y="287620"/>
                  </a:lnTo>
                  <a:lnTo>
                    <a:pt x="60336" y="266668"/>
                  </a:lnTo>
                  <a:lnTo>
                    <a:pt x="28435" y="234720"/>
                  </a:lnTo>
                  <a:lnTo>
                    <a:pt x="7513" y="194211"/>
                  </a:lnTo>
                  <a:lnTo>
                    <a:pt x="0" y="147572"/>
                  </a:lnTo>
                  <a:lnTo>
                    <a:pt x="7513" y="100933"/>
                  </a:lnTo>
                  <a:lnTo>
                    <a:pt x="28435" y="60423"/>
                  </a:lnTo>
                  <a:lnTo>
                    <a:pt x="60336" y="28476"/>
                  </a:lnTo>
                  <a:lnTo>
                    <a:pt x="100787" y="7524"/>
                  </a:lnTo>
                  <a:lnTo>
                    <a:pt x="147359" y="0"/>
                  </a:lnTo>
                  <a:lnTo>
                    <a:pt x="166438" y="1232"/>
                  </a:lnTo>
                  <a:lnTo>
                    <a:pt x="184766" y="4823"/>
                  </a:lnTo>
                  <a:lnTo>
                    <a:pt x="202199" y="10615"/>
                  </a:lnTo>
                  <a:lnTo>
                    <a:pt x="218593" y="18446"/>
                  </a:lnTo>
                  <a:lnTo>
                    <a:pt x="190155" y="46926"/>
                  </a:lnTo>
                  <a:lnTo>
                    <a:pt x="191102" y="56445"/>
                  </a:lnTo>
                  <a:lnTo>
                    <a:pt x="192403" y="69717"/>
                  </a:lnTo>
                  <a:lnTo>
                    <a:pt x="179860" y="82278"/>
                  </a:lnTo>
                  <a:lnTo>
                    <a:pt x="172297" y="78985"/>
                  </a:lnTo>
                  <a:lnTo>
                    <a:pt x="164320" y="76556"/>
                  </a:lnTo>
                  <a:lnTo>
                    <a:pt x="155987" y="75052"/>
                  </a:lnTo>
                  <a:lnTo>
                    <a:pt x="147359" y="74536"/>
                  </a:lnTo>
                  <a:lnTo>
                    <a:pt x="119014" y="80282"/>
                  </a:lnTo>
                  <a:lnTo>
                    <a:pt x="95841" y="95940"/>
                  </a:lnTo>
                  <a:lnTo>
                    <a:pt x="80205" y="119146"/>
                  </a:lnTo>
                  <a:lnTo>
                    <a:pt x="74468" y="147532"/>
                  </a:lnTo>
                  <a:lnTo>
                    <a:pt x="80205" y="175919"/>
                  </a:lnTo>
                  <a:lnTo>
                    <a:pt x="95841" y="199124"/>
                  </a:lnTo>
                  <a:lnTo>
                    <a:pt x="119014" y="214783"/>
                  </a:lnTo>
                  <a:lnTo>
                    <a:pt x="147359" y="220528"/>
                  </a:lnTo>
                  <a:lnTo>
                    <a:pt x="175705" y="214783"/>
                  </a:lnTo>
                  <a:lnTo>
                    <a:pt x="198877" y="199124"/>
                  </a:lnTo>
                  <a:lnTo>
                    <a:pt x="214513" y="175919"/>
                  </a:lnTo>
                  <a:lnTo>
                    <a:pt x="220250" y="147532"/>
                  </a:lnTo>
                  <a:lnTo>
                    <a:pt x="220250" y="141449"/>
                  </a:lnTo>
                  <a:lnTo>
                    <a:pt x="219422" y="135564"/>
                  </a:lnTo>
                  <a:lnTo>
                    <a:pt x="218002" y="129876"/>
                  </a:lnTo>
                  <a:lnTo>
                    <a:pt x="225180" y="122647"/>
                  </a:lnTo>
                  <a:lnTo>
                    <a:pt x="235238" y="112575"/>
                  </a:lnTo>
                  <a:lnTo>
                    <a:pt x="248491" y="113878"/>
                  </a:lnTo>
                  <a:lnTo>
                    <a:pt x="257997" y="114827"/>
                  </a:lnTo>
                  <a:lnTo>
                    <a:pt x="264742" y="108072"/>
                  </a:lnTo>
                  <a:lnTo>
                    <a:pt x="282767" y="90099"/>
                  </a:lnTo>
                  <a:lnTo>
                    <a:pt x="287813" y="103668"/>
                  </a:lnTo>
                  <a:lnTo>
                    <a:pt x="291568" y="117799"/>
                  </a:lnTo>
                  <a:lnTo>
                    <a:pt x="293911" y="132448"/>
                  </a:lnTo>
                  <a:lnTo>
                    <a:pt x="294719" y="147572"/>
                  </a:lnTo>
                  <a:lnTo>
                    <a:pt x="287205" y="194211"/>
                  </a:lnTo>
                  <a:lnTo>
                    <a:pt x="266283" y="234720"/>
                  </a:lnTo>
                  <a:lnTo>
                    <a:pt x="234382" y="266668"/>
                  </a:lnTo>
                  <a:lnTo>
                    <a:pt x="193931" y="287620"/>
                  </a:lnTo>
                  <a:lnTo>
                    <a:pt x="147359" y="2951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348" y="2557668"/>
              <a:ext cx="192837" cy="1829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910137" y="1953037"/>
            <a:ext cx="3907154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第一部分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：Spark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基础入门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学习目标：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【了解】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诞生背景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【了解】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的应用场景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【掌握】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环境的搭建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【掌握】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的入门案例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【了解】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的基本原理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1457706"/>
            <a:ext cx="12197080" cy="5405120"/>
            <a:chOff x="-4762" y="1457706"/>
            <a:chExt cx="12197080" cy="540512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966" y="1457706"/>
              <a:ext cx="8666213" cy="525398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2077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3.4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应用架构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7530465" cy="989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3.4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应用架构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登录到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 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HistoryServer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历史服务器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WEB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UI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界面，点击刚刚运行圆周率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程序：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005" y="2433066"/>
            <a:ext cx="10661129" cy="285978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077085" cy="989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3.4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应用架构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查看应用运行状况：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005" y="2230002"/>
            <a:ext cx="8787382" cy="252955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2955925" cy="731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3.4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应用架构</a:t>
            </a:r>
            <a:endParaRPr sz="1800">
              <a:latin typeface="Microsoft YaHei"/>
              <a:cs typeface="Microsoft YaHei"/>
            </a:endParaRPr>
          </a:p>
          <a:p>
            <a:pPr marL="48895">
              <a:lnSpc>
                <a:spcPct val="100000"/>
              </a:lnSpc>
              <a:spcBef>
                <a:spcPts val="147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切换到【E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x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cu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】</a:t>
            </a:r>
            <a:r>
              <a:rPr dirty="0" sz="1600" spc="-19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ab页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面：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666" y="1926335"/>
            <a:ext cx="8679178" cy="430979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47419" y="6368796"/>
            <a:ext cx="92862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从图中可以看到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Application运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到集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群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上时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由两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部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分组</a:t>
            </a:r>
            <a:r>
              <a:rPr dirty="0" sz="1600" spc="-10" b="1">
                <a:solidFill>
                  <a:srgbClr val="252525"/>
                </a:solidFill>
                <a:latin typeface="Microsoft YaHei"/>
                <a:cs typeface="Microsoft YaHei"/>
              </a:rPr>
              <a:t>成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：Driver</a:t>
            </a:r>
            <a:r>
              <a:rPr dirty="0" sz="16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Program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 spc="-5" b="1">
                <a:solidFill>
                  <a:srgbClr val="252525"/>
                </a:solidFill>
                <a:latin typeface="Microsoft YaHei"/>
                <a:cs typeface="Microsoft YaHei"/>
              </a:rPr>
              <a:t>Executors</a:t>
            </a:r>
            <a:r>
              <a:rPr dirty="0" sz="1600" b="1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3955541"/>
            <a:ext cx="12197080" cy="2907665"/>
            <a:chOff x="-4762" y="3955541"/>
            <a:chExt cx="12197080" cy="2907665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7161" y="3955541"/>
              <a:ext cx="5676887" cy="27241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9" y="1040434"/>
            <a:ext cx="10561320" cy="3550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3.4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应用架构</a:t>
            </a:r>
            <a:endParaRPr sz="1800">
              <a:latin typeface="Microsoft YaHei"/>
              <a:cs typeface="Microsoft YaHei"/>
            </a:endParaRPr>
          </a:p>
          <a:p>
            <a:pPr marL="48895" marR="2618105" indent="-635">
              <a:lnSpc>
                <a:spcPct val="170000"/>
              </a:lnSpc>
              <a:spcBef>
                <a:spcPts val="229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从图中可以看到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7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Application运行到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群上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，由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两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部分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成：Driver</a:t>
            </a:r>
            <a:r>
              <a:rPr dirty="0" sz="1400" spc="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Program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和Executors。 第一、Driver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Program</a:t>
            </a:r>
            <a:endParaRPr sz="1400">
              <a:latin typeface="Microsoft YaHei"/>
              <a:cs typeface="Microsoft YaHei"/>
            </a:endParaRPr>
          </a:p>
          <a:p>
            <a:pPr marL="334645" indent="-285750">
              <a:lnSpc>
                <a:spcPct val="100000"/>
              </a:lnSpc>
              <a:spcBef>
                <a:spcPts val="1175"/>
              </a:spcBef>
              <a:buFont typeface="Wingdings"/>
              <a:buChar char=""/>
              <a:tabLst>
                <a:tab pos="334010" algn="l"/>
                <a:tab pos="334645" algn="l"/>
              </a:tabLst>
            </a:pPr>
            <a:r>
              <a:rPr dirty="0" sz="1400" spc="90">
                <a:solidFill>
                  <a:srgbClr val="252525"/>
                </a:solidFill>
                <a:latin typeface="Microsoft YaHei"/>
                <a:cs typeface="Microsoft YaHei"/>
              </a:rPr>
              <a:t>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相当于AppMaster，整个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应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用管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者，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负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责应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中所有Job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调度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行;</a:t>
            </a:r>
            <a:endParaRPr sz="1400">
              <a:latin typeface="Microsoft YaHei"/>
              <a:cs typeface="Microsoft YaHei"/>
            </a:endParaRPr>
          </a:p>
          <a:p>
            <a:pPr marL="334645" indent="-285750">
              <a:lnSpc>
                <a:spcPct val="100000"/>
              </a:lnSpc>
              <a:spcBef>
                <a:spcPts val="1175"/>
              </a:spcBef>
              <a:buFont typeface="Wingdings"/>
              <a:buChar char=""/>
              <a:tabLst>
                <a:tab pos="334010" algn="l"/>
                <a:tab pos="334645" algn="l"/>
              </a:tabLst>
            </a:pPr>
            <a:r>
              <a:rPr dirty="0" sz="1400" spc="90">
                <a:solidFill>
                  <a:srgbClr val="252525"/>
                </a:solidFill>
                <a:latin typeface="Microsoft YaHei"/>
                <a:cs typeface="Microsoft YaHei"/>
              </a:rPr>
              <a:t>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运行JVM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Process，运行程序的MAIN函数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必须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创建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SparkContext上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下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文对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；</a:t>
            </a:r>
            <a:endParaRPr sz="1400">
              <a:latin typeface="Microsoft YaHei"/>
              <a:cs typeface="Microsoft YaHei"/>
            </a:endParaRPr>
          </a:p>
          <a:p>
            <a:pPr marL="48895" marR="7348220" indent="-635">
              <a:lnSpc>
                <a:spcPct val="170000"/>
              </a:lnSpc>
              <a:buFont typeface="Wingdings"/>
              <a:buChar char=""/>
              <a:tabLst>
                <a:tab pos="334010" algn="l"/>
                <a:tab pos="334645" algn="l"/>
              </a:tabLst>
            </a:pPr>
            <a:r>
              <a:rPr dirty="0" sz="1400" spc="90">
                <a:solidFill>
                  <a:srgbClr val="252525"/>
                </a:solidFill>
                <a:latin typeface="Microsoft YaHei"/>
                <a:cs typeface="Microsoft YaHei"/>
              </a:rPr>
              <a:t>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一个SparkApplication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仅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有一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25">
                <a:solidFill>
                  <a:srgbClr val="252525"/>
                </a:solidFill>
                <a:latin typeface="Microsoft YaHei"/>
                <a:cs typeface="Microsoft YaHei"/>
              </a:rPr>
              <a:t>； </a:t>
            </a:r>
            <a:r>
              <a:rPr dirty="0" sz="1400" spc="-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第二、Executors</a:t>
            </a:r>
            <a:endParaRPr sz="1400">
              <a:latin typeface="Microsoft YaHei"/>
              <a:cs typeface="Microsoft YaHei"/>
            </a:endParaRPr>
          </a:p>
          <a:p>
            <a:pPr marL="334645" marR="5080" indent="-285750">
              <a:lnSpc>
                <a:spcPct val="150000"/>
              </a:lnSpc>
              <a:spcBef>
                <a:spcPts val="335"/>
              </a:spcBef>
              <a:buFont typeface="Wingdings"/>
              <a:buChar char=""/>
              <a:tabLst>
                <a:tab pos="334010" algn="l"/>
                <a:tab pos="334645" algn="l"/>
              </a:tabLst>
            </a:pPr>
            <a:r>
              <a:rPr dirty="0" sz="1400" spc="90">
                <a:solidFill>
                  <a:srgbClr val="252525"/>
                </a:solidFill>
                <a:latin typeface="Microsoft YaHei"/>
                <a:cs typeface="Microsoft YaHei"/>
              </a:rPr>
              <a:t>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相当于一个线程池，运行JVM</a:t>
            </a:r>
            <a:r>
              <a:rPr dirty="0" sz="14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Process，其中有很多线程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每个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线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程运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400" spc="-4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任务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400" spc="-4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任务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行需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</a:t>
            </a:r>
            <a:r>
              <a:rPr dirty="0" sz="14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Core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CPU，</a:t>
            </a:r>
            <a:r>
              <a:rPr dirty="0" sz="1400" spc="-495">
                <a:solidFill>
                  <a:srgbClr val="252525"/>
                </a:solidFill>
                <a:latin typeface="Microsoft YaHei"/>
                <a:cs typeface="Microsoft YaHei"/>
              </a:rPr>
              <a:t>所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有可以认为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线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程数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就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等于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CPU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Core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核数；</a:t>
            </a:r>
            <a:endParaRPr sz="1400">
              <a:latin typeface="Microsoft YaHei"/>
              <a:cs typeface="Microsoft YaHei"/>
            </a:endParaRPr>
          </a:p>
          <a:p>
            <a:pPr marL="334645" indent="-285750">
              <a:lnSpc>
                <a:spcPct val="100000"/>
              </a:lnSpc>
              <a:spcBef>
                <a:spcPts val="1180"/>
              </a:spcBef>
              <a:buFont typeface="Wingdings"/>
              <a:buChar char=""/>
              <a:tabLst>
                <a:tab pos="334010" algn="l"/>
                <a:tab pos="334645" algn="l"/>
              </a:tabLst>
            </a:pPr>
            <a:r>
              <a:rPr dirty="0" sz="1400" spc="90">
                <a:solidFill>
                  <a:srgbClr val="252525"/>
                </a:solidFill>
                <a:latin typeface="Microsoft YaHei"/>
                <a:cs typeface="Microsoft YaHei"/>
              </a:rPr>
              <a:t>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Application可以有多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，可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设置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源信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；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0568305" cy="4106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3.4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应用架构</a:t>
            </a:r>
            <a:endParaRPr sz="1800">
              <a:latin typeface="Microsoft YaHei"/>
              <a:cs typeface="Microsoft YaHei"/>
            </a:endParaRPr>
          </a:p>
          <a:p>
            <a:pPr marL="48895">
              <a:lnSpc>
                <a:spcPct val="100000"/>
              </a:lnSpc>
              <a:spcBef>
                <a:spcPts val="140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用户程序从最开始的提交到最终的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算执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经历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下几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阶段：</a:t>
            </a:r>
            <a:endParaRPr sz="1400">
              <a:latin typeface="Microsoft YaHei"/>
              <a:cs typeface="Microsoft YaHei"/>
            </a:endParaRPr>
          </a:p>
          <a:p>
            <a:pPr marL="48895" marR="133350" indent="-635">
              <a:lnSpc>
                <a:spcPct val="150000"/>
              </a:lnSpc>
              <a:spcBef>
                <a:spcPts val="335"/>
              </a:spcBef>
              <a:buChar char="□"/>
              <a:tabLst>
                <a:tab pos="27940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1）、用户程序创建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SparkContext</a:t>
            </a:r>
            <a:r>
              <a:rPr dirty="0" sz="14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时，新创建的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SparkContext</a:t>
            </a:r>
            <a:r>
              <a:rPr dirty="0" sz="14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实例会连接到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ClusterManager。</a:t>
            </a:r>
            <a:r>
              <a:rPr dirty="0" sz="14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Cluster</a:t>
            </a:r>
            <a:r>
              <a:rPr dirty="0" sz="14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Manager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会根据用户 提交时设置的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CPU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和内存等信息为本次提交分配计算资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，启动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  <a:p>
            <a:pPr marL="48895" marR="168910">
              <a:lnSpc>
                <a:spcPct val="150000"/>
              </a:lnSpc>
              <a:spcBef>
                <a:spcPts val="340"/>
              </a:spcBef>
              <a:buChar char="□"/>
              <a:tabLst>
                <a:tab pos="279400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2）、Driver会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用户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程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序划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为不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的执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段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Stage，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每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执行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阶段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由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一组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全相同</a:t>
            </a:r>
            <a:r>
              <a:rPr dirty="0" sz="1400" spc="-4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，这些</a:t>
            </a:r>
            <a:r>
              <a:rPr dirty="0" sz="1400" spc="-4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别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作用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于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待处 理数据的不同分区。在阶段划分完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400" spc="-4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创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建后，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向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发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送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Task；</a:t>
            </a:r>
            <a:endParaRPr sz="1400">
              <a:latin typeface="Microsoft YaHei"/>
              <a:cs typeface="Microsoft YaHei"/>
            </a:endParaRPr>
          </a:p>
          <a:p>
            <a:pPr marL="49530" marR="5080" indent="-635">
              <a:lnSpc>
                <a:spcPct val="150000"/>
              </a:lnSpc>
              <a:spcBef>
                <a:spcPts val="335"/>
              </a:spcBef>
              <a:buChar char="□"/>
              <a:tabLst>
                <a:tab pos="280035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3）、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接收到</a:t>
            </a:r>
            <a:r>
              <a:rPr dirty="0" sz="1400" spc="-4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后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会下载</a:t>
            </a:r>
            <a:r>
              <a:rPr dirty="0" sz="1400" spc="-4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行时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依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赖，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准备好</a:t>
            </a:r>
            <a:r>
              <a:rPr dirty="0" sz="1400" spc="-4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行环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境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后，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开始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Task，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且将</a:t>
            </a:r>
            <a:r>
              <a:rPr dirty="0" sz="1400" spc="-4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的运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状态 汇报给Driver；</a:t>
            </a:r>
            <a:endParaRPr sz="1400">
              <a:latin typeface="Microsoft YaHei"/>
              <a:cs typeface="Microsoft YaHei"/>
            </a:endParaRPr>
          </a:p>
          <a:p>
            <a:pPr marL="49530" marR="159385">
              <a:lnSpc>
                <a:spcPct val="150000"/>
              </a:lnSpc>
              <a:spcBef>
                <a:spcPts val="335"/>
              </a:spcBef>
              <a:buChar char="□"/>
              <a:tabLst>
                <a:tab pos="280035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4）、Driver会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4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运行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态来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理不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更新。</a:t>
            </a:r>
            <a:r>
              <a:rPr dirty="0" sz="1400" spc="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4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分为两种：一种是Shuffle</a:t>
            </a:r>
            <a:r>
              <a:rPr dirty="0" sz="1400" spc="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Task，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它实现数据的重新 洗牌，洗牌的结果保存到Executor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所在节点的文件系统中；另外一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种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Result</a:t>
            </a:r>
            <a:r>
              <a:rPr dirty="0" sz="14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Task，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它负责生成结果数据；</a:t>
            </a:r>
            <a:endParaRPr sz="1400">
              <a:latin typeface="Microsoft YaHei"/>
              <a:cs typeface="Microsoft YaHei"/>
            </a:endParaRPr>
          </a:p>
          <a:p>
            <a:pPr marL="49530" marR="104139">
              <a:lnSpc>
                <a:spcPct val="150000"/>
              </a:lnSpc>
              <a:spcBef>
                <a:spcPts val="335"/>
              </a:spcBef>
              <a:buChar char="□"/>
              <a:tabLst>
                <a:tab pos="280035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5）、Driver</a:t>
            </a:r>
            <a:r>
              <a:rPr dirty="0" sz="1400" spc="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会不断地调用</a:t>
            </a: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Task，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将</a:t>
            </a:r>
            <a:r>
              <a:rPr dirty="0" sz="1400" spc="-4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发送到Executor执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所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有的</a:t>
            </a:r>
            <a:r>
              <a:rPr dirty="0" sz="1400" spc="-4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都正确执行或者超过执行次数的限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仍然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有执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成 功时停止；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9865360" cy="1779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3.4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程序运行层次结构</a:t>
            </a:r>
            <a:endParaRPr sz="1800">
              <a:latin typeface="Microsoft YaHei"/>
              <a:cs typeface="Microsoft YaHei"/>
            </a:endParaRPr>
          </a:p>
          <a:p>
            <a:pPr marL="48895">
              <a:lnSpc>
                <a:spcPct val="100000"/>
              </a:lnSpc>
              <a:spcBef>
                <a:spcPts val="140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在前面我们接触到了不少的监控页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面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4040,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8080,有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18080,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它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们有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何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区别吗?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150">
              <a:latin typeface="Microsoft YaHei"/>
              <a:cs typeface="Microsoft YaHei"/>
            </a:endParaRPr>
          </a:p>
          <a:p>
            <a:pPr marL="48260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4040:</a:t>
            </a:r>
            <a:r>
              <a:rPr dirty="0" sz="1400" spc="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是一个运行的Application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运行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过程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临时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绑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定的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口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以查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看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当前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任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务的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.4040被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占用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顺延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到4041.4042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等</a:t>
            </a:r>
            <a:endParaRPr sz="1400">
              <a:latin typeface="Microsoft YaHei"/>
              <a:cs typeface="Microsoft YaHei"/>
            </a:endParaRPr>
          </a:p>
          <a:p>
            <a:pPr marL="676910">
              <a:lnSpc>
                <a:spcPct val="100000"/>
              </a:lnSpc>
              <a:spcBef>
                <a:spcPts val="1175"/>
              </a:spcBef>
            </a:pP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4040是一个临时端口</a:t>
            </a:r>
            <a:r>
              <a:rPr dirty="0" sz="1400" spc="-10">
                <a:solidFill>
                  <a:srgbClr val="C00000"/>
                </a:solidFill>
                <a:latin typeface="Microsoft YaHei"/>
                <a:cs typeface="Microsoft YaHei"/>
              </a:rPr>
              <a:t>,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当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前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程序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运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行完</a:t>
            </a: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成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后,</a:t>
            </a:r>
            <a:r>
              <a:rPr dirty="0" sz="1400" spc="25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C00000"/>
                </a:solidFill>
                <a:latin typeface="Microsoft YaHei"/>
                <a:cs typeface="Microsoft YaHei"/>
              </a:rPr>
              <a:t>4040就会被注销哦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5637" y="3670052"/>
            <a:ext cx="737298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8080:</a:t>
            </a:r>
            <a:r>
              <a:rPr dirty="0" sz="14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默认是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StandAlone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下,</a:t>
            </a:r>
            <a:r>
              <a:rPr dirty="0" sz="1400" spc="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Master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角色(进程)的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WEB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端口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查看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当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前Master(集群)的状态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5459" y="4651172"/>
            <a:ext cx="1036129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18080:</a:t>
            </a:r>
            <a:r>
              <a:rPr dirty="0" sz="14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默认是历史服务器的端口,</a:t>
            </a:r>
            <a:r>
              <a:rPr dirty="0" sz="1400" spc="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由于每个程序运行完成后,4040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口就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被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注销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.</a:t>
            </a:r>
            <a:r>
              <a:rPr dirty="0" sz="1400" spc="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在以后想回看某个程序的运行状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态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就可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通过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史 服务器查看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历史服务器长期稳定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行,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供随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查看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被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记录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程序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运行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程.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6398260" cy="1054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3.4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程序运行层次结构</a:t>
            </a:r>
            <a:endParaRPr sz="1800">
              <a:latin typeface="Microsoft YaHei"/>
              <a:cs typeface="Microsoft YaHei"/>
            </a:endParaRPr>
          </a:p>
          <a:p>
            <a:pPr marL="48895">
              <a:lnSpc>
                <a:spcPct val="100000"/>
              </a:lnSpc>
              <a:spcBef>
                <a:spcPts val="140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运行起来一个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Application,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然后打开其4040端口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并查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看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endParaRPr sz="1400">
              <a:latin typeface="Microsoft YaHei"/>
              <a:cs typeface="Microsoft YaHei"/>
            </a:endParaRPr>
          </a:p>
          <a:p>
            <a:pPr marL="48260">
              <a:lnSpc>
                <a:spcPct val="100000"/>
              </a:lnSpc>
              <a:spcBef>
                <a:spcPts val="117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/export/server/spark/bin/spark-shell</a:t>
            </a:r>
            <a:r>
              <a:rPr dirty="0" sz="1400" spc="7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--master</a:t>
            </a:r>
            <a:r>
              <a:rPr dirty="0" sz="1400" spc="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spark://node1.itcast.cn:7077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3512" y="2666030"/>
            <a:ext cx="582422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在node1运行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pyspark-shell，WEB</a:t>
            </a:r>
            <a:r>
              <a:rPr dirty="0" sz="1400" spc="7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UI监控页面地址：http://node1:4040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008" y="3221955"/>
            <a:ext cx="8937497" cy="2990296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9184640" cy="692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3.4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程序运行层次结构</a:t>
            </a:r>
            <a:endParaRPr sz="1800">
              <a:latin typeface="Microsoft YaHei"/>
              <a:cs typeface="Microsoft YaHei"/>
            </a:endParaRPr>
          </a:p>
          <a:p>
            <a:pPr marL="48895">
              <a:lnSpc>
                <a:spcPct val="100000"/>
              </a:lnSpc>
              <a:spcBef>
                <a:spcPts val="140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可以发现在</a:t>
            </a:r>
            <a:r>
              <a:rPr dirty="0" sz="1400" spc="-5">
                <a:solidFill>
                  <a:srgbClr val="FF0000"/>
                </a:solidFill>
                <a:latin typeface="Microsoft YaHei"/>
                <a:cs typeface="Microsoft YaHei"/>
              </a:rPr>
              <a:t>一个</a:t>
            </a:r>
            <a:r>
              <a:rPr dirty="0" sz="1400" spc="-10">
                <a:solidFill>
                  <a:srgbClr val="FF0000"/>
                </a:solidFill>
                <a:latin typeface="Microsoft YaHei"/>
                <a:cs typeface="Microsoft YaHei"/>
              </a:rPr>
              <a:t>Spark</a:t>
            </a:r>
            <a:r>
              <a:rPr dirty="0" sz="1400" spc="12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Microsoft YaHei"/>
                <a:cs typeface="Microsoft YaHei"/>
              </a:rPr>
              <a:t>Application中，包</a:t>
            </a:r>
            <a:r>
              <a:rPr dirty="0" sz="1400">
                <a:solidFill>
                  <a:srgbClr val="FF0000"/>
                </a:solidFill>
                <a:latin typeface="Microsoft YaHei"/>
                <a:cs typeface="Microsoft YaHei"/>
              </a:rPr>
              <a:t>含</a:t>
            </a:r>
            <a:r>
              <a:rPr dirty="0" sz="1400" spc="-5">
                <a:solidFill>
                  <a:srgbClr val="FF0000"/>
                </a:solidFill>
                <a:latin typeface="Microsoft YaHei"/>
                <a:cs typeface="Microsoft YaHei"/>
              </a:rPr>
              <a:t>多个Job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400">
                <a:solidFill>
                  <a:srgbClr val="FF0000"/>
                </a:solidFill>
                <a:latin typeface="Microsoft YaHei"/>
                <a:cs typeface="Microsoft YaHei"/>
              </a:rPr>
              <a:t>每</a:t>
            </a:r>
            <a:r>
              <a:rPr dirty="0" sz="1400" spc="-5">
                <a:solidFill>
                  <a:srgbClr val="FF0000"/>
                </a:solidFill>
                <a:latin typeface="Microsoft YaHei"/>
                <a:cs typeface="Microsoft YaHei"/>
              </a:rPr>
              <a:t>个Job有多</a:t>
            </a:r>
            <a:r>
              <a:rPr dirty="0" sz="1400">
                <a:solidFill>
                  <a:srgbClr val="FF0000"/>
                </a:solidFill>
                <a:latin typeface="Microsoft YaHei"/>
                <a:cs typeface="Microsoft YaHei"/>
              </a:rPr>
              <a:t>个</a:t>
            </a:r>
            <a:r>
              <a:rPr dirty="0" sz="1400" spc="-10">
                <a:solidFill>
                  <a:srgbClr val="FF0000"/>
                </a:solidFill>
                <a:latin typeface="Microsoft YaHei"/>
                <a:cs typeface="Microsoft YaHei"/>
              </a:rPr>
              <a:t>Stage</a:t>
            </a:r>
            <a:r>
              <a:rPr dirty="0" sz="1400" spc="-5">
                <a:solidFill>
                  <a:srgbClr val="FF0000"/>
                </a:solidFill>
                <a:latin typeface="Microsoft YaHei"/>
                <a:cs typeface="Microsoft YaHei"/>
              </a:rPr>
              <a:t>组</a:t>
            </a:r>
            <a:r>
              <a:rPr dirty="0" sz="1400">
                <a:solidFill>
                  <a:srgbClr val="FF0000"/>
                </a:solidFill>
                <a:latin typeface="Microsoft YaHei"/>
                <a:cs typeface="Microsoft YaHei"/>
              </a:rPr>
              <a:t>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，每个Job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行按照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DAG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图进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的。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6445" y="1933194"/>
            <a:ext cx="4579619" cy="442473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29030" y="6392164"/>
            <a:ext cx="717486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其中每个</a:t>
            </a: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包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含多个</a:t>
            </a:r>
            <a:r>
              <a:rPr dirty="0" sz="1400" spc="-4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任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务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，每个</a:t>
            </a:r>
            <a:r>
              <a:rPr dirty="0" sz="1400" spc="-4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线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程Thread方式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行，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需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要1Core</a:t>
            </a:r>
            <a:r>
              <a:rPr dirty="0" sz="14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CPU。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4762" y="719327"/>
            <a:ext cx="12197080" cy="6143625"/>
            <a:chOff x="-4762" y="719327"/>
            <a:chExt cx="12197080" cy="61436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8890" y="785621"/>
              <a:ext cx="5763005" cy="58734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89619" y="1040434"/>
            <a:ext cx="4838700" cy="4660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3.4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程序运行层次结构</a:t>
            </a:r>
            <a:endParaRPr sz="1800">
              <a:latin typeface="Microsoft YaHei"/>
              <a:cs typeface="Microsoft YaHei"/>
            </a:endParaRPr>
          </a:p>
          <a:p>
            <a:pPr marL="48260" marR="17780">
              <a:lnSpc>
                <a:spcPct val="150000"/>
              </a:lnSpc>
              <a:spcBef>
                <a:spcPts val="565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Application程序运行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三个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核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心概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念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：Job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、 </a:t>
            </a: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Task，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说明如下：</a:t>
            </a:r>
            <a:endParaRPr sz="1400">
              <a:latin typeface="Microsoft YaHei"/>
              <a:cs typeface="Microsoft YaHei"/>
            </a:endParaRPr>
          </a:p>
          <a:p>
            <a:pPr marL="334010" marR="97155" indent="-285750">
              <a:lnSpc>
                <a:spcPct val="150000"/>
              </a:lnSpc>
              <a:spcBef>
                <a:spcPts val="335"/>
              </a:spcBef>
              <a:buFont typeface="Wingdings"/>
              <a:buChar char=""/>
              <a:tabLst>
                <a:tab pos="334645" algn="l"/>
              </a:tabLst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Job：由多个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4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 的并行计算部分，一般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中的 action 操作（如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save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、collect，后面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一步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说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明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），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会 生成一个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Job。</a:t>
            </a:r>
            <a:endParaRPr sz="1400">
              <a:latin typeface="Microsoft YaHei"/>
              <a:cs typeface="Microsoft YaHei"/>
            </a:endParaRPr>
          </a:p>
          <a:p>
            <a:pPr marL="334010" indent="-286385">
              <a:lnSpc>
                <a:spcPct val="100000"/>
              </a:lnSpc>
              <a:spcBef>
                <a:spcPts val="1175"/>
              </a:spcBef>
              <a:buFont typeface="Wingdings"/>
              <a:buChar char=""/>
              <a:tabLst>
                <a:tab pos="334645" algn="l"/>
              </a:tabLst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Stage：Job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的组成单位，一个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Job 会切分成多个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endParaRPr sz="1400">
              <a:latin typeface="Microsoft YaHei"/>
              <a:cs typeface="Microsoft YaHei"/>
            </a:endParaRPr>
          </a:p>
          <a:p>
            <a:pPr marL="334010" marR="5080">
              <a:lnSpc>
                <a:spcPct val="150000"/>
              </a:lnSpc>
            </a:pP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，Stage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彼此之间相互依赖顺序执行，而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是多 个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4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 的集合，类似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map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和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reduce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stage。</a:t>
            </a:r>
            <a:endParaRPr sz="1400">
              <a:latin typeface="Microsoft YaHei"/>
              <a:cs typeface="Microsoft YaHei"/>
            </a:endParaRPr>
          </a:p>
          <a:p>
            <a:pPr marL="334010" indent="-286385">
              <a:lnSpc>
                <a:spcPct val="100000"/>
              </a:lnSpc>
              <a:spcBef>
                <a:spcPts val="1175"/>
              </a:spcBef>
              <a:buFont typeface="Wingdings"/>
              <a:buChar char=""/>
              <a:tabLst>
                <a:tab pos="334645" algn="l"/>
              </a:tabLst>
            </a:pP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Task：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被分配到各个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的单位工作内容，它是</a:t>
            </a:r>
            <a:endParaRPr sz="1400">
              <a:latin typeface="Microsoft YaHei"/>
              <a:cs typeface="Microsoft YaHei"/>
            </a:endParaRPr>
          </a:p>
          <a:p>
            <a:pPr algn="just" marL="334010">
              <a:lnSpc>
                <a:spcPct val="100000"/>
              </a:lnSpc>
              <a:spcBef>
                <a:spcPts val="840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中的最小执行单位，一般来说有多少个</a:t>
            </a:r>
            <a:r>
              <a:rPr dirty="0" sz="14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Paritition</a:t>
            </a:r>
            <a:endParaRPr sz="1400">
              <a:latin typeface="Microsoft YaHei"/>
              <a:cs typeface="Microsoft YaHei"/>
            </a:endParaRPr>
          </a:p>
          <a:p>
            <a:pPr algn="just" marL="334010" marR="55244">
              <a:lnSpc>
                <a:spcPct val="150000"/>
              </a:lnSpc>
              <a:spcBef>
                <a:spcPts val="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（物理层面的概念，即分支可以理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解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为将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据划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成不同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部分并行处理），就会有多少个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Task，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每个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4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只会处 理单一分支上的数据。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34321" y="2281906"/>
            <a:ext cx="1626870" cy="1106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latin typeface="SimSun"/>
                <a:cs typeface="SimSun"/>
              </a:rPr>
              <a:t>目录</a:t>
            </a:r>
            <a:endParaRPr sz="4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20016" y="937442"/>
            <a:ext cx="3589020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第一章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：Spark</a:t>
            </a:r>
            <a:r>
              <a:rPr dirty="0" sz="1800" spc="-10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框架概述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第二章：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环境搭建-Lo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c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al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20016" y="2144450"/>
            <a:ext cx="42856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3.	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第三章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：Spark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环境搭建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-StandAlone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20016" y="2747954"/>
            <a:ext cx="4721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4.	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第四章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：Spark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环境搭建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-StandAlone-HA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20016" y="3351458"/>
            <a:ext cx="4714240" cy="211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第五章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：Spark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环境搭建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-Spark</a:t>
            </a:r>
            <a:r>
              <a:rPr dirty="0" sz="1800" spc="-5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On</a:t>
            </a:r>
            <a:r>
              <a:rPr dirty="0" sz="1800" spc="-3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YARN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 startAt="5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 startAt="5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第六章：Py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p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ark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 startAt="5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AutoNum type="arabicPeriod" startAt="5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第七章：本机开发环境搭建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Microsoft YaHei"/>
              <a:buAutoNum type="arabicPeriod" startAt="5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第八章：分布式代码执行分析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252122"/>
            <a:ext cx="5111750" cy="732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YaHei"/>
                <a:cs typeface="Microsoft YaHei"/>
              </a:rPr>
              <a:t>StandAlone</a:t>
            </a:r>
            <a:r>
              <a:rPr dirty="0" sz="1800">
                <a:latin typeface="Microsoft YaHei"/>
                <a:cs typeface="Microsoft YaHei"/>
              </a:rPr>
              <a:t>的原理?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1200" spc="-5">
                <a:latin typeface="Microsoft YaHei"/>
                <a:cs typeface="Microsoft YaHei"/>
              </a:rPr>
              <a:t>Master</a:t>
            </a:r>
            <a:r>
              <a:rPr dirty="0" sz="1200">
                <a:latin typeface="Microsoft YaHei"/>
                <a:cs typeface="Microsoft YaHei"/>
              </a:rPr>
              <a:t>和</a:t>
            </a:r>
            <a:r>
              <a:rPr dirty="0" sz="1200" spc="-15">
                <a:latin typeface="Microsoft YaHei"/>
                <a:cs typeface="Microsoft YaHei"/>
              </a:rPr>
              <a:t>Worker</a:t>
            </a:r>
            <a:r>
              <a:rPr dirty="0" sz="1200">
                <a:latin typeface="Microsoft YaHei"/>
                <a:cs typeface="Microsoft YaHei"/>
              </a:rPr>
              <a:t>角色以独立进程的形式存在,并组成</a:t>
            </a:r>
            <a:r>
              <a:rPr dirty="0" sz="1200" spc="-10">
                <a:latin typeface="Microsoft YaHei"/>
                <a:cs typeface="Microsoft YaHei"/>
              </a:rPr>
              <a:t>Spark</a:t>
            </a:r>
            <a:r>
              <a:rPr dirty="0" sz="1200">
                <a:latin typeface="Microsoft YaHei"/>
                <a:cs typeface="Microsoft YaHei"/>
              </a:rPr>
              <a:t>运行时环境(集群)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257962"/>
            <a:ext cx="5499100" cy="109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角色在</a:t>
            </a:r>
            <a:r>
              <a:rPr dirty="0" sz="1800" spc="-10">
                <a:latin typeface="Microsoft YaHei"/>
                <a:cs typeface="Microsoft YaHei"/>
              </a:rPr>
              <a:t>StandAlone</a:t>
            </a:r>
            <a:r>
              <a:rPr dirty="0" sz="1800">
                <a:latin typeface="Microsoft YaHei"/>
                <a:cs typeface="Microsoft YaHei"/>
              </a:rPr>
              <a:t>中的分布？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1200" spc="-5">
                <a:latin typeface="Microsoft YaHei"/>
                <a:cs typeface="Microsoft YaHei"/>
              </a:rPr>
              <a:t>Master</a:t>
            </a:r>
            <a:r>
              <a:rPr dirty="0" sz="1200">
                <a:latin typeface="Microsoft YaHei"/>
                <a:cs typeface="Microsoft YaHei"/>
              </a:rPr>
              <a:t>角色</a:t>
            </a:r>
            <a:r>
              <a:rPr dirty="0" sz="1200" spc="-5">
                <a:latin typeface="Microsoft YaHei"/>
                <a:cs typeface="Microsoft YaHei"/>
              </a:rPr>
              <a:t>:Master</a:t>
            </a:r>
            <a:r>
              <a:rPr dirty="0" sz="1200">
                <a:latin typeface="Microsoft YaHei"/>
                <a:cs typeface="Microsoft YaHei"/>
              </a:rPr>
              <a:t>进程,</a:t>
            </a:r>
            <a:r>
              <a:rPr dirty="0" sz="1200" spc="345">
                <a:latin typeface="Microsoft YaHei"/>
                <a:cs typeface="Microsoft YaHei"/>
              </a:rPr>
              <a:t> </a:t>
            </a:r>
            <a:r>
              <a:rPr dirty="0" sz="1200" spc="-15">
                <a:latin typeface="Microsoft YaHei"/>
                <a:cs typeface="Microsoft YaHei"/>
              </a:rPr>
              <a:t>Worker</a:t>
            </a:r>
            <a:r>
              <a:rPr dirty="0" sz="1200">
                <a:latin typeface="Microsoft YaHei"/>
                <a:cs typeface="Microsoft YaHei"/>
              </a:rPr>
              <a:t>角色</a:t>
            </a:r>
            <a:r>
              <a:rPr dirty="0" sz="1200" spc="-15">
                <a:latin typeface="Microsoft YaHei"/>
                <a:cs typeface="Microsoft YaHei"/>
              </a:rPr>
              <a:t>:Worker</a:t>
            </a:r>
            <a:r>
              <a:rPr dirty="0" sz="1200">
                <a:latin typeface="Microsoft YaHei"/>
                <a:cs typeface="Microsoft YaHei"/>
              </a:rPr>
              <a:t>进程,</a:t>
            </a:r>
            <a:r>
              <a:rPr dirty="0" sz="1200" spc="345">
                <a:latin typeface="Microsoft YaHei"/>
                <a:cs typeface="Microsoft YaHei"/>
              </a:rPr>
              <a:t> </a:t>
            </a:r>
            <a:r>
              <a:rPr dirty="0" sz="1200" spc="-10">
                <a:solidFill>
                  <a:srgbClr val="FF0000"/>
                </a:solidFill>
                <a:latin typeface="Microsoft YaHei"/>
                <a:cs typeface="Microsoft YaHei"/>
              </a:rPr>
              <a:t>Driver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角色和</a:t>
            </a:r>
            <a:r>
              <a:rPr dirty="0" sz="1200" spc="-10">
                <a:solidFill>
                  <a:srgbClr val="FF0000"/>
                </a:solidFill>
                <a:latin typeface="Microsoft YaHei"/>
                <a:cs typeface="Microsoft YaHei"/>
              </a:rPr>
              <a:t>Executor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角色</a:t>
            </a:r>
            <a:r>
              <a:rPr dirty="0" sz="1200">
                <a:latin typeface="Microsoft YaHei"/>
                <a:cs typeface="Microsoft YaHei"/>
              </a:rPr>
              <a:t>: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7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Microsoft YaHei"/>
                <a:cs typeface="Microsoft YaHei"/>
              </a:rPr>
              <a:t>以线程运行在</a:t>
            </a:r>
            <a:r>
              <a:rPr dirty="0" sz="1200" spc="-30">
                <a:latin typeface="Microsoft YaHei"/>
                <a:cs typeface="Microsoft YaHei"/>
              </a:rPr>
              <a:t>W</a:t>
            </a:r>
            <a:r>
              <a:rPr dirty="0" sz="1200" spc="-5">
                <a:latin typeface="Microsoft YaHei"/>
                <a:cs typeface="Microsoft YaHei"/>
              </a:rPr>
              <a:t>or</a:t>
            </a:r>
            <a:r>
              <a:rPr dirty="0" sz="1200" spc="-25">
                <a:latin typeface="Microsoft YaHei"/>
                <a:cs typeface="Microsoft YaHei"/>
              </a:rPr>
              <a:t>k</a:t>
            </a:r>
            <a:r>
              <a:rPr dirty="0" sz="1200" spc="-5">
                <a:latin typeface="Microsoft YaHei"/>
                <a:cs typeface="Microsoft YaHei"/>
              </a:rPr>
              <a:t>er</a:t>
            </a:r>
            <a:r>
              <a:rPr dirty="0" sz="1200">
                <a:latin typeface="Microsoft YaHei"/>
                <a:cs typeface="Microsoft YaHei"/>
              </a:rPr>
              <a:t>中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629562"/>
            <a:ext cx="3465829" cy="732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YaHei"/>
                <a:cs typeface="Microsoft YaHei"/>
              </a:rPr>
              <a:t>Standalone</a:t>
            </a:r>
            <a:r>
              <a:rPr dirty="0" sz="1800">
                <a:latin typeface="Microsoft YaHei"/>
                <a:cs typeface="Microsoft YaHei"/>
              </a:rPr>
              <a:t>如何提交</a:t>
            </a: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应用？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1200" spc="-10">
                <a:latin typeface="Microsoft YaHei"/>
                <a:cs typeface="Microsoft YaHei"/>
              </a:rPr>
              <a:t>bin/spark-submit </a:t>
            </a:r>
            <a:r>
              <a:rPr dirty="0" sz="1200" spc="-5">
                <a:latin typeface="Microsoft YaHei"/>
                <a:cs typeface="Microsoft YaHei"/>
              </a:rPr>
              <a:t>--master </a:t>
            </a:r>
            <a:r>
              <a:rPr dirty="0" sz="1200">
                <a:latin typeface="Microsoft YaHei"/>
                <a:cs typeface="Microsoft YaHei"/>
              </a:rPr>
              <a:t>spark://server:7077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755042"/>
            <a:ext cx="4344670" cy="732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YaHei"/>
                <a:cs typeface="Microsoft YaHei"/>
              </a:rPr>
              <a:t>4040\8080\18080</a:t>
            </a:r>
            <a:r>
              <a:rPr dirty="0" sz="1800">
                <a:latin typeface="Microsoft YaHei"/>
                <a:cs typeface="Microsoft YaHei"/>
              </a:rPr>
              <a:t>分别是什么?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1200" spc="-5">
                <a:latin typeface="Microsoft YaHei"/>
                <a:cs typeface="Microsoft YaHei"/>
              </a:rPr>
              <a:t>4040</a:t>
            </a:r>
            <a:r>
              <a:rPr dirty="0" sz="1200">
                <a:latin typeface="Microsoft YaHei"/>
                <a:cs typeface="Microsoft YaHei"/>
              </a:rPr>
              <a:t>是单个程序运行的时候绑定的端口可供查看本任务运行情况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760882"/>
            <a:ext cx="5554980" cy="109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Microsoft YaHei"/>
                <a:cs typeface="Microsoft YaHei"/>
              </a:rPr>
              <a:t>Job\State\Task</a:t>
            </a:r>
            <a:r>
              <a:rPr dirty="0" sz="1800">
                <a:latin typeface="Microsoft YaHei"/>
                <a:cs typeface="Microsoft YaHei"/>
              </a:rPr>
              <a:t>的关系?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200000"/>
              </a:lnSpc>
              <a:spcBef>
                <a:spcPts val="525"/>
              </a:spcBef>
            </a:pPr>
            <a:r>
              <a:rPr dirty="0" sz="1200">
                <a:latin typeface="Microsoft YaHei"/>
                <a:cs typeface="Microsoft YaHei"/>
              </a:rPr>
              <a:t>一个</a:t>
            </a:r>
            <a:r>
              <a:rPr dirty="0" sz="1200" spc="-10">
                <a:latin typeface="Microsoft YaHei"/>
                <a:cs typeface="Microsoft YaHei"/>
              </a:rPr>
              <a:t>Spark</a:t>
            </a:r>
            <a:r>
              <a:rPr dirty="0" sz="1200">
                <a:latin typeface="Microsoft YaHei"/>
                <a:cs typeface="Microsoft YaHei"/>
              </a:rPr>
              <a:t>程序会被分成多个子任务</a:t>
            </a:r>
            <a:r>
              <a:rPr dirty="0" sz="1200" spc="-5">
                <a:latin typeface="Microsoft YaHei"/>
                <a:cs typeface="Microsoft YaHei"/>
              </a:rPr>
              <a:t>(Job)</a:t>
            </a:r>
            <a:r>
              <a:rPr dirty="0" sz="1200">
                <a:latin typeface="Microsoft YaHei"/>
                <a:cs typeface="Microsoft YaHei"/>
              </a:rPr>
              <a:t>运行,</a:t>
            </a:r>
            <a:r>
              <a:rPr dirty="0" sz="1200" spc="-75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每一个</a:t>
            </a:r>
            <a:r>
              <a:rPr dirty="0" sz="1200" spc="-5">
                <a:latin typeface="Microsoft YaHei"/>
                <a:cs typeface="Microsoft YaHei"/>
              </a:rPr>
              <a:t>Job</a:t>
            </a:r>
            <a:r>
              <a:rPr dirty="0" sz="1200">
                <a:latin typeface="Microsoft YaHei"/>
                <a:cs typeface="Microsoft YaHei"/>
              </a:rPr>
              <a:t>会分成多个</a:t>
            </a:r>
            <a:r>
              <a:rPr dirty="0" sz="1200" spc="-10">
                <a:latin typeface="Microsoft YaHei"/>
                <a:cs typeface="Microsoft YaHei"/>
              </a:rPr>
              <a:t>State(</a:t>
            </a:r>
            <a:r>
              <a:rPr dirty="0" sz="1200">
                <a:latin typeface="Microsoft YaHei"/>
                <a:cs typeface="Microsoft YaHei"/>
              </a:rPr>
              <a:t>阶段)来 运行,</a:t>
            </a:r>
            <a:r>
              <a:rPr dirty="0" sz="1200" spc="-15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每一个</a:t>
            </a:r>
            <a:r>
              <a:rPr dirty="0" sz="1200" spc="-15">
                <a:latin typeface="Microsoft YaHei"/>
                <a:cs typeface="Microsoft YaHei"/>
              </a:rPr>
              <a:t>State</a:t>
            </a:r>
            <a:r>
              <a:rPr dirty="0" sz="1200">
                <a:latin typeface="Microsoft YaHei"/>
                <a:cs typeface="Microsoft YaHei"/>
              </a:rPr>
              <a:t>内会分出来多个</a:t>
            </a:r>
            <a:r>
              <a:rPr dirty="0" sz="1200" spc="-30">
                <a:latin typeface="Microsoft YaHei"/>
                <a:cs typeface="Microsoft YaHei"/>
              </a:rPr>
              <a:t>Task(</a:t>
            </a:r>
            <a:r>
              <a:rPr dirty="0" sz="1200">
                <a:latin typeface="Microsoft YaHei"/>
                <a:cs typeface="Microsoft YaHei"/>
              </a:rPr>
              <a:t>线程)来执行具体任务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4335" y="2737770"/>
            <a:ext cx="472884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环境搭建</a:t>
            </a:r>
            <a:r>
              <a:rPr dirty="0" sz="3200" spc="-15">
                <a:solidFill>
                  <a:srgbClr val="252525"/>
                </a:solidFill>
                <a:latin typeface="Microsoft YaHei"/>
                <a:cs typeface="Microsoft YaHei"/>
              </a:rPr>
              <a:t>-Standalone</a:t>
            </a:r>
            <a:r>
              <a:rPr dirty="0" sz="32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HA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608" y="281762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第四章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98097" y="2468403"/>
            <a:ext cx="35229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4.1</a:t>
            </a:r>
            <a:r>
              <a:rPr dirty="0" sz="1800" spc="-2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StandAlone</a:t>
            </a:r>
            <a:r>
              <a:rPr dirty="0" sz="1800" spc="-1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HA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运行原理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8097" y="3071907"/>
            <a:ext cx="4139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4.2</a:t>
            </a:r>
            <a:r>
              <a:rPr dirty="0" sz="1800" spc="-3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高可用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HA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StandAlone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集群搭建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8097" y="3675411"/>
            <a:ext cx="1788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4.3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测试运行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101" y="1040434"/>
            <a:ext cx="10370820" cy="1344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导论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Standalone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集群是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Master-Slaves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架构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集群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式，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大部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Master-Slaves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结构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群一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样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Master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单点故障（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F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）的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题。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60" y="2669285"/>
            <a:ext cx="8906846" cy="328257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4537765"/>
            <a:ext cx="12197080" cy="2325370"/>
            <a:chOff x="-4762" y="4537765"/>
            <a:chExt cx="12197080" cy="23253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5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4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59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8140" y="4537765"/>
              <a:ext cx="5033619" cy="212204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617" y="1040434"/>
            <a:ext cx="10756900" cy="3320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4.1</a:t>
            </a:r>
            <a:r>
              <a:rPr dirty="0" sz="1800" spc="-50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高可用</a:t>
            </a:r>
            <a:r>
              <a:rPr dirty="0" sz="1800" spc="-5" b="1">
                <a:solidFill>
                  <a:srgbClr val="404040"/>
                </a:solidFill>
                <a:latin typeface="Microsoft YaHei"/>
                <a:cs typeface="Microsoft YaHei"/>
              </a:rPr>
              <a:t>HA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如何解决这个单点故障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问题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提供了两种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案：</a:t>
            </a:r>
            <a:endParaRPr sz="1600">
              <a:latin typeface="Microsoft YaHei"/>
              <a:cs typeface="Microsoft YaHei"/>
            </a:endParaRPr>
          </a:p>
          <a:p>
            <a:pPr marL="12700" marR="1222375">
              <a:lnSpc>
                <a:spcPct val="17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1.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基于文件系统的单点恢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复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(Single-Node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Recovery</a:t>
            </a:r>
            <a:r>
              <a:rPr dirty="0" sz="16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with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Local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File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System)--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只能用于开发或测试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境。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2.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基于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zookeeper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Standby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Masters(Standby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Masters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with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ZooKeeper)--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可以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于生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产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环境。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ZooKeeper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提供了一个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Leader</a:t>
            </a:r>
            <a:r>
              <a:rPr dirty="0" sz="16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Election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机制，利用这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机制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以保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证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虽然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群存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多个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Master，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但是只有一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Active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的，其他的都是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Standby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。当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Active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出现故障时，另外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Standby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会被选举出来。由于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群的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息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，包括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Worker，</a:t>
            </a:r>
            <a:r>
              <a:rPr dirty="0" sz="16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的信息都已经持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久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化到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件系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统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，因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此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换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中只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影响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Job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交，对 于正在进行的Job没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有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任何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影响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加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入ZooKeeper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的集群整体架构如下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图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所示。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8" y="1040434"/>
            <a:ext cx="10031095" cy="979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4.2</a:t>
            </a:r>
            <a:r>
              <a:rPr dirty="0" sz="1800" spc="-30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基于</a:t>
            </a:r>
            <a:r>
              <a:rPr dirty="0" sz="1800" spc="-10" b="1">
                <a:solidFill>
                  <a:srgbClr val="404040"/>
                </a:solidFill>
                <a:latin typeface="Microsoft YaHei"/>
                <a:cs typeface="Microsoft YaHei"/>
              </a:rPr>
              <a:t>Zookeeper</a:t>
            </a: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实现</a:t>
            </a:r>
            <a:r>
              <a:rPr dirty="0" sz="1800" spc="-5" b="1">
                <a:solidFill>
                  <a:srgbClr val="404040"/>
                </a:solidFill>
                <a:latin typeface="Microsoft YaHei"/>
                <a:cs typeface="Microsoft YaHei"/>
              </a:rPr>
              <a:t>HA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官方文档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  <a:hlinkClick r:id="rId2"/>
              </a:rPr>
              <a:t>http://spark.apache.org/docs/3.1.2/spark-standalone.html#standby-masters-with-zookeeper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1950" y="2244090"/>
            <a:ext cx="4405195" cy="383151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8" y="1040434"/>
            <a:ext cx="6826884" cy="2517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4.2</a:t>
            </a:r>
            <a:r>
              <a:rPr dirty="0" sz="1800" spc="-30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基于</a:t>
            </a:r>
            <a:r>
              <a:rPr dirty="0" sz="1800" spc="-10" b="1">
                <a:solidFill>
                  <a:srgbClr val="404040"/>
                </a:solidFill>
                <a:latin typeface="Microsoft YaHei"/>
                <a:cs typeface="Microsoft YaHei"/>
              </a:rPr>
              <a:t>Zookeeper</a:t>
            </a: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实现</a:t>
            </a:r>
            <a:r>
              <a:rPr dirty="0" sz="1800" spc="-5" b="1">
                <a:solidFill>
                  <a:srgbClr val="404040"/>
                </a:solidFill>
                <a:latin typeface="Microsoft YaHei"/>
                <a:cs typeface="Microsoft YaHei"/>
              </a:rPr>
              <a:t>HA</a:t>
            </a:r>
            <a:endParaRPr sz="1800">
              <a:latin typeface="Microsoft YaHei"/>
              <a:cs typeface="Microsoft YaHei"/>
            </a:endParaRPr>
          </a:p>
          <a:p>
            <a:pPr marL="38735">
              <a:lnSpc>
                <a:spcPct val="100000"/>
              </a:lnSpc>
              <a:spcBef>
                <a:spcPts val="195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此时大家可以直接参考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署文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档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&lt;&lt;</a:t>
            </a:r>
            <a:r>
              <a:rPr dirty="0" u="heavy" sz="16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</a:rPr>
              <a:t>spark</a:t>
            </a:r>
            <a:r>
              <a:rPr dirty="0" u="heavy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</a:rPr>
              <a:t>部署文档</a:t>
            </a:r>
            <a:r>
              <a:rPr dirty="0" u="heavy" sz="16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</a:rPr>
              <a:t>.doc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&gt;&gt;</a:t>
            </a:r>
            <a:r>
              <a:rPr dirty="0" sz="1600" spc="-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中的HA构造方案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查看</a:t>
            </a:r>
            <a:r>
              <a:rPr dirty="0" sz="1400" spc="-45">
                <a:solidFill>
                  <a:srgbClr val="252525"/>
                </a:solidFill>
                <a:latin typeface="Microsoft YaHei"/>
                <a:cs typeface="Microsoft YaHei"/>
              </a:rPr>
              <a:t>W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bUI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60" b="1">
                <a:solidFill>
                  <a:srgbClr val="FF0000"/>
                </a:solidFill>
                <a:latin typeface="Microsoft YaHei"/>
                <a:cs typeface="Microsoft YaHei"/>
              </a:rPr>
              <a:t>□</a:t>
            </a:r>
            <a:r>
              <a:rPr dirty="0" sz="1400" spc="-6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Microsoft YaHei"/>
                <a:cs typeface="Microsoft YaHei"/>
              </a:rPr>
              <a:t>http://node1:8080/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60" b="1">
                <a:solidFill>
                  <a:srgbClr val="FF0000"/>
                </a:solidFill>
                <a:latin typeface="Microsoft YaHei"/>
                <a:cs typeface="Microsoft YaHei"/>
              </a:rPr>
              <a:t>□</a:t>
            </a:r>
            <a:r>
              <a:rPr dirty="0" sz="1400" spc="-6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Microsoft YaHei"/>
                <a:cs typeface="Microsoft YaHei"/>
              </a:rPr>
              <a:t>http://node2:8080/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默认情况下，先启动Master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就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为Active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Master，如下截图所示：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82" y="3954779"/>
            <a:ext cx="4596383" cy="18060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3954780"/>
            <a:ext cx="4584191" cy="194233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15653" y="5989259"/>
            <a:ext cx="1042860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如果将node1的Master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程Kill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，node2的Master在1Min-2Min左右会接替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node1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的Master作用。</a:t>
            </a:r>
            <a:r>
              <a:rPr dirty="0" sz="1400" spc="1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也就是在执行过程中，使用jps </a:t>
            </a:r>
            <a:r>
              <a:rPr dirty="0" sz="1400" spc="-39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查看Active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Master进程ID，将其kill，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观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察Master是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否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自动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切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换与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应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用运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完成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结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束。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（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需要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待1-2min）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28976" y="6552952"/>
            <a:ext cx="205993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SimSun"/>
                <a:cs typeface="SimSun"/>
              </a:rPr>
              <a:t>高级软件人才培训专家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618" y="820977"/>
            <a:ext cx="6212840" cy="285686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lvl="1" marL="428625" indent="-416559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429259" algn="l"/>
              </a:tabLst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测试运行</a:t>
            </a:r>
            <a:endParaRPr sz="1800">
              <a:latin typeface="Microsoft YaHei"/>
              <a:cs typeface="Microsoft YaHei"/>
            </a:endParaRPr>
          </a:p>
          <a:p>
            <a:pPr lvl="2" marL="635000" indent="-622935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635635" algn="l"/>
              </a:tabLst>
            </a:pPr>
            <a:r>
              <a:rPr dirty="0" sz="1800" spc="-15" b="1">
                <a:solidFill>
                  <a:srgbClr val="404040"/>
                </a:solidFill>
                <a:latin typeface="Microsoft YaHei"/>
                <a:cs typeface="Microsoft YaHei"/>
              </a:rPr>
              <a:t>Wordcount</a:t>
            </a: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测试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resultRDD</a:t>
            </a:r>
            <a:r>
              <a:rPr dirty="0" sz="16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=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sc.textFile("hdfs://node1:8020/pydata/words.txt")</a:t>
            </a:r>
            <a:r>
              <a:rPr dirty="0" sz="16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600">
              <a:latin typeface="Microsoft YaHei"/>
              <a:cs typeface="Microsoft YaHei"/>
            </a:endParaRPr>
          </a:p>
          <a:p>
            <a:pPr marL="926465">
              <a:lnSpc>
                <a:spcPct val="100000"/>
              </a:lnSpc>
              <a:spcBef>
                <a:spcPts val="134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.flatMap(lambda line: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line.split("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"))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600">
              <a:latin typeface="Microsoft YaHei"/>
              <a:cs typeface="Microsoft YaHei"/>
            </a:endParaRPr>
          </a:p>
          <a:p>
            <a:pPr marL="926465">
              <a:lnSpc>
                <a:spcPct val="100000"/>
              </a:lnSpc>
              <a:spcBef>
                <a:spcPts val="134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.map(lambda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x: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(x,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1))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\</a:t>
            </a:r>
            <a:endParaRPr sz="1600">
              <a:latin typeface="Microsoft YaHei"/>
              <a:cs typeface="Microsoft YaHei"/>
            </a:endParaRPr>
          </a:p>
          <a:p>
            <a:pPr marL="12700" marR="2077085" indent="913765">
              <a:lnSpc>
                <a:spcPct val="17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.reduceByKey(lambda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a, b: a + b)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resultRDD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.collect()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672" y="3907535"/>
            <a:ext cx="6501383" cy="238353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77240" y="6424676"/>
            <a:ext cx="46418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停止集群：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/ex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po</a:t>
            </a:r>
            <a:r>
              <a:rPr dirty="0" sz="1600" spc="4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t/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 spc="70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r/s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k/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sb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/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op-a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ll.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sh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8" y="820977"/>
            <a:ext cx="3487420" cy="161353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4.3</a:t>
            </a:r>
            <a:r>
              <a:rPr dirty="0" sz="1800" spc="-50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测试运行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4.3.2</a:t>
            </a:r>
            <a:r>
              <a:rPr dirty="0" sz="1800" spc="-50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关闭</a:t>
            </a:r>
            <a:r>
              <a:rPr dirty="0" sz="1800" spc="-5" b="1">
                <a:solidFill>
                  <a:srgbClr val="404040"/>
                </a:solidFill>
                <a:latin typeface="Microsoft YaHei"/>
                <a:cs typeface="Microsoft YaHei"/>
              </a:rPr>
              <a:t>Master</a:t>
            </a: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验证</a:t>
            </a:r>
            <a:r>
              <a:rPr dirty="0" sz="1800" spc="-5" b="1">
                <a:solidFill>
                  <a:srgbClr val="404040"/>
                </a:solidFill>
                <a:latin typeface="Microsoft YaHei"/>
                <a:cs typeface="Microsoft YaHei"/>
              </a:rPr>
              <a:t>HA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170000"/>
              </a:lnSpc>
              <a:spcBef>
                <a:spcPts val="785"/>
              </a:spcBef>
            </a:pP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关闭活跃的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Master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进程,</a:t>
            </a:r>
            <a:r>
              <a:rPr dirty="0" sz="1600" spc="-6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等待30秒左右 查看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standby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是否接管集群.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5201" y="2737770"/>
            <a:ext cx="286194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3200" spc="-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框架概述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608" y="281762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第一章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389282"/>
            <a:ext cx="5471160" cy="109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YaHei"/>
                <a:cs typeface="Microsoft YaHei"/>
              </a:rPr>
              <a:t>StandAlone</a:t>
            </a:r>
            <a:r>
              <a:rPr dirty="0" sz="1800" spc="-30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HA</a:t>
            </a:r>
            <a:r>
              <a:rPr dirty="0" sz="1800">
                <a:latin typeface="Microsoft YaHei"/>
                <a:cs typeface="Microsoft YaHei"/>
              </a:rPr>
              <a:t>的原理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200000"/>
              </a:lnSpc>
              <a:spcBef>
                <a:spcPts val="525"/>
              </a:spcBef>
            </a:pPr>
            <a:r>
              <a:rPr dirty="0" sz="1200">
                <a:latin typeface="Microsoft YaHei"/>
                <a:cs typeface="Microsoft YaHei"/>
              </a:rPr>
              <a:t>基于</a:t>
            </a:r>
            <a:r>
              <a:rPr dirty="0" sz="1200" spc="-10">
                <a:latin typeface="Microsoft YaHei"/>
                <a:cs typeface="Microsoft YaHei"/>
              </a:rPr>
              <a:t>Zookeeper</a:t>
            </a:r>
            <a:r>
              <a:rPr dirty="0" sz="1200">
                <a:latin typeface="Microsoft YaHei"/>
                <a:cs typeface="Microsoft YaHei"/>
              </a:rPr>
              <a:t>做状态的维护,</a:t>
            </a:r>
            <a:r>
              <a:rPr dirty="0" sz="1200" spc="-45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开启多个</a:t>
            </a:r>
            <a:r>
              <a:rPr dirty="0" sz="1200" spc="-5">
                <a:latin typeface="Microsoft YaHei"/>
                <a:cs typeface="Microsoft YaHei"/>
              </a:rPr>
              <a:t>Master</a:t>
            </a:r>
            <a:r>
              <a:rPr dirty="0" sz="1200">
                <a:latin typeface="Microsoft YaHei"/>
                <a:cs typeface="Microsoft YaHei"/>
              </a:rPr>
              <a:t>进程,</a:t>
            </a:r>
            <a:r>
              <a:rPr dirty="0" sz="1200" spc="-40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一个作为活跃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其它的作为备 份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当活跃进程宕机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备份</a:t>
            </a:r>
            <a:r>
              <a:rPr dirty="0" sz="1200" spc="-5">
                <a:latin typeface="Microsoft YaHei"/>
                <a:cs typeface="Microsoft YaHei"/>
              </a:rPr>
              <a:t>Master</a:t>
            </a:r>
            <a:r>
              <a:rPr dirty="0" sz="1200">
                <a:latin typeface="Microsoft YaHei"/>
                <a:cs typeface="Microsoft YaHei"/>
              </a:rPr>
              <a:t>进行接管.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760882"/>
            <a:ext cx="5541010" cy="1464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为什么需要</a:t>
            </a:r>
            <a:r>
              <a:rPr dirty="0" sz="1800" spc="-5">
                <a:latin typeface="Microsoft YaHei"/>
                <a:cs typeface="Microsoft YaHei"/>
              </a:rPr>
              <a:t>Z</a:t>
            </a:r>
            <a:r>
              <a:rPr dirty="0" sz="1800">
                <a:latin typeface="Microsoft YaHei"/>
                <a:cs typeface="Microsoft YaHei"/>
              </a:rPr>
              <a:t>oo</a:t>
            </a:r>
            <a:r>
              <a:rPr dirty="0" sz="1800" spc="-40">
                <a:latin typeface="Microsoft YaHei"/>
                <a:cs typeface="Microsoft YaHei"/>
              </a:rPr>
              <a:t>k</a:t>
            </a:r>
            <a:r>
              <a:rPr dirty="0" sz="1800" spc="-5">
                <a:latin typeface="Microsoft YaHei"/>
                <a:cs typeface="Microsoft YaHei"/>
              </a:rPr>
              <a:t>ee</a:t>
            </a:r>
            <a:r>
              <a:rPr dirty="0" sz="1800">
                <a:latin typeface="Microsoft YaHei"/>
                <a:cs typeface="Microsoft YaHei"/>
              </a:rPr>
              <a:t>p</a:t>
            </a:r>
            <a:r>
              <a:rPr dirty="0" sz="1800" spc="-5">
                <a:latin typeface="Microsoft YaHei"/>
                <a:cs typeface="Microsoft YaHei"/>
              </a:rPr>
              <a:t>e</a:t>
            </a:r>
            <a:r>
              <a:rPr dirty="0" sz="1800">
                <a:latin typeface="Microsoft YaHei"/>
                <a:cs typeface="Microsoft YaHei"/>
              </a:rPr>
              <a:t>r?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200000"/>
              </a:lnSpc>
              <a:spcBef>
                <a:spcPts val="525"/>
              </a:spcBef>
            </a:pPr>
            <a:r>
              <a:rPr dirty="0" sz="1200">
                <a:latin typeface="Microsoft YaHei"/>
                <a:cs typeface="Microsoft YaHei"/>
              </a:rPr>
              <a:t>分布式进程是分布在多个服务器上的,</a:t>
            </a:r>
            <a:r>
              <a:rPr dirty="0" sz="1200" spc="-90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状态之间的同步需要协调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比如谁是</a:t>
            </a:r>
            <a:r>
              <a:rPr dirty="0" sz="1200" spc="-20">
                <a:latin typeface="Microsoft YaHei"/>
                <a:cs typeface="Microsoft YaHei"/>
              </a:rPr>
              <a:t>master,</a:t>
            </a:r>
            <a:r>
              <a:rPr dirty="0" sz="1200">
                <a:latin typeface="Microsoft YaHei"/>
                <a:cs typeface="Microsoft YaHei"/>
              </a:rPr>
              <a:t>谁 是</a:t>
            </a:r>
            <a:r>
              <a:rPr dirty="0" sz="1200" spc="-25">
                <a:latin typeface="Microsoft YaHei"/>
                <a:cs typeface="Microsoft YaHei"/>
              </a:rPr>
              <a:t>worker.</a:t>
            </a:r>
            <a:r>
              <a:rPr dirty="0" sz="1200">
                <a:latin typeface="Microsoft YaHei"/>
                <a:cs typeface="Microsoft YaHei"/>
              </a:rPr>
              <a:t>谁成了</a:t>
            </a:r>
            <a:r>
              <a:rPr dirty="0" sz="1200" spc="-5">
                <a:latin typeface="Microsoft YaHei"/>
                <a:cs typeface="Microsoft YaHei"/>
              </a:rPr>
              <a:t>master</a:t>
            </a:r>
            <a:r>
              <a:rPr dirty="0" sz="1200">
                <a:latin typeface="Microsoft YaHei"/>
                <a:cs typeface="Microsoft YaHei"/>
              </a:rPr>
              <a:t>后要通知</a:t>
            </a:r>
            <a:r>
              <a:rPr dirty="0" sz="1200" spc="-10">
                <a:latin typeface="Microsoft YaHei"/>
                <a:cs typeface="Microsoft YaHei"/>
              </a:rPr>
              <a:t>worker</a:t>
            </a:r>
            <a:r>
              <a:rPr dirty="0" sz="1200">
                <a:latin typeface="Microsoft YaHei"/>
                <a:cs typeface="Microsoft YaHei"/>
              </a:rPr>
              <a:t>等,</a:t>
            </a:r>
            <a:r>
              <a:rPr dirty="0" sz="1200" spc="-10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这些需要中心化协调器</a:t>
            </a:r>
            <a:r>
              <a:rPr dirty="0" sz="1200" spc="-10">
                <a:latin typeface="Microsoft YaHei"/>
                <a:cs typeface="Microsoft YaHei"/>
              </a:rPr>
              <a:t>Zookeeper</a:t>
            </a:r>
            <a:r>
              <a:rPr dirty="0" sz="1200">
                <a:latin typeface="Microsoft YaHei"/>
                <a:cs typeface="Microsoft YaHei"/>
              </a:rPr>
              <a:t>来 进行状态统一协调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7954" y="2737770"/>
            <a:ext cx="4761230" cy="767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760"/>
              </a:lnSpc>
              <a:spcBef>
                <a:spcPts val="95"/>
              </a:spcBef>
            </a:pP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环境搭建</a:t>
            </a:r>
            <a:r>
              <a:rPr dirty="0" sz="3200" spc="-15">
                <a:solidFill>
                  <a:srgbClr val="252525"/>
                </a:solidFill>
                <a:latin typeface="Microsoft YaHei"/>
                <a:cs typeface="Microsoft YaHei"/>
              </a:rPr>
              <a:t>-Spark</a:t>
            </a:r>
            <a:r>
              <a:rPr dirty="0" sz="32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on </a:t>
            </a:r>
            <a:r>
              <a:rPr dirty="0" sz="3200" spc="-75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endParaRPr sz="3200">
              <a:latin typeface="Microsoft YaHei"/>
              <a:cs typeface="Microsoft YaHei"/>
            </a:endParaRPr>
          </a:p>
          <a:p>
            <a:pPr marL="12700">
              <a:lnSpc>
                <a:spcPts val="2080"/>
              </a:lnSpc>
            </a:pPr>
            <a:r>
              <a:rPr dirty="0" sz="1800">
                <a:solidFill>
                  <a:srgbClr val="252525"/>
                </a:solidFill>
                <a:latin typeface="Microsoft YaHei"/>
                <a:cs typeface="Microsoft YaHei"/>
              </a:rPr>
              <a:t>重点掌握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608" y="281762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第五章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98097" y="1864899"/>
            <a:ext cx="2739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5.1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SparkOnYarn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本质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8097" y="2468403"/>
            <a:ext cx="32753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5.2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配置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on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 yarn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环境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8097" y="3071907"/>
            <a:ext cx="3211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5.3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部署模式DeployMode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8097" y="3675411"/>
            <a:ext cx="3845560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5.4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 spc="-3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On</a:t>
            </a:r>
            <a:r>
              <a:rPr dirty="0" sz="1800" spc="-1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0">
                <a:solidFill>
                  <a:srgbClr val="404040"/>
                </a:solidFill>
                <a:latin typeface="Microsoft YaHei"/>
                <a:cs typeface="Microsoft YaHei"/>
              </a:rPr>
              <a:t>Yarn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两种模式总结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5.5</a:t>
            </a:r>
            <a:r>
              <a:rPr dirty="0" sz="1800" spc="-9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扩展阅读：两种模式详细流程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0526395" cy="540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引言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 marR="79375" indent="-635">
              <a:lnSpc>
                <a:spcPct val="150000"/>
              </a:lnSpc>
            </a:pPr>
            <a:r>
              <a:rPr dirty="0" sz="1600">
                <a:latin typeface="Microsoft YaHei"/>
                <a:cs typeface="Microsoft YaHei"/>
              </a:rPr>
              <a:t>按照前面环境部署中所</a:t>
            </a:r>
            <a:r>
              <a:rPr dirty="0" sz="1600" spc="-10">
                <a:latin typeface="Microsoft YaHei"/>
                <a:cs typeface="Microsoft YaHei"/>
              </a:rPr>
              <a:t>学</a:t>
            </a:r>
            <a:r>
              <a:rPr dirty="0" sz="1600">
                <a:latin typeface="Microsoft YaHei"/>
                <a:cs typeface="Microsoft YaHei"/>
              </a:rPr>
              <a:t>习的,</a:t>
            </a:r>
            <a:r>
              <a:rPr dirty="0" sz="1600" spc="-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如果我们想要一个稳定的</a:t>
            </a:r>
            <a:r>
              <a:rPr dirty="0" sz="1600" spc="-10">
                <a:latin typeface="Microsoft YaHei"/>
                <a:cs typeface="Microsoft YaHei"/>
              </a:rPr>
              <a:t>生</a:t>
            </a:r>
            <a:r>
              <a:rPr dirty="0" sz="1600">
                <a:latin typeface="Microsoft YaHei"/>
                <a:cs typeface="Microsoft YaHei"/>
              </a:rPr>
              <a:t>产</a:t>
            </a:r>
            <a:r>
              <a:rPr dirty="0" sz="1600" spc="-10">
                <a:latin typeface="Microsoft YaHei"/>
                <a:cs typeface="Microsoft YaHei"/>
              </a:rPr>
              <a:t>Spark</a:t>
            </a:r>
            <a:r>
              <a:rPr dirty="0" sz="1600">
                <a:latin typeface="Microsoft YaHei"/>
                <a:cs typeface="Microsoft YaHei"/>
              </a:rPr>
              <a:t>环境, 那么最优的选择就是构建</a:t>
            </a:r>
            <a:r>
              <a:rPr dirty="0" sz="1600" spc="-5">
                <a:latin typeface="Microsoft YaHei"/>
                <a:cs typeface="Microsoft YaHei"/>
              </a:rPr>
              <a:t>:HA </a:t>
            </a:r>
            <a:r>
              <a:rPr dirty="0" sz="1600" spc="-10">
                <a:latin typeface="Microsoft YaHei"/>
                <a:cs typeface="Microsoft YaHei"/>
              </a:rPr>
              <a:t>StandAlone</a:t>
            </a:r>
            <a:r>
              <a:rPr dirty="0" sz="1600">
                <a:latin typeface="Microsoft YaHei"/>
                <a:cs typeface="Microsoft YaHei"/>
              </a:rPr>
              <a:t>集 群.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latin typeface="Microsoft YaHei"/>
                <a:cs typeface="Microsoft YaHei"/>
              </a:rPr>
              <a:t>不过在企业中,</a:t>
            </a:r>
            <a:r>
              <a:rPr dirty="0" sz="1600" spc="-1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服务器的资源总是紧</a:t>
            </a:r>
            <a:r>
              <a:rPr dirty="0" sz="1600" spc="-10">
                <a:latin typeface="Microsoft YaHei"/>
                <a:cs typeface="Microsoft YaHei"/>
              </a:rPr>
              <a:t>张</a:t>
            </a:r>
            <a:r>
              <a:rPr dirty="0" sz="1600">
                <a:latin typeface="Microsoft YaHei"/>
                <a:cs typeface="Microsoft YaHei"/>
              </a:rPr>
              <a:t>的,</a:t>
            </a:r>
            <a:r>
              <a:rPr dirty="0" sz="1600" spc="-1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许多企业不管做什么业</a:t>
            </a:r>
            <a:r>
              <a:rPr dirty="0" sz="1600" spc="-10">
                <a:latin typeface="Microsoft YaHei"/>
                <a:cs typeface="Microsoft YaHei"/>
              </a:rPr>
              <a:t>务</a:t>
            </a:r>
            <a:r>
              <a:rPr dirty="0" sz="1600" spc="-5">
                <a:latin typeface="Microsoft YaHei"/>
                <a:cs typeface="Microsoft YaHei"/>
              </a:rPr>
              <a:t>,</a:t>
            </a:r>
            <a:r>
              <a:rPr dirty="0" sz="1600">
                <a:latin typeface="Microsoft YaHei"/>
                <a:cs typeface="Microsoft YaHei"/>
              </a:rPr>
              <a:t>都基本</a:t>
            </a:r>
            <a:r>
              <a:rPr dirty="0" sz="1600" spc="-10">
                <a:latin typeface="Microsoft YaHei"/>
                <a:cs typeface="Microsoft YaHei"/>
              </a:rPr>
              <a:t>上</a:t>
            </a:r>
            <a:r>
              <a:rPr dirty="0" sz="1600">
                <a:latin typeface="Microsoft YaHei"/>
                <a:cs typeface="Microsoft YaHei"/>
              </a:rPr>
              <a:t>会有</a:t>
            </a:r>
            <a:r>
              <a:rPr dirty="0" sz="1600" spc="-5">
                <a:latin typeface="Microsoft YaHei"/>
                <a:cs typeface="Microsoft YaHei"/>
              </a:rPr>
              <a:t>Hadoop</a:t>
            </a:r>
            <a:r>
              <a:rPr dirty="0" sz="1600">
                <a:latin typeface="Microsoft YaHei"/>
                <a:cs typeface="Microsoft YaHei"/>
              </a:rPr>
              <a:t>集</a:t>
            </a:r>
            <a:r>
              <a:rPr dirty="0" sz="1600" spc="-10">
                <a:latin typeface="Microsoft YaHei"/>
                <a:cs typeface="Microsoft YaHei"/>
              </a:rPr>
              <a:t>群</a:t>
            </a:r>
            <a:r>
              <a:rPr dirty="0" sz="1600">
                <a:latin typeface="Microsoft YaHei"/>
                <a:cs typeface="Microsoft YaHei"/>
              </a:rPr>
              <a:t>.</a:t>
            </a:r>
            <a:r>
              <a:rPr dirty="0" sz="1600" spc="-1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也就是会有</a:t>
            </a:r>
            <a:r>
              <a:rPr dirty="0" sz="1600" spc="-35">
                <a:latin typeface="Microsoft YaHei"/>
                <a:cs typeface="Microsoft YaHei"/>
              </a:rPr>
              <a:t>YARN</a:t>
            </a:r>
            <a:r>
              <a:rPr dirty="0" sz="1600">
                <a:latin typeface="Microsoft YaHei"/>
                <a:cs typeface="Microsoft YaHei"/>
              </a:rPr>
              <a:t>集群.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Microsoft YaHei"/>
              <a:cs typeface="Microsoft YaHei"/>
            </a:endParaRPr>
          </a:p>
          <a:p>
            <a:pPr marL="12700" marR="140970" indent="-635">
              <a:lnSpc>
                <a:spcPct val="150000"/>
              </a:lnSpc>
            </a:pPr>
            <a:r>
              <a:rPr dirty="0" sz="1600">
                <a:latin typeface="Microsoft YaHei"/>
                <a:cs typeface="Microsoft YaHei"/>
              </a:rPr>
              <a:t>对于企业来说</a:t>
            </a:r>
            <a:r>
              <a:rPr dirty="0" sz="1600" spc="-5">
                <a:latin typeface="Microsoft YaHei"/>
                <a:cs typeface="Microsoft YaHei"/>
              </a:rPr>
              <a:t>,</a:t>
            </a:r>
            <a:r>
              <a:rPr dirty="0" sz="1600">
                <a:latin typeface="Microsoft YaHei"/>
                <a:cs typeface="Microsoft YaHei"/>
              </a:rPr>
              <a:t>在已有</a:t>
            </a:r>
            <a:r>
              <a:rPr dirty="0" sz="1600" spc="-40">
                <a:latin typeface="Microsoft YaHei"/>
                <a:cs typeface="Microsoft YaHei"/>
              </a:rPr>
              <a:t>YARN</a:t>
            </a:r>
            <a:r>
              <a:rPr dirty="0" sz="1600">
                <a:latin typeface="Microsoft YaHei"/>
                <a:cs typeface="Microsoft YaHei"/>
              </a:rPr>
              <a:t>集群的前</a:t>
            </a:r>
            <a:r>
              <a:rPr dirty="0" sz="1600" spc="-10">
                <a:latin typeface="Microsoft YaHei"/>
                <a:cs typeface="Microsoft YaHei"/>
              </a:rPr>
              <a:t>提</a:t>
            </a:r>
            <a:r>
              <a:rPr dirty="0" sz="1600">
                <a:latin typeface="Microsoft YaHei"/>
                <a:cs typeface="Microsoft YaHei"/>
              </a:rPr>
              <a:t>下在</a:t>
            </a:r>
            <a:r>
              <a:rPr dirty="0" sz="1600" spc="-10">
                <a:latin typeface="Microsoft YaHei"/>
                <a:cs typeface="Microsoft YaHei"/>
              </a:rPr>
              <a:t>单</a:t>
            </a:r>
            <a:r>
              <a:rPr dirty="0" sz="1600">
                <a:latin typeface="Microsoft YaHei"/>
                <a:cs typeface="Microsoft YaHei"/>
              </a:rPr>
              <a:t>独准</a:t>
            </a:r>
            <a:r>
              <a:rPr dirty="0" sz="1600" spc="-10">
                <a:latin typeface="Microsoft YaHei"/>
                <a:cs typeface="Microsoft YaHei"/>
              </a:rPr>
              <a:t>备</a:t>
            </a:r>
            <a:r>
              <a:rPr dirty="0" sz="1600" spc="-5">
                <a:latin typeface="Microsoft YaHei"/>
                <a:cs typeface="Microsoft YaHei"/>
              </a:rPr>
              <a:t>Spark</a:t>
            </a:r>
            <a:r>
              <a:rPr dirty="0" sz="1600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StandAlone</a:t>
            </a:r>
            <a:r>
              <a:rPr dirty="0" sz="1600">
                <a:latin typeface="Microsoft YaHei"/>
                <a:cs typeface="Microsoft YaHei"/>
              </a:rPr>
              <a:t>集群</a:t>
            </a:r>
            <a:r>
              <a:rPr dirty="0" sz="1600" spc="-5">
                <a:latin typeface="Microsoft YaHei"/>
                <a:cs typeface="Microsoft YaHei"/>
              </a:rPr>
              <a:t>,</a:t>
            </a:r>
            <a:r>
              <a:rPr dirty="0" sz="1600">
                <a:latin typeface="Microsoft YaHei"/>
                <a:cs typeface="Microsoft YaHei"/>
              </a:rPr>
              <a:t>对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资源的利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用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就不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高</a:t>
            </a:r>
            <a:r>
              <a:rPr dirty="0" sz="1600">
                <a:latin typeface="Microsoft YaHei"/>
                <a:cs typeface="Microsoft YaHei"/>
              </a:rPr>
              <a:t>.</a:t>
            </a:r>
            <a:r>
              <a:rPr dirty="0" sz="1600" spc="-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所以,</a:t>
            </a:r>
            <a:r>
              <a:rPr dirty="0" sz="1600" spc="1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在企业中</a:t>
            </a:r>
            <a:r>
              <a:rPr dirty="0" sz="1600" spc="-5">
                <a:latin typeface="Microsoft YaHei"/>
                <a:cs typeface="Microsoft YaHei"/>
              </a:rPr>
              <a:t>,</a:t>
            </a:r>
            <a:r>
              <a:rPr dirty="0" sz="1600">
                <a:latin typeface="Microsoft YaHei"/>
                <a:cs typeface="Microsoft YaHei"/>
              </a:rPr>
              <a:t>多 数场景下</a:t>
            </a:r>
            <a:r>
              <a:rPr dirty="0" sz="1600" spc="-5">
                <a:latin typeface="Microsoft YaHei"/>
                <a:cs typeface="Microsoft YaHei"/>
              </a:rPr>
              <a:t>,</a:t>
            </a:r>
            <a:r>
              <a:rPr dirty="0" sz="1600">
                <a:latin typeface="Microsoft YaHei"/>
                <a:cs typeface="Microsoft YaHei"/>
              </a:rPr>
              <a:t>会将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Spark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运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行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到</a:t>
            </a:r>
            <a:r>
              <a:rPr dirty="0" sz="1600" spc="-40" b="1">
                <a:solidFill>
                  <a:srgbClr val="FF0000"/>
                </a:solidFill>
                <a:latin typeface="Microsoft YaHei"/>
                <a:cs typeface="Microsoft YaHei"/>
              </a:rPr>
              <a:t>YARN</a:t>
            </a:r>
            <a:r>
              <a:rPr dirty="0" sz="1600">
                <a:latin typeface="Microsoft YaHei"/>
                <a:cs typeface="Microsoft YaHei"/>
              </a:rPr>
              <a:t>集群中.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Microsoft YaHei"/>
              <a:cs typeface="Microsoft YaHei"/>
            </a:endParaRPr>
          </a:p>
          <a:p>
            <a:pPr marL="12700" marR="3295650">
              <a:lnSpc>
                <a:spcPct val="170000"/>
              </a:lnSpc>
              <a:spcBef>
                <a:spcPts val="5"/>
              </a:spcBef>
            </a:pPr>
            <a:r>
              <a:rPr dirty="0" sz="1600" spc="-35">
                <a:latin typeface="Microsoft YaHei"/>
                <a:cs typeface="Microsoft YaHei"/>
              </a:rPr>
              <a:t>YARN</a:t>
            </a:r>
            <a:r>
              <a:rPr dirty="0" sz="1600">
                <a:latin typeface="Microsoft YaHei"/>
                <a:cs typeface="Microsoft YaHei"/>
              </a:rPr>
              <a:t>本身是一个资源调</a:t>
            </a:r>
            <a:r>
              <a:rPr dirty="0" sz="1600" spc="-10">
                <a:latin typeface="Microsoft YaHei"/>
                <a:cs typeface="Microsoft YaHei"/>
              </a:rPr>
              <a:t>度</a:t>
            </a:r>
            <a:r>
              <a:rPr dirty="0" sz="1600">
                <a:latin typeface="Microsoft YaHei"/>
                <a:cs typeface="Microsoft YaHei"/>
              </a:rPr>
              <a:t>框架,</a:t>
            </a:r>
            <a:r>
              <a:rPr dirty="0" sz="1600" spc="-5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负责对运行在内部的计算</a:t>
            </a:r>
            <a:r>
              <a:rPr dirty="0" sz="1600" spc="-10">
                <a:latin typeface="Microsoft YaHei"/>
                <a:cs typeface="Microsoft YaHei"/>
              </a:rPr>
              <a:t>框</a:t>
            </a:r>
            <a:r>
              <a:rPr dirty="0" sz="1600">
                <a:latin typeface="Microsoft YaHei"/>
                <a:cs typeface="Microsoft YaHei"/>
              </a:rPr>
              <a:t>架进</a:t>
            </a:r>
            <a:r>
              <a:rPr dirty="0" sz="1600" spc="-10">
                <a:latin typeface="Microsoft YaHei"/>
                <a:cs typeface="Microsoft YaHei"/>
              </a:rPr>
              <a:t>行</a:t>
            </a:r>
            <a:r>
              <a:rPr dirty="0" sz="1600">
                <a:latin typeface="Microsoft YaHei"/>
                <a:cs typeface="Microsoft YaHei"/>
              </a:rPr>
              <a:t>资源</a:t>
            </a:r>
            <a:r>
              <a:rPr dirty="0" sz="1600" spc="-10">
                <a:latin typeface="Microsoft YaHei"/>
                <a:cs typeface="Microsoft YaHei"/>
              </a:rPr>
              <a:t>调</a:t>
            </a:r>
            <a:r>
              <a:rPr dirty="0" sz="1600">
                <a:latin typeface="Microsoft YaHei"/>
                <a:cs typeface="Microsoft YaHei"/>
              </a:rPr>
              <a:t>度管</a:t>
            </a:r>
            <a:r>
              <a:rPr dirty="0" sz="1600" spc="-10">
                <a:latin typeface="Microsoft YaHei"/>
                <a:cs typeface="Microsoft YaHei"/>
              </a:rPr>
              <a:t>理</a:t>
            </a:r>
            <a:r>
              <a:rPr dirty="0" sz="1600">
                <a:latin typeface="Microsoft YaHei"/>
                <a:cs typeface="Microsoft YaHei"/>
              </a:rPr>
              <a:t>. </a:t>
            </a:r>
            <a:r>
              <a:rPr dirty="0" sz="1600" spc="-45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作为典型的计算框架,</a:t>
            </a:r>
            <a:r>
              <a:rPr dirty="0" sz="1600" spc="-30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Spark</a:t>
            </a:r>
            <a:r>
              <a:rPr dirty="0" sz="1600">
                <a:latin typeface="Microsoft YaHei"/>
                <a:cs typeface="Microsoft YaHei"/>
              </a:rPr>
              <a:t>本身也是直接运行在</a:t>
            </a:r>
            <a:r>
              <a:rPr dirty="0" sz="1600" spc="-35">
                <a:latin typeface="Microsoft YaHei"/>
                <a:cs typeface="Microsoft YaHei"/>
              </a:rPr>
              <a:t>YARN</a:t>
            </a:r>
            <a:r>
              <a:rPr dirty="0" sz="1600">
                <a:latin typeface="Microsoft YaHei"/>
                <a:cs typeface="Microsoft YaHei"/>
              </a:rPr>
              <a:t>中,</a:t>
            </a:r>
            <a:r>
              <a:rPr dirty="0" sz="1600" spc="-2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并接受</a:t>
            </a:r>
            <a:r>
              <a:rPr dirty="0" sz="1600" spc="-35">
                <a:latin typeface="Microsoft YaHei"/>
                <a:cs typeface="Microsoft YaHei"/>
              </a:rPr>
              <a:t>YARN</a:t>
            </a:r>
            <a:r>
              <a:rPr dirty="0" sz="1600">
                <a:latin typeface="Microsoft YaHei"/>
                <a:cs typeface="Microsoft YaHei"/>
              </a:rPr>
              <a:t>的调度的.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Microsoft YaHei"/>
              <a:cs typeface="Microsoft YaHei"/>
            </a:endParaRPr>
          </a:p>
          <a:p>
            <a:pPr marL="12700" marR="64769">
              <a:lnSpc>
                <a:spcPct val="150000"/>
              </a:lnSpc>
            </a:pPr>
            <a:r>
              <a:rPr dirty="0" sz="1600">
                <a:latin typeface="Microsoft YaHei"/>
                <a:cs typeface="Microsoft YaHei"/>
              </a:rPr>
              <a:t>所以, 对于</a:t>
            </a:r>
            <a:r>
              <a:rPr dirty="0" sz="1600" spc="-5">
                <a:latin typeface="Microsoft YaHei"/>
                <a:cs typeface="Microsoft YaHei"/>
              </a:rPr>
              <a:t>Spark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On</a:t>
            </a:r>
            <a:r>
              <a:rPr dirty="0" sz="1600" spc="-5">
                <a:latin typeface="Microsoft YaHei"/>
                <a:cs typeface="Microsoft YaHei"/>
              </a:rPr>
              <a:t> </a:t>
            </a:r>
            <a:r>
              <a:rPr dirty="0" sz="1600" spc="-30">
                <a:latin typeface="Microsoft YaHei"/>
                <a:cs typeface="Microsoft YaHei"/>
              </a:rPr>
              <a:t>YARN,</a:t>
            </a:r>
            <a:r>
              <a:rPr dirty="0" sz="1600">
                <a:latin typeface="Microsoft YaHei"/>
                <a:cs typeface="Microsoft YaHei"/>
              </a:rPr>
              <a:t> 无需部署</a:t>
            </a:r>
            <a:r>
              <a:rPr dirty="0" sz="1600" spc="-10">
                <a:latin typeface="Microsoft YaHei"/>
                <a:cs typeface="Microsoft YaHei"/>
              </a:rPr>
              <a:t>Spark</a:t>
            </a:r>
            <a:r>
              <a:rPr dirty="0" sz="1600">
                <a:latin typeface="Microsoft YaHei"/>
                <a:cs typeface="Microsoft YaHei"/>
              </a:rPr>
              <a:t>集群,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只要找一台服务器,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充当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Spark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的客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户</a:t>
            </a:r>
            <a:r>
              <a:rPr dirty="0" sz="1600" b="1">
                <a:solidFill>
                  <a:srgbClr val="FF0000"/>
                </a:solidFill>
                <a:latin typeface="Microsoft YaHei"/>
                <a:cs typeface="Microsoft YaHei"/>
              </a:rPr>
              <a:t>端</a:t>
            </a:r>
            <a:r>
              <a:rPr dirty="0" sz="1600">
                <a:latin typeface="Microsoft YaHei"/>
                <a:cs typeface="Microsoft YaHei"/>
              </a:rPr>
              <a:t>,</a:t>
            </a:r>
            <a:r>
              <a:rPr dirty="0" sz="1600" spc="-10">
                <a:latin typeface="Microsoft YaHei"/>
                <a:cs typeface="Microsoft YaHei"/>
              </a:rPr>
              <a:t> </a:t>
            </a:r>
            <a:r>
              <a:rPr dirty="0" sz="1600">
                <a:latin typeface="Microsoft YaHei"/>
                <a:cs typeface="Microsoft YaHei"/>
              </a:rPr>
              <a:t>即可提交任务到</a:t>
            </a:r>
            <a:r>
              <a:rPr dirty="0" sz="1600" spc="-40">
                <a:latin typeface="Microsoft YaHei"/>
                <a:cs typeface="Microsoft YaHei"/>
              </a:rPr>
              <a:t>YARN</a:t>
            </a:r>
            <a:r>
              <a:rPr dirty="0" sz="1600">
                <a:latin typeface="Microsoft YaHei"/>
                <a:cs typeface="Microsoft YaHei"/>
              </a:rPr>
              <a:t>集群 中运行.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749479" y="2770332"/>
            <a:ext cx="152400" cy="20129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619" y="1040434"/>
            <a:ext cx="7889240" cy="35928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5.1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SparkOnYarn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本质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45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的本质?</a:t>
            </a:r>
            <a:endParaRPr sz="1600">
              <a:latin typeface="Microsoft YaHei"/>
              <a:cs typeface="Microsoft YaHei"/>
            </a:endParaRPr>
          </a:p>
          <a:p>
            <a:pPr marL="101600" marR="4600575">
              <a:lnSpc>
                <a:spcPct val="170000"/>
              </a:lnSpc>
              <a:spcBef>
                <a:spcPts val="100"/>
              </a:spcBef>
            </a:pP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Master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角色由</a:t>
            </a:r>
            <a:r>
              <a:rPr dirty="0" sz="1200" spc="-30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ResourceManager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担任. </a:t>
            </a:r>
            <a:r>
              <a:rPr dirty="0" sz="1200" spc="-3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Worker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角色由</a:t>
            </a:r>
            <a:r>
              <a:rPr dirty="0" sz="1200" spc="-30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NodeManager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担任.</a:t>
            </a:r>
            <a:endParaRPr sz="1200">
              <a:latin typeface="Microsoft YaHei"/>
              <a:cs typeface="Microsoft YaHei"/>
            </a:endParaRPr>
          </a:p>
          <a:p>
            <a:pPr marL="101600" marR="3922395">
              <a:lnSpc>
                <a:spcPct val="170000"/>
              </a:lnSpc>
            </a:pP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角色运行在</a:t>
            </a:r>
            <a:r>
              <a:rPr dirty="0" sz="1200" spc="-25" b="1">
                <a:solidFill>
                  <a:srgbClr val="FF0000"/>
                </a:solidFill>
                <a:latin typeface="Microsoft YaHei"/>
                <a:cs typeface="Microsoft YaHei"/>
              </a:rPr>
              <a:t>YARN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容器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内</a:t>
            </a:r>
            <a:r>
              <a:rPr dirty="0" sz="1200" spc="-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或</a:t>
            </a:r>
            <a:r>
              <a:rPr dirty="0" sz="12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提交任务的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客户端进程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真正干活的</a:t>
            </a:r>
            <a:r>
              <a:rPr dirty="0" sz="1200" spc="-10" b="1">
                <a:solidFill>
                  <a:srgbClr val="FF0000"/>
                </a:solidFill>
                <a:latin typeface="Microsoft YaHei"/>
                <a:cs typeface="Microsoft YaHei"/>
              </a:rPr>
              <a:t>Executor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运行在</a:t>
            </a:r>
            <a:r>
              <a:rPr dirty="0" sz="1200" spc="-25" b="1">
                <a:solidFill>
                  <a:srgbClr val="FF0000"/>
                </a:solidFill>
                <a:latin typeface="Microsoft YaHei"/>
                <a:cs typeface="Microsoft YaHei"/>
              </a:rPr>
              <a:t>YARN</a:t>
            </a: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提供的容器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内</a:t>
            </a:r>
            <a:endParaRPr sz="12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124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45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需要啥?</a:t>
            </a:r>
            <a:endParaRPr sz="1600">
              <a:latin typeface="Microsoft YaHei"/>
              <a:cs typeface="Microsoft YaHei"/>
            </a:endParaRPr>
          </a:p>
          <a:p>
            <a:pPr marL="139065" indent="-127000">
              <a:lnSpc>
                <a:spcPct val="100000"/>
              </a:lnSpc>
              <a:spcBef>
                <a:spcPts val="1110"/>
              </a:spcBef>
              <a:buSzPct val="91666"/>
              <a:buAutoNum type="arabicPeriod"/>
              <a:tabLst>
                <a:tab pos="139700" algn="l"/>
              </a:tabLst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需要</a:t>
            </a:r>
            <a:r>
              <a:rPr dirty="0" sz="1200" spc="-125">
                <a:solidFill>
                  <a:srgbClr val="252525"/>
                </a:solidFill>
                <a:latin typeface="Microsoft YaHei"/>
                <a:cs typeface="Microsoft YaHei"/>
              </a:rPr>
              <a:t>Y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rn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集群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: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已经安装了</a:t>
            </a:r>
            <a:endParaRPr sz="1200">
              <a:latin typeface="Microsoft YaHei"/>
              <a:cs typeface="Microsoft YaHei"/>
            </a:endParaRPr>
          </a:p>
          <a:p>
            <a:pPr marL="139065" indent="-127000">
              <a:lnSpc>
                <a:spcPct val="100000"/>
              </a:lnSpc>
              <a:spcBef>
                <a:spcPts val="1010"/>
              </a:spcBef>
              <a:buSzPct val="91666"/>
              <a:buAutoNum type="arabicPeriod"/>
              <a:tabLst>
                <a:tab pos="139700" algn="l"/>
              </a:tabLst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需要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客户端工具,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比如</a:t>
            </a:r>
            <a:r>
              <a:rPr dirty="0" sz="1200" spc="-15">
                <a:solidFill>
                  <a:srgbClr val="252525"/>
                </a:solidFill>
                <a:latin typeface="Microsoft YaHei"/>
                <a:cs typeface="Microsoft YaHei"/>
              </a:rPr>
              <a:t>spark-submit,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可以将</a:t>
            </a:r>
            <a:r>
              <a:rPr dirty="0" sz="12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程序提交到</a:t>
            </a:r>
            <a:r>
              <a:rPr dirty="0" sz="1200" spc="-30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中</a:t>
            </a:r>
            <a:endParaRPr sz="1200">
              <a:latin typeface="Microsoft YaHei"/>
              <a:cs typeface="Microsoft YaHei"/>
            </a:endParaRPr>
          </a:p>
          <a:p>
            <a:pPr marL="139065" indent="-127000">
              <a:lnSpc>
                <a:spcPct val="100000"/>
              </a:lnSpc>
              <a:spcBef>
                <a:spcPts val="1005"/>
              </a:spcBef>
              <a:buSzPct val="91666"/>
              <a:buAutoNum type="arabicPeriod"/>
              <a:tabLst>
                <a:tab pos="139700" algn="l"/>
              </a:tabLst>
            </a:pP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需要被提交的代码程序:，如s</a:t>
            </a:r>
            <a:r>
              <a:rPr dirty="0" sz="1200" spc="-2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/ex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m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le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/s</a:t>
            </a:r>
            <a:r>
              <a:rPr dirty="0" sz="1200" spc="-2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c/m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in/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200" spc="5">
                <a:solidFill>
                  <a:srgbClr val="252525"/>
                </a:solidFill>
                <a:latin typeface="Microsoft YaHei"/>
                <a:cs typeface="Microsoft YaHei"/>
              </a:rPr>
              <a:t>y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hon/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i.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py此示例程序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或我们后续自己开发的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200" spc="-20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2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200">
                <a:solidFill>
                  <a:srgbClr val="252525"/>
                </a:solidFill>
                <a:latin typeface="Microsoft YaHei"/>
                <a:cs typeface="Microsoft YaHei"/>
              </a:rPr>
              <a:t>k任务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4638" y="1513469"/>
            <a:ext cx="7254460" cy="2535095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4264025" cy="989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5.2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环境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此部分直接参考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&lt;&lt;spark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部署文档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.doc&gt;&gt;</a:t>
            </a:r>
            <a:r>
              <a:rPr dirty="0" sz="1600" spc="-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即可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7437755" cy="2232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部署模式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DeployMode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是有两种运行模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一种是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Cluster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模式一种是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Client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模式.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这两种模式的区别就是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ri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r运行的位置.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2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Cluster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模式即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:Driver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运行在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容器内部, 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ApplicationMaster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在同一个容器内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9619" y="4246907"/>
            <a:ext cx="785939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Client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模式即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:Driver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运行在客户端进程中, 比如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运行在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spark-submit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程序的进程中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2840990" cy="162306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lvl="1" marL="428625" indent="-416559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429259" algn="l"/>
              </a:tabLst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部署模式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epl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oyMod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endParaRPr sz="1800">
              <a:latin typeface="Microsoft YaHei"/>
              <a:cs typeface="Microsoft YaHei"/>
            </a:endParaRPr>
          </a:p>
          <a:p>
            <a:pPr lvl="2" marL="635000" indent="-622935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635635" algn="l"/>
              </a:tabLst>
            </a:pP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Cluster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模式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如图,</a:t>
            </a:r>
            <a:r>
              <a:rPr dirty="0" sz="1600" spc="-8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此为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Cluster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ri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r运行在容器内部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6919" y="3079570"/>
            <a:ext cx="6684122" cy="23359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895" y="3772632"/>
            <a:ext cx="5100096" cy="215572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4859655" cy="162306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部署模式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DeployMode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5.3.2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Client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模式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如图,</a:t>
            </a:r>
            <a:r>
              <a:rPr dirty="0" sz="1600" spc="-7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此为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Client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运行在客户端程序进程中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spark-submit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为例)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5778" y="2795991"/>
            <a:ext cx="6184329" cy="318662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246" y="3583339"/>
            <a:ext cx="4939337" cy="1847372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3063240" cy="120904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部署模式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DeployMode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5.3.3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两种模式的区别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第五章</a:t>
            </a:r>
            <a:r>
              <a:rPr dirty="0" sz="1600" spc="-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环境搭建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-Spark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 YARN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787525" y="2065009"/>
          <a:ext cx="8551545" cy="3853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4165"/>
                <a:gridCol w="2844165"/>
                <a:gridCol w="2844164"/>
              </a:tblGrid>
              <a:tr h="4572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Cluster</a:t>
                      </a:r>
                      <a:r>
                        <a:rPr dirty="0" sz="2400" spc="5" b="1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模</a:t>
                      </a:r>
                      <a:r>
                        <a:rPr dirty="0" sz="2400" b="1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式</a:t>
                      </a:r>
                      <a:endParaRPr sz="24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Client</a:t>
                      </a:r>
                      <a:r>
                        <a:rPr dirty="0" sz="2400" spc="5" b="1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模</a:t>
                      </a:r>
                      <a:r>
                        <a:rPr dirty="0" sz="2400" b="1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式</a:t>
                      </a:r>
                      <a:endParaRPr sz="24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45719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Driver</a:t>
                      </a:r>
                      <a:r>
                        <a:rPr dirty="0" sz="2400">
                          <a:latin typeface="SimSun"/>
                          <a:cs typeface="SimSun"/>
                        </a:rPr>
                        <a:t>运行位置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 spc="-50">
                          <a:latin typeface="Calibri"/>
                          <a:cs typeface="Calibri"/>
                        </a:rPr>
                        <a:t>YARN</a:t>
                      </a:r>
                      <a:r>
                        <a:rPr dirty="0" sz="2400">
                          <a:latin typeface="SimSun"/>
                          <a:cs typeface="SimSun"/>
                        </a:rPr>
                        <a:t>容器内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客户端进程内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通讯效率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高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低于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2400" spc="-35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24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2400" spc="-5">
                          <a:latin typeface="Calibri"/>
                          <a:cs typeface="Calibri"/>
                        </a:rPr>
                        <a:t>er</a:t>
                      </a:r>
                      <a:r>
                        <a:rPr dirty="0" sz="2400">
                          <a:latin typeface="SimSun"/>
                          <a:cs typeface="SimSun"/>
                        </a:rPr>
                        <a:t>模式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11887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日志查看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30504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日志输出在容器内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, </a:t>
                      </a:r>
                      <a:r>
                        <a:rPr dirty="0" sz="2400">
                          <a:latin typeface="SimSun"/>
                          <a:cs typeface="SimSun"/>
                        </a:rPr>
                        <a:t>查看不方便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0805" marR="230504">
                        <a:lnSpc>
                          <a:spcPct val="96700"/>
                        </a:lnSpc>
                        <a:spcBef>
                          <a:spcPts val="535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日志输出在客户端 的标准输出流中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z="2400">
                          <a:latin typeface="SimSun"/>
                          <a:cs typeface="SimSun"/>
                        </a:rPr>
                        <a:t>方 便查看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45719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生产可用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推荐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不推荐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82295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稳定性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稳定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2311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2400">
                          <a:latin typeface="SimSun"/>
                          <a:cs typeface="SimSun"/>
                        </a:rPr>
                        <a:t>基于客户端进程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z="2400">
                          <a:latin typeface="SimSun"/>
                          <a:cs typeface="SimSun"/>
                        </a:rPr>
                        <a:t>受 </a:t>
                      </a:r>
                      <a:r>
                        <a:rPr dirty="0" sz="2400">
                          <a:latin typeface="SimSun"/>
                          <a:cs typeface="SimSun"/>
                        </a:rPr>
                        <a:t>到客户端进程影响</a:t>
                      </a:r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106987" y="1261395"/>
            <a:ext cx="2240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1.1</a:t>
            </a:r>
            <a:r>
              <a:rPr dirty="0" sz="1800" spc="-3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是什么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6987" y="1864899"/>
            <a:ext cx="2401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latin typeface="Microsoft YaHei"/>
                <a:cs typeface="Microsoft YaHei"/>
              </a:rPr>
              <a:t>1.2</a:t>
            </a:r>
            <a:r>
              <a:rPr dirty="0" sz="1800" spc="-65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>
                <a:latin typeface="Microsoft YaHei"/>
                <a:cs typeface="Microsoft YaHei"/>
              </a:rPr>
              <a:t>风雨十年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6987" y="2468403"/>
            <a:ext cx="3934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1.3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扩展阅读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：Spark</a:t>
            </a:r>
            <a:r>
              <a:rPr dirty="0" sz="1800" spc="-3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Microsoft YaHei"/>
                <a:cs typeface="Microsoft YaHei"/>
              </a:rPr>
              <a:t>VS</a:t>
            </a:r>
            <a:r>
              <a:rPr dirty="0" sz="1800" spc="-2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Hadoop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6987" y="3071907"/>
            <a:ext cx="2468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1.4</a:t>
            </a:r>
            <a:r>
              <a:rPr dirty="0" sz="1800" spc="-3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四大特点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6987" y="3675411"/>
            <a:ext cx="3025140" cy="1506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1.5</a:t>
            </a:r>
            <a:r>
              <a:rPr dirty="0" sz="1800" spc="-3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框架模块-了解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1.6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运行模式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1.7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Spark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架构角色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2840990" cy="68389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6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部署模式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DeployMode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5.3.4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client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模式测试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619" y="1759885"/>
            <a:ext cx="5048885" cy="441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假设运行圆周率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程序，采用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c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lie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模式，命令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如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下：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SPARK_HOME=/export/server/spark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${SPARK_HOME}/bin/spark-submit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--master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yarn</a:t>
            </a:r>
            <a:r>
              <a:rPr dirty="0" sz="1600" spc="-2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--deploy-mode</a:t>
            </a:r>
            <a:r>
              <a:rPr dirty="0" sz="1600" spc="-2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client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--driver-memory</a:t>
            </a:r>
            <a:r>
              <a:rPr dirty="0" sz="16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512m</a:t>
            </a:r>
            <a:r>
              <a:rPr dirty="0" sz="1600" spc="-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--executor-memory</a:t>
            </a:r>
            <a:r>
              <a:rPr dirty="0" sz="16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512m</a:t>
            </a:r>
            <a:r>
              <a:rPr dirty="0" sz="1600" spc="-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--num-executors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1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--total-executor-cores</a:t>
            </a:r>
            <a:r>
              <a:rPr dirty="0" sz="1600" spc="-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2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70000"/>
              </a:lnSpc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${SPARK_HOME}/examples/src/main/python/pi.py</a:t>
            </a:r>
            <a:r>
              <a:rPr dirty="0" sz="1600" spc="8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\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10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40" y="3647694"/>
            <a:ext cx="5274563" cy="141350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010525" y="5125973"/>
            <a:ext cx="30448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日志跟随客户端的标准输出流进行</a:t>
            </a:r>
            <a:r>
              <a:rPr dirty="0" sz="1400">
                <a:solidFill>
                  <a:srgbClr val="585858"/>
                </a:solidFill>
                <a:latin typeface="Microsoft YaHei"/>
                <a:cs typeface="Microsoft YaHei"/>
              </a:rPr>
              <a:t>输</a:t>
            </a:r>
            <a:r>
              <a:rPr dirty="0" sz="1400" spc="-5">
                <a:solidFill>
                  <a:srgbClr val="585858"/>
                </a:solidFill>
                <a:latin typeface="Microsoft YaHei"/>
                <a:cs typeface="Microsoft YaHei"/>
              </a:rPr>
              <a:t>出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5943600" cy="556768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部署模式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DeployMode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5.3.5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cluster</a:t>
            </a:r>
            <a:r>
              <a:rPr dirty="0" sz="1800" spc="-3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模式测试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假设运行圆周率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PI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程序，采用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c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lus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r模式，命令如下：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SPARK_HOME=/export/server/spark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${SPARK_HOME}/bin/spark-submit</a:t>
            </a:r>
            <a:r>
              <a:rPr dirty="0" sz="1400" spc="-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--master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Microsoft YaHei"/>
                <a:cs typeface="Microsoft YaHei"/>
              </a:rPr>
              <a:t>yarn</a:t>
            </a:r>
            <a:r>
              <a:rPr dirty="0" sz="1400" spc="-3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400" spc="-5">
                <a:solidFill>
                  <a:srgbClr val="FF0000"/>
                </a:solidFill>
                <a:latin typeface="Microsoft YaHei"/>
                <a:cs typeface="Microsoft YaHei"/>
              </a:rPr>
              <a:t>--deploy-mode</a:t>
            </a:r>
            <a:r>
              <a:rPr dirty="0" sz="1400" spc="-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Microsoft YaHei"/>
                <a:cs typeface="Microsoft YaHei"/>
              </a:rPr>
              <a:t>cluster</a:t>
            </a:r>
            <a:r>
              <a:rPr dirty="0" sz="1400" spc="38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--driver-memory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512m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--executor-memory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512m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--num-executors</a:t>
            </a:r>
            <a:r>
              <a:rPr dirty="0" sz="14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--total-executor-cores</a:t>
            </a: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2</a:t>
            </a:r>
            <a:r>
              <a:rPr dirty="0" sz="14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--conf</a:t>
            </a:r>
            <a:r>
              <a:rPr dirty="0" sz="14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"spark.pyspark.driver.python=/root/anaconda3/bin/python3"</a:t>
            </a:r>
            <a:r>
              <a:rPr dirty="0" sz="14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--conf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"spark.pyspark.python=/root/anaconda3/bin/python3"</a:t>
            </a:r>
            <a:r>
              <a:rPr dirty="0" sz="1400" spc="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\</a:t>
            </a:r>
            <a:endParaRPr sz="1400">
              <a:latin typeface="Microsoft YaHei"/>
              <a:cs typeface="Microsoft YaHei"/>
            </a:endParaRPr>
          </a:p>
          <a:p>
            <a:pPr marL="12700" marR="1524635">
              <a:lnSpc>
                <a:spcPct val="170000"/>
              </a:lnSpc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${SPARK_HOME}/examples/src/main/python/pi.py \ </a:t>
            </a:r>
            <a:r>
              <a:rPr dirty="0" sz="1400" spc="-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10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9629" y="3144774"/>
            <a:ext cx="7405115" cy="148298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8731885" cy="4256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5.4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Spark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On</a:t>
            </a:r>
            <a:r>
              <a:rPr dirty="0" sz="1800" spc="-2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两种模式总结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Client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Cluster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模式最最本质的区别是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：Driver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程序运行在哪里。</a:t>
            </a:r>
            <a:endParaRPr sz="1600">
              <a:latin typeface="Microsoft YaHei"/>
              <a:cs typeface="Microsoft YaHei"/>
            </a:endParaRPr>
          </a:p>
          <a:p>
            <a:pPr marL="132715" marR="1530350" indent="-120650">
              <a:lnSpc>
                <a:spcPct val="170000"/>
              </a:lnSpc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Client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模式：学习测试时使用，生产不推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荐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要用也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以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性能略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稳定性略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)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1.Driver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Client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和集群的通信成本高</a:t>
            </a:r>
            <a:endParaRPr sz="1600">
              <a:latin typeface="Microsoft YaHei"/>
              <a:cs typeface="Microsoft YaHei"/>
            </a:endParaRPr>
          </a:p>
          <a:p>
            <a:pPr marL="132715">
              <a:lnSpc>
                <a:spcPct val="100000"/>
              </a:lnSpc>
              <a:spcBef>
                <a:spcPts val="1340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2.Driver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输出结果会在客户端显示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134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Cluster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模式：生产环境中使用该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模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endParaRPr sz="1600">
              <a:latin typeface="Microsoft YaHei"/>
              <a:cs typeface="Microsoft YaHei"/>
            </a:endParaRPr>
          </a:p>
          <a:p>
            <a:pPr lvl="1" marL="302260" indent="-170180">
              <a:lnSpc>
                <a:spcPct val="100000"/>
              </a:lnSpc>
              <a:spcBef>
                <a:spcPts val="1345"/>
              </a:spcBef>
              <a:buSzPct val="93750"/>
              <a:buAutoNum type="arabicPeriod"/>
              <a:tabLst>
                <a:tab pos="302895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程序在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集群中，和集群的通信成本低</a:t>
            </a:r>
            <a:endParaRPr sz="1600">
              <a:latin typeface="Microsoft YaHei"/>
              <a:cs typeface="Microsoft YaHei"/>
            </a:endParaRPr>
          </a:p>
          <a:p>
            <a:pPr lvl="1" marL="302260" indent="-170180">
              <a:lnSpc>
                <a:spcPct val="100000"/>
              </a:lnSpc>
              <a:spcBef>
                <a:spcPts val="1345"/>
              </a:spcBef>
              <a:buSzPct val="93750"/>
              <a:buAutoNum type="arabicPeriod"/>
              <a:tabLst>
                <a:tab pos="302895" algn="l"/>
              </a:tabLst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输出结果不能在客户端显示</a:t>
            </a:r>
            <a:endParaRPr sz="1600">
              <a:latin typeface="Microsoft YaHei"/>
              <a:cs typeface="Microsoft YaHei"/>
            </a:endParaRPr>
          </a:p>
          <a:p>
            <a:pPr lvl="1" marL="12700" marR="5080" indent="120014">
              <a:lnSpc>
                <a:spcPct val="150000"/>
              </a:lnSpc>
              <a:spcBef>
                <a:spcPts val="380"/>
              </a:spcBef>
              <a:buSzPct val="93750"/>
              <a:buAutoNum type="arabicPeriod"/>
              <a:tabLst>
                <a:tab pos="30289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该模式下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ApplicattionMaster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这个节点上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由</a:t>
            </a:r>
            <a:r>
              <a:rPr dirty="0" sz="1600" spc="-45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管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理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果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出现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问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题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，yarn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会重启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ApplicattionMaster(Driver)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6863080" cy="989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5.5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扩展阅读：两种模式详细流程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Client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模式下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在任务提交的本地机器上运行，示意图如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下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：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8844" y="2013204"/>
            <a:ext cx="7687055" cy="457580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416" y="1040434"/>
            <a:ext cx="10485120" cy="4525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5.5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扩展阅读：两种模式详细流程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具体流程步骤如下：</a:t>
            </a:r>
            <a:endParaRPr sz="1600">
              <a:latin typeface="Microsoft YaHei"/>
              <a:cs typeface="Microsoft YaHei"/>
            </a:endParaRPr>
          </a:p>
          <a:p>
            <a:pPr marL="336550" indent="-324485">
              <a:lnSpc>
                <a:spcPct val="100000"/>
              </a:lnSpc>
              <a:spcBef>
                <a:spcPts val="1340"/>
              </a:spcBef>
              <a:buSzPct val="93750"/>
              <a:buAutoNum type="arabicPlain"/>
              <a:tabLst>
                <a:tab pos="3371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在任务提交的本地机器上运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启动后会和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ResourceManager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通讯申请启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ApplicationMaster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；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60000"/>
              </a:lnSpc>
              <a:spcBef>
                <a:spcPts val="195"/>
              </a:spcBef>
              <a:buSzPct val="93750"/>
              <a:buAutoNum type="arabicPlain" startAt="2"/>
              <a:tabLst>
                <a:tab pos="3371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、随后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ResourceManager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分配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Container，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在合适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NodeManager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上启动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ApplicationMaster，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此时的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ApplicationMaster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的功能相当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ExecutorLaucher，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只负责向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ResourceManager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申请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内存；        </a:t>
            </a:r>
            <a:r>
              <a:rPr dirty="0" sz="1600" spc="47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3）、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ResourceManager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接到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ApplicationMaster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的资源申请后会分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配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Container，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然后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ApplicationMaster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在资源分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配指定的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od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Manag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r上启动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x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cu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r进程；</a:t>
            </a:r>
            <a:endParaRPr sz="1600">
              <a:latin typeface="Microsoft YaHei"/>
              <a:cs typeface="Microsoft YaHei"/>
            </a:endParaRPr>
          </a:p>
          <a:p>
            <a:pPr marL="12700" marR="46355" indent="-635">
              <a:lnSpc>
                <a:spcPct val="160000"/>
              </a:lnSpc>
              <a:spcBef>
                <a:spcPts val="19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4）、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进程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动后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向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反向注册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注册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成后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开始执行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main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函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数；                </a:t>
            </a:r>
            <a:r>
              <a:rPr dirty="0" sz="1600" spc="17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5）、之后执行到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算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时，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触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发一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Job，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根据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宽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依赖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始划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分Stage，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每个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生成对应的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TaskSet，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之后 将</a:t>
            </a:r>
            <a:r>
              <a:rPr dirty="0" sz="1600" spc="-50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分发到各个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0457815" cy="1355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5.5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扩展阅读：两种模式详细流程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 marR="5080" indent="-635">
              <a:lnSpc>
                <a:spcPct val="15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YARN</a:t>
            </a:r>
            <a:r>
              <a:rPr dirty="0" sz="16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Cluster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模式下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，Driver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NodeManager</a:t>
            </a:r>
            <a:r>
              <a:rPr dirty="0" sz="1600" spc="5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Contanier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中，此时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AppMaster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合为一体，示意图如 下：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945" y="2169414"/>
            <a:ext cx="10135360" cy="434949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392" y="1040434"/>
            <a:ext cx="10522585" cy="4158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5.5</a:t>
            </a:r>
            <a:r>
              <a:rPr dirty="0" sz="1800" spc="-5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扩展阅读：两种模式详细流程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73025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具体流程步骤如下：</a:t>
            </a:r>
            <a:endParaRPr sz="1600">
              <a:latin typeface="Microsoft YaHei"/>
              <a:cs typeface="Microsoft YaHei"/>
            </a:endParaRPr>
          </a:p>
          <a:p>
            <a:pPr marL="336550" indent="-324485">
              <a:lnSpc>
                <a:spcPct val="100000"/>
              </a:lnSpc>
              <a:spcBef>
                <a:spcPts val="1340"/>
              </a:spcBef>
              <a:buSzPct val="93750"/>
              <a:buAutoNum type="arabicPlain"/>
              <a:tabLst>
                <a:tab pos="3371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、任务提交后会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和ResourceManager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通讯申请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动ApplicationMaster;</a:t>
            </a:r>
            <a:endParaRPr sz="1600">
              <a:latin typeface="Microsoft YaHei"/>
              <a:cs typeface="Microsoft YaHei"/>
            </a:endParaRPr>
          </a:p>
          <a:p>
            <a:pPr marL="12700" marR="818515">
              <a:lnSpc>
                <a:spcPct val="150000"/>
              </a:lnSpc>
              <a:spcBef>
                <a:spcPts val="385"/>
              </a:spcBef>
              <a:buSzPct val="93750"/>
              <a:buAutoNum type="arabicPlain"/>
              <a:tabLst>
                <a:tab pos="3371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、随后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ResourceManager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分配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Container，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在合适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NodeManager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上启动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ApplicationMaster，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此时的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ApplicationMaster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就是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Driver；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384"/>
              </a:spcBef>
              <a:buSzPct val="93750"/>
              <a:buAutoNum type="arabicPlain"/>
              <a:tabLst>
                <a:tab pos="33718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启动后向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ResourceManager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申请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内存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，ResourceManager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接到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ApplicationMaster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的资源申请 后会分配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Container,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然后在合适的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NodeManager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上启动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程;</a:t>
            </a:r>
            <a:endParaRPr sz="1600">
              <a:latin typeface="Microsoft YaHei"/>
              <a:cs typeface="Microsoft YaHei"/>
            </a:endParaRPr>
          </a:p>
          <a:p>
            <a:pPr marL="335915" indent="-323850">
              <a:lnSpc>
                <a:spcPct val="100000"/>
              </a:lnSpc>
              <a:spcBef>
                <a:spcPts val="1340"/>
              </a:spcBef>
              <a:buSzPct val="93750"/>
              <a:buAutoNum type="arabicPlain"/>
              <a:tabLst>
                <a:tab pos="3365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、E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x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cu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o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进程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启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动后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会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向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ri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v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r反向注册;</a:t>
            </a:r>
            <a:endParaRPr sz="1600">
              <a:latin typeface="Microsoft YaHei"/>
              <a:cs typeface="Microsoft YaHei"/>
            </a:endParaRPr>
          </a:p>
          <a:p>
            <a:pPr marL="12700" marR="14604">
              <a:lnSpc>
                <a:spcPct val="150000"/>
              </a:lnSpc>
              <a:spcBef>
                <a:spcPts val="385"/>
              </a:spcBef>
              <a:buSzPct val="93750"/>
              <a:buAutoNum type="arabicPlain"/>
              <a:tabLst>
                <a:tab pos="33655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、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全部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注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册完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Driver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开始执行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main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函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，之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后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执行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到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Action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算子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，触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发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job，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并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根据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宽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依赖开 始划分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stage，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每个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stage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生成对应的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taskSet，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之后将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task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分发到各个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Executor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执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行;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151538"/>
            <a:ext cx="2299970" cy="732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Microsoft YaHei"/>
                <a:cs typeface="Microsoft YaHei"/>
              </a:rPr>
              <a:t>SparkOnYarn</a:t>
            </a:r>
            <a:r>
              <a:rPr dirty="0" sz="1800">
                <a:latin typeface="Microsoft YaHei"/>
                <a:cs typeface="Microsoft YaHei"/>
              </a:rPr>
              <a:t>本质？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1200" spc="-5">
                <a:latin typeface="Microsoft YaHei"/>
                <a:cs typeface="Microsoft YaHei"/>
              </a:rPr>
              <a:t>Master</a:t>
            </a:r>
            <a:r>
              <a:rPr dirty="0" sz="1200">
                <a:latin typeface="Microsoft YaHei"/>
                <a:cs typeface="Microsoft YaHei"/>
              </a:rPr>
              <a:t>由</a:t>
            </a:r>
            <a:r>
              <a:rPr dirty="0" sz="1200" spc="-10">
                <a:latin typeface="Microsoft YaHei"/>
                <a:cs typeface="Microsoft YaHei"/>
              </a:rPr>
              <a:t>ResourceManager</a:t>
            </a:r>
            <a:r>
              <a:rPr dirty="0" sz="1200">
                <a:latin typeface="Microsoft YaHei"/>
                <a:cs typeface="Microsoft YaHei"/>
              </a:rPr>
              <a:t>代替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078130"/>
            <a:ext cx="2070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Microsoft YaHei"/>
                <a:cs typeface="Microsoft YaHei"/>
              </a:rPr>
              <a:t>Worker</a:t>
            </a:r>
            <a:r>
              <a:rPr dirty="0" sz="1200">
                <a:latin typeface="Microsoft YaHei"/>
                <a:cs typeface="Microsoft YaHei"/>
              </a:rPr>
              <a:t>由</a:t>
            </a:r>
            <a:r>
              <a:rPr dirty="0" sz="1200" spc="-5">
                <a:latin typeface="Microsoft YaHei"/>
                <a:cs typeface="Microsoft YaHei"/>
              </a:rPr>
              <a:t>NodeManager</a:t>
            </a:r>
            <a:r>
              <a:rPr dirty="0" sz="1200">
                <a:latin typeface="Microsoft YaHei"/>
                <a:cs typeface="Microsoft YaHei"/>
              </a:rPr>
              <a:t>代替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3480466"/>
            <a:ext cx="4489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Microsoft YaHei"/>
                <a:cs typeface="Microsoft YaHei"/>
              </a:rPr>
              <a:t>Driver</a:t>
            </a:r>
            <a:r>
              <a:rPr dirty="0" sz="1200">
                <a:latin typeface="Microsoft YaHei"/>
                <a:cs typeface="Microsoft YaHei"/>
              </a:rPr>
              <a:t>可以运行在容器内</a:t>
            </a:r>
            <a:r>
              <a:rPr dirty="0" sz="1200" spc="-5">
                <a:latin typeface="Microsoft YaHei"/>
                <a:cs typeface="Microsoft YaHei"/>
              </a:rPr>
              <a:t>(Cluster</a:t>
            </a:r>
            <a:r>
              <a:rPr dirty="0" sz="1200">
                <a:latin typeface="Microsoft YaHei"/>
                <a:cs typeface="Microsoft YaHei"/>
              </a:rPr>
              <a:t>模式)或客户端进程中</a:t>
            </a:r>
            <a:r>
              <a:rPr dirty="0" sz="1200" spc="-5">
                <a:latin typeface="Microsoft YaHei"/>
                <a:cs typeface="Microsoft YaHei"/>
              </a:rPr>
              <a:t>(Client</a:t>
            </a:r>
            <a:r>
              <a:rPr dirty="0" sz="1200">
                <a:latin typeface="Microsoft YaHei"/>
                <a:cs typeface="Microsoft YaHei"/>
              </a:rPr>
              <a:t>模式)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05323" y="3882802"/>
            <a:ext cx="5450840" cy="1579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Microsoft YaHei"/>
                <a:cs typeface="Microsoft YaHei"/>
              </a:rPr>
              <a:t>Executor</a:t>
            </a:r>
            <a:r>
              <a:rPr dirty="0" sz="1200">
                <a:latin typeface="Microsoft YaHei"/>
                <a:cs typeface="Microsoft YaHei"/>
              </a:rPr>
              <a:t>全部运行在</a:t>
            </a:r>
            <a:r>
              <a:rPr dirty="0" sz="1200" spc="-30">
                <a:latin typeface="Microsoft YaHei"/>
                <a:cs typeface="Microsoft YaHei"/>
              </a:rPr>
              <a:t>YARN</a:t>
            </a:r>
            <a:r>
              <a:rPr dirty="0" sz="1200">
                <a:latin typeface="Microsoft YaHei"/>
                <a:cs typeface="Microsoft YaHei"/>
              </a:rPr>
              <a:t>提供的容器内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Microsoft YaHei"/>
                <a:cs typeface="Microsoft YaHei"/>
              </a:rPr>
              <a:t>Why</a:t>
            </a:r>
            <a:r>
              <a:rPr dirty="0" sz="1800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Microsoft YaHei"/>
                <a:cs typeface="Microsoft YaHei"/>
              </a:rPr>
              <a:t>Spark</a:t>
            </a:r>
            <a:r>
              <a:rPr dirty="0" sz="1800" spc="-20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On</a:t>
            </a:r>
            <a:r>
              <a:rPr dirty="0" sz="1800" spc="-10">
                <a:latin typeface="Microsoft YaHei"/>
                <a:cs typeface="Microsoft YaHei"/>
              </a:rPr>
              <a:t> </a:t>
            </a:r>
            <a:r>
              <a:rPr dirty="0" sz="1800" spc="-35">
                <a:latin typeface="Microsoft YaHei"/>
                <a:cs typeface="Microsoft YaHei"/>
              </a:rPr>
              <a:t>YARN?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200000"/>
              </a:lnSpc>
              <a:spcBef>
                <a:spcPts val="530"/>
              </a:spcBef>
            </a:pPr>
            <a:r>
              <a:rPr dirty="0" sz="1200">
                <a:latin typeface="Microsoft YaHei"/>
                <a:cs typeface="Microsoft YaHei"/>
              </a:rPr>
              <a:t>提高资源利用率,</a:t>
            </a:r>
            <a:r>
              <a:rPr dirty="0" sz="1200" spc="-55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在已有</a:t>
            </a:r>
            <a:r>
              <a:rPr dirty="0" sz="1200" spc="-30">
                <a:latin typeface="Microsoft YaHei"/>
                <a:cs typeface="Microsoft YaHei"/>
              </a:rPr>
              <a:t>YARN</a:t>
            </a:r>
            <a:r>
              <a:rPr dirty="0" sz="1200">
                <a:latin typeface="Microsoft YaHei"/>
                <a:cs typeface="Microsoft YaHei"/>
              </a:rPr>
              <a:t>的场景下让</a:t>
            </a:r>
            <a:r>
              <a:rPr dirty="0" sz="1200" spc="-10">
                <a:latin typeface="Microsoft YaHei"/>
                <a:cs typeface="Microsoft YaHei"/>
              </a:rPr>
              <a:t>Spark</a:t>
            </a:r>
            <a:r>
              <a:rPr dirty="0" sz="1200">
                <a:latin typeface="Microsoft YaHei"/>
                <a:cs typeface="Microsoft YaHei"/>
              </a:rPr>
              <a:t>收到</a:t>
            </a:r>
            <a:r>
              <a:rPr dirty="0" sz="1200" spc="-30">
                <a:latin typeface="Microsoft YaHei"/>
                <a:cs typeface="Microsoft YaHei"/>
              </a:rPr>
              <a:t>YARN</a:t>
            </a:r>
            <a:r>
              <a:rPr dirty="0" sz="1200">
                <a:latin typeface="Microsoft YaHei"/>
                <a:cs typeface="Microsoft YaHei"/>
              </a:rPr>
              <a:t>的调度可以更好的管控 资源提高利用率并方便管理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1920" y="2668715"/>
            <a:ext cx="198501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3200" spc="-10">
                <a:solidFill>
                  <a:srgbClr val="252525"/>
                </a:solidFill>
                <a:latin typeface="Microsoft YaHei"/>
                <a:cs typeface="Microsoft YaHei"/>
              </a:rPr>
              <a:t>y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3200" spc="-5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3200" spc="-10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库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608" y="281762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第六章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98097" y="2468403"/>
            <a:ext cx="2206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6.1</a:t>
            </a:r>
            <a:r>
              <a:rPr dirty="0" sz="1800" spc="-3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框架</a:t>
            </a:r>
            <a:r>
              <a:rPr dirty="0" sz="1800" spc="-2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Microsoft YaHei"/>
                <a:cs typeface="Microsoft YaHei"/>
              </a:rPr>
              <a:t>VS</a:t>
            </a:r>
            <a:r>
              <a:rPr dirty="0" sz="1800" spc="-3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类库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8097" y="3071907"/>
            <a:ext cx="3044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6.1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什么是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PySpark(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类库)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8097" y="3675411"/>
            <a:ext cx="1330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6.3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安装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5320" y="983741"/>
            <a:ext cx="2058670" cy="510540"/>
            <a:chOff x="655320" y="983741"/>
            <a:chExt cx="2058670" cy="5105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" y="983741"/>
              <a:ext cx="445769" cy="5105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89" y="983742"/>
              <a:ext cx="370331" cy="510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822" y="983741"/>
              <a:ext cx="445769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2" y="983742"/>
              <a:ext cx="956309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882" y="983742"/>
              <a:ext cx="990599" cy="5105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9619" y="1040434"/>
            <a:ext cx="7225030" cy="815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1.1</a:t>
            </a:r>
            <a:r>
              <a:rPr dirty="0" sz="1800" spc="-40" b="1"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Microsoft YaHei"/>
                <a:cs typeface="Microsoft YaHei"/>
              </a:rPr>
              <a:t>Spark</a:t>
            </a:r>
            <a:r>
              <a:rPr dirty="0" sz="1800" b="1">
                <a:latin typeface="Microsoft YaHei"/>
                <a:cs typeface="Microsoft YaHei"/>
              </a:rPr>
              <a:t>是什么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50">
              <a:latin typeface="Microsoft YaHei"/>
              <a:cs typeface="Microsoft YaHei"/>
            </a:endParaRPr>
          </a:p>
          <a:p>
            <a:pPr marL="133350">
              <a:lnSpc>
                <a:spcPct val="100000"/>
              </a:lnSpc>
            </a:pP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定义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：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Apache</a:t>
            </a:r>
            <a:r>
              <a:rPr dirty="0" sz="1400" spc="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是用于</a:t>
            </a:r>
            <a:r>
              <a:rPr dirty="0" sz="1400" spc="5" b="1">
                <a:solidFill>
                  <a:srgbClr val="C00000"/>
                </a:solidFill>
                <a:latin typeface="Microsoft YaHei UI"/>
                <a:cs typeface="Microsoft YaHei UI"/>
              </a:rPr>
              <a:t>大</a:t>
            </a:r>
            <a:r>
              <a:rPr dirty="0" sz="1400" b="1">
                <a:solidFill>
                  <a:srgbClr val="C00000"/>
                </a:solidFill>
                <a:latin typeface="Microsoft YaHei UI"/>
                <a:cs typeface="Microsoft YaHei UI"/>
              </a:rPr>
              <a:t>规模</a:t>
            </a:r>
            <a:r>
              <a:rPr dirty="0" sz="1400" spc="-5" b="1">
                <a:solidFill>
                  <a:srgbClr val="C00000"/>
                </a:solidFill>
                <a:latin typeface="Microsoft YaHei UI"/>
                <a:cs typeface="Microsoft YaHei UI"/>
              </a:rPr>
              <a:t>数据</a:t>
            </a:r>
            <a:r>
              <a:rPr dirty="0" sz="1400" spc="-10">
                <a:solidFill>
                  <a:srgbClr val="585858"/>
                </a:solidFill>
                <a:latin typeface="SimSun"/>
                <a:cs typeface="SimSun"/>
              </a:rPr>
              <a:t>（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large-scala</a:t>
            </a:r>
            <a:r>
              <a:rPr dirty="0" sz="1400" spc="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data</a:t>
            </a:r>
            <a:r>
              <a:rPr dirty="0" sz="1400" spc="-10">
                <a:solidFill>
                  <a:srgbClr val="585858"/>
                </a:solidFill>
                <a:latin typeface="SimSun"/>
                <a:cs typeface="SimSun"/>
              </a:rPr>
              <a:t>）</a:t>
            </a:r>
            <a:r>
              <a:rPr dirty="0" sz="1400">
                <a:solidFill>
                  <a:srgbClr val="585858"/>
                </a:solidFill>
                <a:latin typeface="SimSun"/>
                <a:cs typeface="SimSun"/>
              </a:rPr>
              <a:t>处理的</a:t>
            </a:r>
            <a:r>
              <a:rPr dirty="0" sz="1400" spc="5" b="1">
                <a:solidFill>
                  <a:srgbClr val="C00000"/>
                </a:solidFill>
                <a:latin typeface="Microsoft YaHei UI"/>
                <a:cs typeface="Microsoft YaHei UI"/>
              </a:rPr>
              <a:t>统一</a:t>
            </a:r>
            <a:r>
              <a:rPr dirty="0" sz="1400" spc="-5" b="1">
                <a:solidFill>
                  <a:srgbClr val="C00000"/>
                </a:solidFill>
                <a:latin typeface="Microsoft YaHei UI"/>
                <a:cs typeface="Microsoft YaHei UI"/>
              </a:rPr>
              <a:t>（</a:t>
            </a:r>
            <a:r>
              <a:rPr dirty="0" sz="1400" spc="-5" b="1">
                <a:solidFill>
                  <a:srgbClr val="C00000"/>
                </a:solidFill>
                <a:latin typeface="Calibri"/>
                <a:cs typeface="Calibri"/>
              </a:rPr>
              <a:t>unified</a:t>
            </a:r>
            <a:r>
              <a:rPr dirty="0" sz="1400" spc="-5" b="1">
                <a:solidFill>
                  <a:srgbClr val="C00000"/>
                </a:solidFill>
                <a:latin typeface="Microsoft YaHei UI"/>
                <a:cs typeface="Microsoft YaHei UI"/>
              </a:rPr>
              <a:t>）</a:t>
            </a:r>
            <a:r>
              <a:rPr dirty="0" sz="1400" b="1">
                <a:solidFill>
                  <a:srgbClr val="C00000"/>
                </a:solidFill>
                <a:latin typeface="Microsoft YaHei UI"/>
                <a:cs typeface="Microsoft YaHei UI"/>
              </a:rPr>
              <a:t>分</a:t>
            </a:r>
            <a:r>
              <a:rPr dirty="0" sz="1400" spc="-5" b="1">
                <a:solidFill>
                  <a:srgbClr val="C00000"/>
                </a:solidFill>
                <a:latin typeface="Microsoft YaHei UI"/>
                <a:cs typeface="Microsoft YaHei UI"/>
              </a:rPr>
              <a:t>析引</a:t>
            </a:r>
            <a:r>
              <a:rPr dirty="0" sz="1400" b="1">
                <a:solidFill>
                  <a:srgbClr val="C00000"/>
                </a:solidFill>
                <a:latin typeface="Microsoft YaHei UI"/>
                <a:cs typeface="Microsoft YaHei UI"/>
              </a:rPr>
              <a:t>擎</a:t>
            </a:r>
            <a:r>
              <a:rPr dirty="0" sz="1400" spc="-5">
                <a:solidFill>
                  <a:srgbClr val="585858"/>
                </a:solidFill>
                <a:latin typeface="SimSun"/>
                <a:cs typeface="SimSun"/>
              </a:rPr>
              <a:t>。</a:t>
            </a:r>
            <a:endParaRPr sz="1400">
              <a:latin typeface="SimSun"/>
              <a:cs typeface="SimSu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65662" y="2055284"/>
            <a:ext cx="6093959" cy="117465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88060" y="3567683"/>
            <a:ext cx="101485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最早源于一篇论文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Resilient</a:t>
            </a:r>
            <a:r>
              <a:rPr dirty="0" sz="1400" spc="4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Distributed</a:t>
            </a:r>
            <a:r>
              <a:rPr dirty="0" sz="1400" spc="4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Datasets:</a:t>
            </a:r>
            <a:r>
              <a:rPr dirty="0" sz="14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25">
                <a:solidFill>
                  <a:srgbClr val="252525"/>
                </a:solidFill>
                <a:latin typeface="Microsoft YaHei"/>
                <a:cs typeface="Microsoft YaHei"/>
              </a:rPr>
              <a:t>Fault-Tolerant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Abstraction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for</a:t>
            </a:r>
            <a:r>
              <a:rPr dirty="0" sz="14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In-Memory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Cluster</a:t>
            </a:r>
            <a:r>
              <a:rPr dirty="0" sz="14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Computing， </a:t>
            </a:r>
            <a:r>
              <a:rPr dirty="0" sz="1400" spc="-4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该论文是由加州大学柏克莱分校的</a:t>
            </a:r>
            <a:r>
              <a:rPr dirty="0" sz="1400" spc="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Matei</a:t>
            </a:r>
            <a:r>
              <a:rPr dirty="0" sz="14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Zaharia</a:t>
            </a:r>
            <a:r>
              <a:rPr dirty="0" sz="14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等人发表的。论文中提出了一种弹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性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分布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数据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（即</a:t>
            </a:r>
            <a:r>
              <a:rPr dirty="0" sz="14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RDD）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的概念。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3703" y="4421167"/>
            <a:ext cx="5596586" cy="35270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88060" y="5071364"/>
            <a:ext cx="98837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翻译过来就是：RDD</a:t>
            </a:r>
            <a:r>
              <a:rPr dirty="0" sz="1400" spc="6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是一种分布式内存抽象，其使得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程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序员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能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够在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大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规模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集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群中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做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内存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运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算，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并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且有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一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定的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容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错方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式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。而</a:t>
            </a: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这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也 是整个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4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的核心数据结构，Spark</a:t>
            </a:r>
            <a:r>
              <a:rPr dirty="0" sz="14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整个平台都围绕着</a:t>
            </a:r>
            <a:r>
              <a:rPr dirty="0" sz="1400" spc="-10">
                <a:solidFill>
                  <a:srgbClr val="252525"/>
                </a:solidFill>
                <a:latin typeface="Microsoft YaHei"/>
                <a:cs typeface="Microsoft YaHei"/>
              </a:rPr>
              <a:t>RDD</a:t>
            </a:r>
            <a:r>
              <a:rPr dirty="0" sz="1400" spc="-5">
                <a:solidFill>
                  <a:srgbClr val="252525"/>
                </a:solidFill>
                <a:latin typeface="Microsoft YaHei"/>
                <a:cs typeface="Microsoft YaHei"/>
              </a:rPr>
              <a:t>进行。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1259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791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6.1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框架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5" b="1">
                <a:solidFill>
                  <a:srgbClr val="252525"/>
                </a:solidFill>
                <a:latin typeface="Microsoft YaHei"/>
                <a:cs typeface="Microsoft YaHei"/>
              </a:rPr>
              <a:t>VS</a:t>
            </a:r>
            <a:r>
              <a:rPr dirty="0" sz="1800" spc="-2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类库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692" y="1585592"/>
            <a:ext cx="8150831" cy="413060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10530205" cy="2598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6.2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什么是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 marR="5080" indent="-635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我们前面使用过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bin/pyspark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程序,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要注意,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这个只是一个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应用程序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提供一个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解释器执行环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境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来运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行Spark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任务 我们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现在说的PySpark, 指的是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的运行类库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是可以在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代码中:import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endParaRPr sz="1600">
              <a:latin typeface="Microsoft YaHei"/>
              <a:cs typeface="Microsoft YaHei"/>
            </a:endParaRPr>
          </a:p>
          <a:p>
            <a:pPr marL="12700" marR="15240" indent="-635">
              <a:lnSpc>
                <a:spcPct val="150000"/>
              </a:lnSpc>
              <a:spcBef>
                <a:spcPts val="385"/>
              </a:spcBef>
            </a:pP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官方提供的一个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类库,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内置了完全的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 spc="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API,</a:t>
            </a:r>
            <a:r>
              <a:rPr dirty="0" sz="16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可以通过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类库来编写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应用程序,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并将其提交到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集群中运行.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下图是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,PyS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类库和标准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S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框架的简单对比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887" y="4088567"/>
            <a:ext cx="7266535" cy="230591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7986395" cy="3061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6.3</a:t>
            </a:r>
            <a:r>
              <a:rPr dirty="0" sz="1800" spc="-4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Anaconda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的安装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Anaconda是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语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言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的一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个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发行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版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.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内置了非常多的数据科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学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相关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类库,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同时可以提供虚拟环境来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供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不同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使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用.</a:t>
            </a:r>
            <a:endParaRPr sz="1600">
              <a:latin typeface="Microsoft YaHei"/>
              <a:cs typeface="Microsoft YaHei"/>
            </a:endParaRPr>
          </a:p>
          <a:p>
            <a:pPr marL="12700" marR="3486150">
              <a:lnSpc>
                <a:spcPct val="34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本次课程基于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Anaconda3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来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获得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运行环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境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.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Anaconda的安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装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参考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&lt;&lt;spark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部署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档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.doc&gt;&gt;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451" y="2712720"/>
            <a:ext cx="6222104" cy="380009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1040434"/>
            <a:ext cx="6977380" cy="4719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6.4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安装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 marR="717550">
              <a:lnSpc>
                <a:spcPct val="170000"/>
              </a:lnSpc>
            </a:pP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是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标准类库,</a:t>
            </a:r>
            <a:r>
              <a:rPr dirty="0" sz="1600" spc="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可以通过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自带的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pip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进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行安装 或者Anaconda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库安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装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(conda)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340000"/>
              </a:lnSpc>
            </a:pP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在合适的虚拟环境下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(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课程使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用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pyspark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这个虚</a:t>
            </a:r>
            <a:r>
              <a:rPr dirty="0" sz="1600" spc="-10">
                <a:solidFill>
                  <a:srgbClr val="FF0000"/>
                </a:solidFill>
                <a:latin typeface="Microsoft YaHei"/>
                <a:cs typeface="Microsoft YaHei"/>
              </a:rPr>
              <a:t>拟</a:t>
            </a:r>
            <a:r>
              <a:rPr dirty="0" sz="1600">
                <a:solidFill>
                  <a:srgbClr val="FF0000"/>
                </a:solidFill>
                <a:latin typeface="Microsoft YaHei"/>
                <a:cs typeface="Microsoft YaHei"/>
              </a:rPr>
              <a:t>环境</a:t>
            </a:r>
            <a:r>
              <a:rPr dirty="0" sz="1600" spc="-5">
                <a:solidFill>
                  <a:srgbClr val="FF0000"/>
                </a:solidFill>
                <a:latin typeface="Microsoft YaHei"/>
                <a:cs typeface="Microsoft YaHei"/>
              </a:rPr>
              <a:t>),</a:t>
            </a:r>
            <a:r>
              <a:rPr dirty="0" sz="1600" spc="-4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执行如下命令即可安装: </a:t>
            </a:r>
            <a:r>
              <a:rPr dirty="0" sz="1600" spc="-459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pip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install pyspark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 -i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https://pypi.tuna.tsinghua.edu.cn/simple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或者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conda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install</a:t>
            </a:r>
            <a:r>
              <a:rPr dirty="0" sz="1600" spc="-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推荐使用p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ip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10945" y="1928622"/>
            <a:ext cx="3594735" cy="3043555"/>
            <a:chOff x="710945" y="1928622"/>
            <a:chExt cx="3594735" cy="3043555"/>
          </a:xfrm>
        </p:grpSpPr>
        <p:sp>
          <p:nvSpPr>
            <p:cNvPr id="15" name="object 15"/>
            <p:cNvSpPr/>
            <p:nvPr/>
          </p:nvSpPr>
          <p:spPr>
            <a:xfrm>
              <a:off x="1195197" y="4378070"/>
              <a:ext cx="588645" cy="588010"/>
            </a:xfrm>
            <a:custGeom>
              <a:avLst/>
              <a:gdLst/>
              <a:ahLst/>
              <a:cxnLst/>
              <a:rect l="l" t="t" r="r" b="b"/>
              <a:pathLst>
                <a:path w="588644" h="588010">
                  <a:moveTo>
                    <a:pt x="0" y="293750"/>
                  </a:moveTo>
                  <a:lnTo>
                    <a:pt x="3849" y="246104"/>
                  </a:lnTo>
                  <a:lnTo>
                    <a:pt x="14994" y="200904"/>
                  </a:lnTo>
                  <a:lnTo>
                    <a:pt x="32830" y="158757"/>
                  </a:lnTo>
                  <a:lnTo>
                    <a:pt x="56750" y="120267"/>
                  </a:lnTo>
                  <a:lnTo>
                    <a:pt x="86148" y="86039"/>
                  </a:lnTo>
                  <a:lnTo>
                    <a:pt x="120420" y="56678"/>
                  </a:lnTo>
                  <a:lnTo>
                    <a:pt x="158960" y="32788"/>
                  </a:lnTo>
                  <a:lnTo>
                    <a:pt x="201163" y="14976"/>
                  </a:lnTo>
                  <a:lnTo>
                    <a:pt x="246421" y="3844"/>
                  </a:lnTo>
                  <a:lnTo>
                    <a:pt x="294132" y="0"/>
                  </a:lnTo>
                  <a:lnTo>
                    <a:pt x="341842" y="3844"/>
                  </a:lnTo>
                  <a:lnTo>
                    <a:pt x="387100" y="14976"/>
                  </a:lnTo>
                  <a:lnTo>
                    <a:pt x="429303" y="32788"/>
                  </a:lnTo>
                  <a:lnTo>
                    <a:pt x="467843" y="56678"/>
                  </a:lnTo>
                  <a:lnTo>
                    <a:pt x="502115" y="86039"/>
                  </a:lnTo>
                  <a:lnTo>
                    <a:pt x="531513" y="120267"/>
                  </a:lnTo>
                  <a:lnTo>
                    <a:pt x="555433" y="158757"/>
                  </a:lnTo>
                  <a:lnTo>
                    <a:pt x="573269" y="200904"/>
                  </a:lnTo>
                  <a:lnTo>
                    <a:pt x="584414" y="246104"/>
                  </a:lnTo>
                  <a:lnTo>
                    <a:pt x="588264" y="293750"/>
                  </a:lnTo>
                  <a:lnTo>
                    <a:pt x="584414" y="341397"/>
                  </a:lnTo>
                  <a:lnTo>
                    <a:pt x="573269" y="386597"/>
                  </a:lnTo>
                  <a:lnTo>
                    <a:pt x="555433" y="428744"/>
                  </a:lnTo>
                  <a:lnTo>
                    <a:pt x="531513" y="467234"/>
                  </a:lnTo>
                  <a:lnTo>
                    <a:pt x="502115" y="501462"/>
                  </a:lnTo>
                  <a:lnTo>
                    <a:pt x="467843" y="530823"/>
                  </a:lnTo>
                  <a:lnTo>
                    <a:pt x="429303" y="554713"/>
                  </a:lnTo>
                  <a:lnTo>
                    <a:pt x="387100" y="572525"/>
                  </a:lnTo>
                  <a:lnTo>
                    <a:pt x="341842" y="583657"/>
                  </a:lnTo>
                  <a:lnTo>
                    <a:pt x="294132" y="587501"/>
                  </a:lnTo>
                  <a:lnTo>
                    <a:pt x="246421" y="583657"/>
                  </a:lnTo>
                  <a:lnTo>
                    <a:pt x="201163" y="572525"/>
                  </a:lnTo>
                  <a:lnTo>
                    <a:pt x="158960" y="554713"/>
                  </a:lnTo>
                  <a:lnTo>
                    <a:pt x="120420" y="530823"/>
                  </a:lnTo>
                  <a:lnTo>
                    <a:pt x="86148" y="501462"/>
                  </a:lnTo>
                  <a:lnTo>
                    <a:pt x="56750" y="467234"/>
                  </a:lnTo>
                  <a:lnTo>
                    <a:pt x="32830" y="428744"/>
                  </a:lnTo>
                  <a:lnTo>
                    <a:pt x="14994" y="386597"/>
                  </a:lnTo>
                  <a:lnTo>
                    <a:pt x="3849" y="341397"/>
                  </a:lnTo>
                  <a:lnTo>
                    <a:pt x="0" y="29375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8731" y="3784092"/>
              <a:ext cx="927100" cy="927735"/>
            </a:xfrm>
            <a:custGeom>
              <a:avLst/>
              <a:gdLst/>
              <a:ahLst/>
              <a:cxnLst/>
              <a:rect l="l" t="t" r="r" b="b"/>
              <a:pathLst>
                <a:path w="927100" h="927735">
                  <a:moveTo>
                    <a:pt x="463295" y="0"/>
                  </a:moveTo>
                  <a:lnTo>
                    <a:pt x="415927" y="2393"/>
                  </a:lnTo>
                  <a:lnTo>
                    <a:pt x="369926" y="9420"/>
                  </a:lnTo>
                  <a:lnTo>
                    <a:pt x="325527" y="20845"/>
                  </a:lnTo>
                  <a:lnTo>
                    <a:pt x="282962" y="36437"/>
                  </a:lnTo>
                  <a:lnTo>
                    <a:pt x="242463" y="55963"/>
                  </a:lnTo>
                  <a:lnTo>
                    <a:pt x="204264" y="79188"/>
                  </a:lnTo>
                  <a:lnTo>
                    <a:pt x="168598" y="105880"/>
                  </a:lnTo>
                  <a:lnTo>
                    <a:pt x="135697" y="135807"/>
                  </a:lnTo>
                  <a:lnTo>
                    <a:pt x="105795" y="168734"/>
                  </a:lnTo>
                  <a:lnTo>
                    <a:pt x="79124" y="204430"/>
                  </a:lnTo>
                  <a:lnTo>
                    <a:pt x="55918" y="242660"/>
                  </a:lnTo>
                  <a:lnTo>
                    <a:pt x="36408" y="283192"/>
                  </a:lnTo>
                  <a:lnTo>
                    <a:pt x="20829" y="325793"/>
                  </a:lnTo>
                  <a:lnTo>
                    <a:pt x="9412" y="370229"/>
                  </a:lnTo>
                  <a:lnTo>
                    <a:pt x="2391" y="416268"/>
                  </a:lnTo>
                  <a:lnTo>
                    <a:pt x="0" y="463676"/>
                  </a:lnTo>
                  <a:lnTo>
                    <a:pt x="2391" y="511085"/>
                  </a:lnTo>
                  <a:lnTo>
                    <a:pt x="9412" y="557124"/>
                  </a:lnTo>
                  <a:lnTo>
                    <a:pt x="20829" y="601560"/>
                  </a:lnTo>
                  <a:lnTo>
                    <a:pt x="36408" y="644161"/>
                  </a:lnTo>
                  <a:lnTo>
                    <a:pt x="55918" y="684693"/>
                  </a:lnTo>
                  <a:lnTo>
                    <a:pt x="79124" y="722923"/>
                  </a:lnTo>
                  <a:lnTo>
                    <a:pt x="105795" y="758619"/>
                  </a:lnTo>
                  <a:lnTo>
                    <a:pt x="135697" y="791546"/>
                  </a:lnTo>
                  <a:lnTo>
                    <a:pt x="168598" y="821473"/>
                  </a:lnTo>
                  <a:lnTo>
                    <a:pt x="204264" y="848165"/>
                  </a:lnTo>
                  <a:lnTo>
                    <a:pt x="242463" y="871390"/>
                  </a:lnTo>
                  <a:lnTo>
                    <a:pt x="282962" y="890916"/>
                  </a:lnTo>
                  <a:lnTo>
                    <a:pt x="325527" y="906508"/>
                  </a:lnTo>
                  <a:lnTo>
                    <a:pt x="369926" y="917933"/>
                  </a:lnTo>
                  <a:lnTo>
                    <a:pt x="415927" y="924960"/>
                  </a:lnTo>
                  <a:lnTo>
                    <a:pt x="463295" y="927353"/>
                  </a:lnTo>
                  <a:lnTo>
                    <a:pt x="510664" y="924960"/>
                  </a:lnTo>
                  <a:lnTo>
                    <a:pt x="556665" y="917933"/>
                  </a:lnTo>
                  <a:lnTo>
                    <a:pt x="601064" y="906508"/>
                  </a:lnTo>
                  <a:lnTo>
                    <a:pt x="643629" y="890916"/>
                  </a:lnTo>
                  <a:lnTo>
                    <a:pt x="684128" y="871390"/>
                  </a:lnTo>
                  <a:lnTo>
                    <a:pt x="722327" y="848165"/>
                  </a:lnTo>
                  <a:lnTo>
                    <a:pt x="757993" y="821473"/>
                  </a:lnTo>
                  <a:lnTo>
                    <a:pt x="790894" y="791546"/>
                  </a:lnTo>
                  <a:lnTo>
                    <a:pt x="820796" y="758619"/>
                  </a:lnTo>
                  <a:lnTo>
                    <a:pt x="847467" y="722923"/>
                  </a:lnTo>
                  <a:lnTo>
                    <a:pt x="870673" y="684693"/>
                  </a:lnTo>
                  <a:lnTo>
                    <a:pt x="890183" y="644161"/>
                  </a:lnTo>
                  <a:lnTo>
                    <a:pt x="905762" y="601560"/>
                  </a:lnTo>
                  <a:lnTo>
                    <a:pt x="917179" y="557124"/>
                  </a:lnTo>
                  <a:lnTo>
                    <a:pt x="924200" y="511085"/>
                  </a:lnTo>
                  <a:lnTo>
                    <a:pt x="926591" y="463676"/>
                  </a:lnTo>
                  <a:lnTo>
                    <a:pt x="924200" y="416268"/>
                  </a:lnTo>
                  <a:lnTo>
                    <a:pt x="917179" y="370229"/>
                  </a:lnTo>
                  <a:lnTo>
                    <a:pt x="905762" y="325793"/>
                  </a:lnTo>
                  <a:lnTo>
                    <a:pt x="890183" y="283192"/>
                  </a:lnTo>
                  <a:lnTo>
                    <a:pt x="870673" y="242660"/>
                  </a:lnTo>
                  <a:lnTo>
                    <a:pt x="847467" y="204430"/>
                  </a:lnTo>
                  <a:lnTo>
                    <a:pt x="820796" y="168734"/>
                  </a:lnTo>
                  <a:lnTo>
                    <a:pt x="790894" y="135807"/>
                  </a:lnTo>
                  <a:lnTo>
                    <a:pt x="757993" y="105880"/>
                  </a:lnTo>
                  <a:lnTo>
                    <a:pt x="722327" y="79188"/>
                  </a:lnTo>
                  <a:lnTo>
                    <a:pt x="684128" y="55963"/>
                  </a:lnTo>
                  <a:lnTo>
                    <a:pt x="643629" y="36437"/>
                  </a:lnTo>
                  <a:lnTo>
                    <a:pt x="601064" y="20845"/>
                  </a:lnTo>
                  <a:lnTo>
                    <a:pt x="556665" y="9420"/>
                  </a:lnTo>
                  <a:lnTo>
                    <a:pt x="510664" y="239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515151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07766" y="2378583"/>
              <a:ext cx="1591310" cy="1590675"/>
            </a:xfrm>
            <a:custGeom>
              <a:avLst/>
              <a:gdLst/>
              <a:ahLst/>
              <a:cxnLst/>
              <a:rect l="l" t="t" r="r" b="b"/>
              <a:pathLst>
                <a:path w="1591310" h="1590675">
                  <a:moveTo>
                    <a:pt x="0" y="795147"/>
                  </a:moveTo>
                  <a:lnTo>
                    <a:pt x="1451" y="746708"/>
                  </a:lnTo>
                  <a:lnTo>
                    <a:pt x="5751" y="699037"/>
                  </a:lnTo>
                  <a:lnTo>
                    <a:pt x="12817" y="652216"/>
                  </a:lnTo>
                  <a:lnTo>
                    <a:pt x="22563" y="606330"/>
                  </a:lnTo>
                  <a:lnTo>
                    <a:pt x="34909" y="561461"/>
                  </a:lnTo>
                  <a:lnTo>
                    <a:pt x="49770" y="517692"/>
                  </a:lnTo>
                  <a:lnTo>
                    <a:pt x="67063" y="475106"/>
                  </a:lnTo>
                  <a:lnTo>
                    <a:pt x="86705" y="433787"/>
                  </a:lnTo>
                  <a:lnTo>
                    <a:pt x="108613" y="393818"/>
                  </a:lnTo>
                  <a:lnTo>
                    <a:pt x="132703" y="355282"/>
                  </a:lnTo>
                  <a:lnTo>
                    <a:pt x="158893" y="318262"/>
                  </a:lnTo>
                  <a:lnTo>
                    <a:pt x="187098" y="282841"/>
                  </a:lnTo>
                  <a:lnTo>
                    <a:pt x="217237" y="249103"/>
                  </a:lnTo>
                  <a:lnTo>
                    <a:pt x="249225" y="217130"/>
                  </a:lnTo>
                  <a:lnTo>
                    <a:pt x="282980" y="187006"/>
                  </a:lnTo>
                  <a:lnTo>
                    <a:pt x="318417" y="158814"/>
                  </a:lnTo>
                  <a:lnTo>
                    <a:pt x="355455" y="132638"/>
                  </a:lnTo>
                  <a:lnTo>
                    <a:pt x="394010" y="108559"/>
                  </a:lnTo>
                  <a:lnTo>
                    <a:pt x="433998" y="86662"/>
                  </a:lnTo>
                  <a:lnTo>
                    <a:pt x="475337" y="67030"/>
                  </a:lnTo>
                  <a:lnTo>
                    <a:pt x="517943" y="49745"/>
                  </a:lnTo>
                  <a:lnTo>
                    <a:pt x="561732" y="34892"/>
                  </a:lnTo>
                  <a:lnTo>
                    <a:pt x="606623" y="22552"/>
                  </a:lnTo>
                  <a:lnTo>
                    <a:pt x="652531" y="12810"/>
                  </a:lnTo>
                  <a:lnTo>
                    <a:pt x="699373" y="5749"/>
                  </a:lnTo>
                  <a:lnTo>
                    <a:pt x="747066" y="1451"/>
                  </a:lnTo>
                  <a:lnTo>
                    <a:pt x="795528" y="0"/>
                  </a:lnTo>
                  <a:lnTo>
                    <a:pt x="843989" y="1451"/>
                  </a:lnTo>
                  <a:lnTo>
                    <a:pt x="891682" y="5749"/>
                  </a:lnTo>
                  <a:lnTo>
                    <a:pt x="938524" y="12810"/>
                  </a:lnTo>
                  <a:lnTo>
                    <a:pt x="984432" y="22552"/>
                  </a:lnTo>
                  <a:lnTo>
                    <a:pt x="1029323" y="34892"/>
                  </a:lnTo>
                  <a:lnTo>
                    <a:pt x="1073112" y="49745"/>
                  </a:lnTo>
                  <a:lnTo>
                    <a:pt x="1115718" y="67030"/>
                  </a:lnTo>
                  <a:lnTo>
                    <a:pt x="1157057" y="86662"/>
                  </a:lnTo>
                  <a:lnTo>
                    <a:pt x="1197045" y="108559"/>
                  </a:lnTo>
                  <a:lnTo>
                    <a:pt x="1235600" y="132638"/>
                  </a:lnTo>
                  <a:lnTo>
                    <a:pt x="1272638" y="158814"/>
                  </a:lnTo>
                  <a:lnTo>
                    <a:pt x="1308075" y="187006"/>
                  </a:lnTo>
                  <a:lnTo>
                    <a:pt x="1341830" y="217130"/>
                  </a:lnTo>
                  <a:lnTo>
                    <a:pt x="1373818" y="249103"/>
                  </a:lnTo>
                  <a:lnTo>
                    <a:pt x="1403957" y="282841"/>
                  </a:lnTo>
                  <a:lnTo>
                    <a:pt x="1432162" y="318262"/>
                  </a:lnTo>
                  <a:lnTo>
                    <a:pt x="1458352" y="355282"/>
                  </a:lnTo>
                  <a:lnTo>
                    <a:pt x="1482442" y="393818"/>
                  </a:lnTo>
                  <a:lnTo>
                    <a:pt x="1504350" y="433787"/>
                  </a:lnTo>
                  <a:lnTo>
                    <a:pt x="1523992" y="475106"/>
                  </a:lnTo>
                  <a:lnTo>
                    <a:pt x="1541285" y="517692"/>
                  </a:lnTo>
                  <a:lnTo>
                    <a:pt x="1556146" y="561461"/>
                  </a:lnTo>
                  <a:lnTo>
                    <a:pt x="1568492" y="606330"/>
                  </a:lnTo>
                  <a:lnTo>
                    <a:pt x="1578238" y="652216"/>
                  </a:lnTo>
                  <a:lnTo>
                    <a:pt x="1585304" y="699037"/>
                  </a:lnTo>
                  <a:lnTo>
                    <a:pt x="1589604" y="746708"/>
                  </a:lnTo>
                  <a:lnTo>
                    <a:pt x="1591056" y="795147"/>
                  </a:lnTo>
                  <a:lnTo>
                    <a:pt x="1589604" y="843585"/>
                  </a:lnTo>
                  <a:lnTo>
                    <a:pt x="1585304" y="891256"/>
                  </a:lnTo>
                  <a:lnTo>
                    <a:pt x="1578238" y="938077"/>
                  </a:lnTo>
                  <a:lnTo>
                    <a:pt x="1568492" y="983963"/>
                  </a:lnTo>
                  <a:lnTo>
                    <a:pt x="1556146" y="1028832"/>
                  </a:lnTo>
                  <a:lnTo>
                    <a:pt x="1541285" y="1072601"/>
                  </a:lnTo>
                  <a:lnTo>
                    <a:pt x="1523992" y="1115187"/>
                  </a:lnTo>
                  <a:lnTo>
                    <a:pt x="1504350" y="1156506"/>
                  </a:lnTo>
                  <a:lnTo>
                    <a:pt x="1482442" y="1196475"/>
                  </a:lnTo>
                  <a:lnTo>
                    <a:pt x="1458352" y="1235011"/>
                  </a:lnTo>
                  <a:lnTo>
                    <a:pt x="1432162" y="1272031"/>
                  </a:lnTo>
                  <a:lnTo>
                    <a:pt x="1403957" y="1307452"/>
                  </a:lnTo>
                  <a:lnTo>
                    <a:pt x="1373818" y="1341190"/>
                  </a:lnTo>
                  <a:lnTo>
                    <a:pt x="1341830" y="1373163"/>
                  </a:lnTo>
                  <a:lnTo>
                    <a:pt x="1308075" y="1403287"/>
                  </a:lnTo>
                  <a:lnTo>
                    <a:pt x="1272638" y="1431479"/>
                  </a:lnTo>
                  <a:lnTo>
                    <a:pt x="1235600" y="1457655"/>
                  </a:lnTo>
                  <a:lnTo>
                    <a:pt x="1197045" y="1481734"/>
                  </a:lnTo>
                  <a:lnTo>
                    <a:pt x="1157057" y="1503631"/>
                  </a:lnTo>
                  <a:lnTo>
                    <a:pt x="1115718" y="1523263"/>
                  </a:lnTo>
                  <a:lnTo>
                    <a:pt x="1073112" y="1540548"/>
                  </a:lnTo>
                  <a:lnTo>
                    <a:pt x="1029323" y="1555401"/>
                  </a:lnTo>
                  <a:lnTo>
                    <a:pt x="984432" y="1567741"/>
                  </a:lnTo>
                  <a:lnTo>
                    <a:pt x="938524" y="1577483"/>
                  </a:lnTo>
                  <a:lnTo>
                    <a:pt x="891682" y="1584544"/>
                  </a:lnTo>
                  <a:lnTo>
                    <a:pt x="843989" y="1588842"/>
                  </a:lnTo>
                  <a:lnTo>
                    <a:pt x="795528" y="1590294"/>
                  </a:lnTo>
                  <a:lnTo>
                    <a:pt x="747066" y="1588842"/>
                  </a:lnTo>
                  <a:lnTo>
                    <a:pt x="699373" y="1584544"/>
                  </a:lnTo>
                  <a:lnTo>
                    <a:pt x="652531" y="1577483"/>
                  </a:lnTo>
                  <a:lnTo>
                    <a:pt x="606623" y="1567741"/>
                  </a:lnTo>
                  <a:lnTo>
                    <a:pt x="561732" y="1555401"/>
                  </a:lnTo>
                  <a:lnTo>
                    <a:pt x="517943" y="1540548"/>
                  </a:lnTo>
                  <a:lnTo>
                    <a:pt x="475337" y="1523263"/>
                  </a:lnTo>
                  <a:lnTo>
                    <a:pt x="433998" y="1503631"/>
                  </a:lnTo>
                  <a:lnTo>
                    <a:pt x="394010" y="1481734"/>
                  </a:lnTo>
                  <a:lnTo>
                    <a:pt x="355455" y="1457655"/>
                  </a:lnTo>
                  <a:lnTo>
                    <a:pt x="318417" y="1431479"/>
                  </a:lnTo>
                  <a:lnTo>
                    <a:pt x="282980" y="1403287"/>
                  </a:lnTo>
                  <a:lnTo>
                    <a:pt x="249225" y="1373163"/>
                  </a:lnTo>
                  <a:lnTo>
                    <a:pt x="217237" y="1341190"/>
                  </a:lnTo>
                  <a:lnTo>
                    <a:pt x="187098" y="1307452"/>
                  </a:lnTo>
                  <a:lnTo>
                    <a:pt x="158893" y="1272031"/>
                  </a:lnTo>
                  <a:lnTo>
                    <a:pt x="132703" y="1235011"/>
                  </a:lnTo>
                  <a:lnTo>
                    <a:pt x="108613" y="1196475"/>
                  </a:lnTo>
                  <a:lnTo>
                    <a:pt x="86705" y="1156506"/>
                  </a:lnTo>
                  <a:lnTo>
                    <a:pt x="67063" y="1115187"/>
                  </a:lnTo>
                  <a:lnTo>
                    <a:pt x="49770" y="1072601"/>
                  </a:lnTo>
                  <a:lnTo>
                    <a:pt x="34909" y="1028832"/>
                  </a:lnTo>
                  <a:lnTo>
                    <a:pt x="22563" y="983963"/>
                  </a:lnTo>
                  <a:lnTo>
                    <a:pt x="12817" y="938077"/>
                  </a:lnTo>
                  <a:lnTo>
                    <a:pt x="5751" y="891256"/>
                  </a:lnTo>
                  <a:lnTo>
                    <a:pt x="1451" y="843585"/>
                  </a:lnTo>
                  <a:lnTo>
                    <a:pt x="0" y="795147"/>
                  </a:lnTo>
                  <a:close/>
                </a:path>
              </a:pathLst>
            </a:custGeom>
            <a:ln w="12700">
              <a:solidFill>
                <a:srgbClr val="51515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962406" y="0"/>
                  </a:moveTo>
                  <a:lnTo>
                    <a:pt x="914372" y="1160"/>
                  </a:lnTo>
                  <a:lnTo>
                    <a:pt x="866948" y="4604"/>
                  </a:lnTo>
                  <a:lnTo>
                    <a:pt x="820189" y="10277"/>
                  </a:lnTo>
                  <a:lnTo>
                    <a:pt x="774149" y="18126"/>
                  </a:lnTo>
                  <a:lnTo>
                    <a:pt x="728885" y="28097"/>
                  </a:lnTo>
                  <a:lnTo>
                    <a:pt x="684451" y="40133"/>
                  </a:lnTo>
                  <a:lnTo>
                    <a:pt x="640902" y="54183"/>
                  </a:lnTo>
                  <a:lnTo>
                    <a:pt x="598293" y="70190"/>
                  </a:lnTo>
                  <a:lnTo>
                    <a:pt x="556680" y="88101"/>
                  </a:lnTo>
                  <a:lnTo>
                    <a:pt x="516118" y="107862"/>
                  </a:lnTo>
                  <a:lnTo>
                    <a:pt x="476662" y="129418"/>
                  </a:lnTo>
                  <a:lnTo>
                    <a:pt x="438366" y="152715"/>
                  </a:lnTo>
                  <a:lnTo>
                    <a:pt x="401287" y="177699"/>
                  </a:lnTo>
                  <a:lnTo>
                    <a:pt x="365479" y="204314"/>
                  </a:lnTo>
                  <a:lnTo>
                    <a:pt x="330997" y="232508"/>
                  </a:lnTo>
                  <a:lnTo>
                    <a:pt x="297897" y="262226"/>
                  </a:lnTo>
                  <a:lnTo>
                    <a:pt x="266234" y="293413"/>
                  </a:lnTo>
                  <a:lnTo>
                    <a:pt x="236062" y="326015"/>
                  </a:lnTo>
                  <a:lnTo>
                    <a:pt x="207437" y="359977"/>
                  </a:lnTo>
                  <a:lnTo>
                    <a:pt x="180415" y="395247"/>
                  </a:lnTo>
                  <a:lnTo>
                    <a:pt x="155049" y="431768"/>
                  </a:lnTo>
                  <a:lnTo>
                    <a:pt x="131397" y="469487"/>
                  </a:lnTo>
                  <a:lnTo>
                    <a:pt x="109511" y="508350"/>
                  </a:lnTo>
                  <a:lnTo>
                    <a:pt x="89448" y="548302"/>
                  </a:lnTo>
                  <a:lnTo>
                    <a:pt x="71263" y="589289"/>
                  </a:lnTo>
                  <a:lnTo>
                    <a:pt x="55011" y="631257"/>
                  </a:lnTo>
                  <a:lnTo>
                    <a:pt x="40747" y="674151"/>
                  </a:lnTo>
                  <a:lnTo>
                    <a:pt x="28526" y="717917"/>
                  </a:lnTo>
                  <a:lnTo>
                    <a:pt x="18404" y="762501"/>
                  </a:lnTo>
                  <a:lnTo>
                    <a:pt x="10434" y="807848"/>
                  </a:lnTo>
                  <a:lnTo>
                    <a:pt x="4674" y="853905"/>
                  </a:lnTo>
                  <a:lnTo>
                    <a:pt x="1177" y="900616"/>
                  </a:lnTo>
                  <a:lnTo>
                    <a:pt x="0" y="947927"/>
                  </a:lnTo>
                  <a:lnTo>
                    <a:pt x="1177" y="995239"/>
                  </a:lnTo>
                  <a:lnTo>
                    <a:pt x="4674" y="1041950"/>
                  </a:lnTo>
                  <a:lnTo>
                    <a:pt x="10434" y="1088007"/>
                  </a:lnTo>
                  <a:lnTo>
                    <a:pt x="18404" y="1133354"/>
                  </a:lnTo>
                  <a:lnTo>
                    <a:pt x="28526" y="1177938"/>
                  </a:lnTo>
                  <a:lnTo>
                    <a:pt x="40747" y="1221704"/>
                  </a:lnTo>
                  <a:lnTo>
                    <a:pt x="55011" y="1264598"/>
                  </a:lnTo>
                  <a:lnTo>
                    <a:pt x="71263" y="1306566"/>
                  </a:lnTo>
                  <a:lnTo>
                    <a:pt x="89448" y="1347553"/>
                  </a:lnTo>
                  <a:lnTo>
                    <a:pt x="109511" y="1387505"/>
                  </a:lnTo>
                  <a:lnTo>
                    <a:pt x="131397" y="1426368"/>
                  </a:lnTo>
                  <a:lnTo>
                    <a:pt x="155049" y="1464087"/>
                  </a:lnTo>
                  <a:lnTo>
                    <a:pt x="180415" y="1500608"/>
                  </a:lnTo>
                  <a:lnTo>
                    <a:pt x="207437" y="1535878"/>
                  </a:lnTo>
                  <a:lnTo>
                    <a:pt x="236062" y="1569840"/>
                  </a:lnTo>
                  <a:lnTo>
                    <a:pt x="266234" y="1602442"/>
                  </a:lnTo>
                  <a:lnTo>
                    <a:pt x="297897" y="1633629"/>
                  </a:lnTo>
                  <a:lnTo>
                    <a:pt x="330997" y="1663347"/>
                  </a:lnTo>
                  <a:lnTo>
                    <a:pt x="365479" y="1691541"/>
                  </a:lnTo>
                  <a:lnTo>
                    <a:pt x="401287" y="1718156"/>
                  </a:lnTo>
                  <a:lnTo>
                    <a:pt x="438366" y="1743140"/>
                  </a:lnTo>
                  <a:lnTo>
                    <a:pt x="476662" y="1766437"/>
                  </a:lnTo>
                  <a:lnTo>
                    <a:pt x="516118" y="1787993"/>
                  </a:lnTo>
                  <a:lnTo>
                    <a:pt x="556680" y="1807754"/>
                  </a:lnTo>
                  <a:lnTo>
                    <a:pt x="598293" y="1825665"/>
                  </a:lnTo>
                  <a:lnTo>
                    <a:pt x="640902" y="1841672"/>
                  </a:lnTo>
                  <a:lnTo>
                    <a:pt x="684451" y="1855722"/>
                  </a:lnTo>
                  <a:lnTo>
                    <a:pt x="728885" y="1867758"/>
                  </a:lnTo>
                  <a:lnTo>
                    <a:pt x="774149" y="1877729"/>
                  </a:lnTo>
                  <a:lnTo>
                    <a:pt x="820189" y="1885578"/>
                  </a:lnTo>
                  <a:lnTo>
                    <a:pt x="866948" y="1891251"/>
                  </a:lnTo>
                  <a:lnTo>
                    <a:pt x="914372" y="1894695"/>
                  </a:lnTo>
                  <a:lnTo>
                    <a:pt x="962406" y="1895855"/>
                  </a:lnTo>
                  <a:lnTo>
                    <a:pt x="1010439" y="1894695"/>
                  </a:lnTo>
                  <a:lnTo>
                    <a:pt x="1057863" y="1891251"/>
                  </a:lnTo>
                  <a:lnTo>
                    <a:pt x="1104622" y="1885578"/>
                  </a:lnTo>
                  <a:lnTo>
                    <a:pt x="1150662" y="1877729"/>
                  </a:lnTo>
                  <a:lnTo>
                    <a:pt x="1195926" y="1867758"/>
                  </a:lnTo>
                  <a:lnTo>
                    <a:pt x="1240360" y="1855722"/>
                  </a:lnTo>
                  <a:lnTo>
                    <a:pt x="1283909" y="1841672"/>
                  </a:lnTo>
                  <a:lnTo>
                    <a:pt x="1326518" y="1825665"/>
                  </a:lnTo>
                  <a:lnTo>
                    <a:pt x="1368131" y="1807754"/>
                  </a:lnTo>
                  <a:lnTo>
                    <a:pt x="1408693" y="1787993"/>
                  </a:lnTo>
                  <a:lnTo>
                    <a:pt x="1448149" y="1766437"/>
                  </a:lnTo>
                  <a:lnTo>
                    <a:pt x="1486445" y="1743140"/>
                  </a:lnTo>
                  <a:lnTo>
                    <a:pt x="1523524" y="1718156"/>
                  </a:lnTo>
                  <a:lnTo>
                    <a:pt x="1559332" y="1691541"/>
                  </a:lnTo>
                  <a:lnTo>
                    <a:pt x="1593814" y="1663347"/>
                  </a:lnTo>
                  <a:lnTo>
                    <a:pt x="1626914" y="1633629"/>
                  </a:lnTo>
                  <a:lnTo>
                    <a:pt x="1658577" y="1602442"/>
                  </a:lnTo>
                  <a:lnTo>
                    <a:pt x="1688749" y="1569840"/>
                  </a:lnTo>
                  <a:lnTo>
                    <a:pt x="1717374" y="1535878"/>
                  </a:lnTo>
                  <a:lnTo>
                    <a:pt x="1744396" y="1500608"/>
                  </a:lnTo>
                  <a:lnTo>
                    <a:pt x="1769762" y="1464087"/>
                  </a:lnTo>
                  <a:lnTo>
                    <a:pt x="1793414" y="1426368"/>
                  </a:lnTo>
                  <a:lnTo>
                    <a:pt x="1815300" y="1387505"/>
                  </a:lnTo>
                  <a:lnTo>
                    <a:pt x="1835363" y="1347553"/>
                  </a:lnTo>
                  <a:lnTo>
                    <a:pt x="1853548" y="1306566"/>
                  </a:lnTo>
                  <a:lnTo>
                    <a:pt x="1869800" y="1264598"/>
                  </a:lnTo>
                  <a:lnTo>
                    <a:pt x="1884064" y="1221704"/>
                  </a:lnTo>
                  <a:lnTo>
                    <a:pt x="1896285" y="1177938"/>
                  </a:lnTo>
                  <a:lnTo>
                    <a:pt x="1906407" y="1133354"/>
                  </a:lnTo>
                  <a:lnTo>
                    <a:pt x="1914377" y="1088007"/>
                  </a:lnTo>
                  <a:lnTo>
                    <a:pt x="1920137" y="1041950"/>
                  </a:lnTo>
                  <a:lnTo>
                    <a:pt x="1923634" y="995239"/>
                  </a:lnTo>
                  <a:lnTo>
                    <a:pt x="1924812" y="947927"/>
                  </a:lnTo>
                  <a:lnTo>
                    <a:pt x="1923634" y="900616"/>
                  </a:lnTo>
                  <a:lnTo>
                    <a:pt x="1920137" y="853905"/>
                  </a:lnTo>
                  <a:lnTo>
                    <a:pt x="1914377" y="807848"/>
                  </a:lnTo>
                  <a:lnTo>
                    <a:pt x="1906407" y="762501"/>
                  </a:lnTo>
                  <a:lnTo>
                    <a:pt x="1896285" y="717917"/>
                  </a:lnTo>
                  <a:lnTo>
                    <a:pt x="1884064" y="674151"/>
                  </a:lnTo>
                  <a:lnTo>
                    <a:pt x="1869800" y="631257"/>
                  </a:lnTo>
                  <a:lnTo>
                    <a:pt x="1853548" y="589289"/>
                  </a:lnTo>
                  <a:lnTo>
                    <a:pt x="1835363" y="548302"/>
                  </a:lnTo>
                  <a:lnTo>
                    <a:pt x="1815300" y="508350"/>
                  </a:lnTo>
                  <a:lnTo>
                    <a:pt x="1793414" y="469487"/>
                  </a:lnTo>
                  <a:lnTo>
                    <a:pt x="1769762" y="431768"/>
                  </a:lnTo>
                  <a:lnTo>
                    <a:pt x="1744396" y="395247"/>
                  </a:lnTo>
                  <a:lnTo>
                    <a:pt x="1717374" y="359977"/>
                  </a:lnTo>
                  <a:lnTo>
                    <a:pt x="1688749" y="326015"/>
                  </a:lnTo>
                  <a:lnTo>
                    <a:pt x="1658577" y="293413"/>
                  </a:lnTo>
                  <a:lnTo>
                    <a:pt x="1626914" y="262226"/>
                  </a:lnTo>
                  <a:lnTo>
                    <a:pt x="1593814" y="232508"/>
                  </a:lnTo>
                  <a:lnTo>
                    <a:pt x="1559332" y="204314"/>
                  </a:lnTo>
                  <a:lnTo>
                    <a:pt x="1523524" y="177699"/>
                  </a:lnTo>
                  <a:lnTo>
                    <a:pt x="1486445" y="152715"/>
                  </a:lnTo>
                  <a:lnTo>
                    <a:pt x="1448149" y="129418"/>
                  </a:lnTo>
                  <a:lnTo>
                    <a:pt x="1408693" y="107862"/>
                  </a:lnTo>
                  <a:lnTo>
                    <a:pt x="1368131" y="88101"/>
                  </a:lnTo>
                  <a:lnTo>
                    <a:pt x="1326518" y="70190"/>
                  </a:lnTo>
                  <a:lnTo>
                    <a:pt x="1283909" y="54183"/>
                  </a:lnTo>
                  <a:lnTo>
                    <a:pt x="1240360" y="40133"/>
                  </a:lnTo>
                  <a:lnTo>
                    <a:pt x="1195926" y="28097"/>
                  </a:lnTo>
                  <a:lnTo>
                    <a:pt x="1150662" y="18126"/>
                  </a:lnTo>
                  <a:lnTo>
                    <a:pt x="1104622" y="10277"/>
                  </a:lnTo>
                  <a:lnTo>
                    <a:pt x="1057863" y="4604"/>
                  </a:lnTo>
                  <a:lnTo>
                    <a:pt x="1010439" y="1160"/>
                  </a:lnTo>
                  <a:lnTo>
                    <a:pt x="96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8947" y="2553462"/>
              <a:ext cx="1925320" cy="1896110"/>
            </a:xfrm>
            <a:custGeom>
              <a:avLst/>
              <a:gdLst/>
              <a:ahLst/>
              <a:cxnLst/>
              <a:rect l="l" t="t" r="r" b="b"/>
              <a:pathLst>
                <a:path w="1925320" h="1896110">
                  <a:moveTo>
                    <a:pt x="0" y="947927"/>
                  </a:moveTo>
                  <a:lnTo>
                    <a:pt x="1177" y="900616"/>
                  </a:lnTo>
                  <a:lnTo>
                    <a:pt x="4674" y="853905"/>
                  </a:lnTo>
                  <a:lnTo>
                    <a:pt x="10434" y="807848"/>
                  </a:lnTo>
                  <a:lnTo>
                    <a:pt x="18404" y="762501"/>
                  </a:lnTo>
                  <a:lnTo>
                    <a:pt x="28526" y="717917"/>
                  </a:lnTo>
                  <a:lnTo>
                    <a:pt x="40747" y="674151"/>
                  </a:lnTo>
                  <a:lnTo>
                    <a:pt x="55011" y="631257"/>
                  </a:lnTo>
                  <a:lnTo>
                    <a:pt x="71263" y="589289"/>
                  </a:lnTo>
                  <a:lnTo>
                    <a:pt x="89448" y="548302"/>
                  </a:lnTo>
                  <a:lnTo>
                    <a:pt x="109511" y="508350"/>
                  </a:lnTo>
                  <a:lnTo>
                    <a:pt x="131397" y="469487"/>
                  </a:lnTo>
                  <a:lnTo>
                    <a:pt x="155049" y="431768"/>
                  </a:lnTo>
                  <a:lnTo>
                    <a:pt x="180415" y="395247"/>
                  </a:lnTo>
                  <a:lnTo>
                    <a:pt x="207437" y="359977"/>
                  </a:lnTo>
                  <a:lnTo>
                    <a:pt x="236062" y="326015"/>
                  </a:lnTo>
                  <a:lnTo>
                    <a:pt x="266234" y="293413"/>
                  </a:lnTo>
                  <a:lnTo>
                    <a:pt x="297897" y="262226"/>
                  </a:lnTo>
                  <a:lnTo>
                    <a:pt x="330997" y="232508"/>
                  </a:lnTo>
                  <a:lnTo>
                    <a:pt x="365479" y="204314"/>
                  </a:lnTo>
                  <a:lnTo>
                    <a:pt x="401287" y="177699"/>
                  </a:lnTo>
                  <a:lnTo>
                    <a:pt x="438366" y="152715"/>
                  </a:lnTo>
                  <a:lnTo>
                    <a:pt x="476662" y="129418"/>
                  </a:lnTo>
                  <a:lnTo>
                    <a:pt x="516118" y="107862"/>
                  </a:lnTo>
                  <a:lnTo>
                    <a:pt x="556680" y="88101"/>
                  </a:lnTo>
                  <a:lnTo>
                    <a:pt x="598293" y="70190"/>
                  </a:lnTo>
                  <a:lnTo>
                    <a:pt x="640902" y="54183"/>
                  </a:lnTo>
                  <a:lnTo>
                    <a:pt x="684451" y="40133"/>
                  </a:lnTo>
                  <a:lnTo>
                    <a:pt x="728885" y="28097"/>
                  </a:lnTo>
                  <a:lnTo>
                    <a:pt x="774149" y="18126"/>
                  </a:lnTo>
                  <a:lnTo>
                    <a:pt x="820189" y="10277"/>
                  </a:lnTo>
                  <a:lnTo>
                    <a:pt x="866948" y="4604"/>
                  </a:lnTo>
                  <a:lnTo>
                    <a:pt x="914372" y="1160"/>
                  </a:lnTo>
                  <a:lnTo>
                    <a:pt x="962406" y="0"/>
                  </a:lnTo>
                  <a:lnTo>
                    <a:pt x="1010439" y="1160"/>
                  </a:lnTo>
                  <a:lnTo>
                    <a:pt x="1057863" y="4604"/>
                  </a:lnTo>
                  <a:lnTo>
                    <a:pt x="1104622" y="10277"/>
                  </a:lnTo>
                  <a:lnTo>
                    <a:pt x="1150662" y="18126"/>
                  </a:lnTo>
                  <a:lnTo>
                    <a:pt x="1195926" y="28097"/>
                  </a:lnTo>
                  <a:lnTo>
                    <a:pt x="1240360" y="40133"/>
                  </a:lnTo>
                  <a:lnTo>
                    <a:pt x="1283909" y="54183"/>
                  </a:lnTo>
                  <a:lnTo>
                    <a:pt x="1326518" y="70190"/>
                  </a:lnTo>
                  <a:lnTo>
                    <a:pt x="1368131" y="88101"/>
                  </a:lnTo>
                  <a:lnTo>
                    <a:pt x="1408693" y="107862"/>
                  </a:lnTo>
                  <a:lnTo>
                    <a:pt x="1448149" y="129418"/>
                  </a:lnTo>
                  <a:lnTo>
                    <a:pt x="1486445" y="152715"/>
                  </a:lnTo>
                  <a:lnTo>
                    <a:pt x="1523524" y="177699"/>
                  </a:lnTo>
                  <a:lnTo>
                    <a:pt x="1559332" y="204314"/>
                  </a:lnTo>
                  <a:lnTo>
                    <a:pt x="1593814" y="232508"/>
                  </a:lnTo>
                  <a:lnTo>
                    <a:pt x="1626914" y="262226"/>
                  </a:lnTo>
                  <a:lnTo>
                    <a:pt x="1658577" y="293413"/>
                  </a:lnTo>
                  <a:lnTo>
                    <a:pt x="1688749" y="326015"/>
                  </a:lnTo>
                  <a:lnTo>
                    <a:pt x="1717374" y="359977"/>
                  </a:lnTo>
                  <a:lnTo>
                    <a:pt x="1744396" y="395247"/>
                  </a:lnTo>
                  <a:lnTo>
                    <a:pt x="1769762" y="431768"/>
                  </a:lnTo>
                  <a:lnTo>
                    <a:pt x="1793414" y="469487"/>
                  </a:lnTo>
                  <a:lnTo>
                    <a:pt x="1815300" y="508350"/>
                  </a:lnTo>
                  <a:lnTo>
                    <a:pt x="1835363" y="548302"/>
                  </a:lnTo>
                  <a:lnTo>
                    <a:pt x="1853548" y="589289"/>
                  </a:lnTo>
                  <a:lnTo>
                    <a:pt x="1869800" y="631257"/>
                  </a:lnTo>
                  <a:lnTo>
                    <a:pt x="1884064" y="674151"/>
                  </a:lnTo>
                  <a:lnTo>
                    <a:pt x="1896285" y="717917"/>
                  </a:lnTo>
                  <a:lnTo>
                    <a:pt x="1906407" y="762501"/>
                  </a:lnTo>
                  <a:lnTo>
                    <a:pt x="1914377" y="807848"/>
                  </a:lnTo>
                  <a:lnTo>
                    <a:pt x="1920137" y="853905"/>
                  </a:lnTo>
                  <a:lnTo>
                    <a:pt x="1923634" y="900616"/>
                  </a:lnTo>
                  <a:lnTo>
                    <a:pt x="1924812" y="947927"/>
                  </a:lnTo>
                  <a:lnTo>
                    <a:pt x="1923634" y="995239"/>
                  </a:lnTo>
                  <a:lnTo>
                    <a:pt x="1920137" y="1041950"/>
                  </a:lnTo>
                  <a:lnTo>
                    <a:pt x="1914377" y="1088007"/>
                  </a:lnTo>
                  <a:lnTo>
                    <a:pt x="1906407" y="1133354"/>
                  </a:lnTo>
                  <a:lnTo>
                    <a:pt x="1896285" y="1177938"/>
                  </a:lnTo>
                  <a:lnTo>
                    <a:pt x="1884064" y="1221704"/>
                  </a:lnTo>
                  <a:lnTo>
                    <a:pt x="1869800" y="1264598"/>
                  </a:lnTo>
                  <a:lnTo>
                    <a:pt x="1853548" y="1306566"/>
                  </a:lnTo>
                  <a:lnTo>
                    <a:pt x="1835363" y="1347553"/>
                  </a:lnTo>
                  <a:lnTo>
                    <a:pt x="1815300" y="1387505"/>
                  </a:lnTo>
                  <a:lnTo>
                    <a:pt x="1793414" y="1426368"/>
                  </a:lnTo>
                  <a:lnTo>
                    <a:pt x="1769762" y="1464087"/>
                  </a:lnTo>
                  <a:lnTo>
                    <a:pt x="1744396" y="1500608"/>
                  </a:lnTo>
                  <a:lnTo>
                    <a:pt x="1717374" y="1535878"/>
                  </a:lnTo>
                  <a:lnTo>
                    <a:pt x="1688749" y="1569840"/>
                  </a:lnTo>
                  <a:lnTo>
                    <a:pt x="1658577" y="1602442"/>
                  </a:lnTo>
                  <a:lnTo>
                    <a:pt x="1626914" y="1633629"/>
                  </a:lnTo>
                  <a:lnTo>
                    <a:pt x="1593814" y="1663347"/>
                  </a:lnTo>
                  <a:lnTo>
                    <a:pt x="1559332" y="1691541"/>
                  </a:lnTo>
                  <a:lnTo>
                    <a:pt x="1523524" y="1718156"/>
                  </a:lnTo>
                  <a:lnTo>
                    <a:pt x="1486445" y="1743140"/>
                  </a:lnTo>
                  <a:lnTo>
                    <a:pt x="1448149" y="1766437"/>
                  </a:lnTo>
                  <a:lnTo>
                    <a:pt x="1408693" y="1787993"/>
                  </a:lnTo>
                  <a:lnTo>
                    <a:pt x="1368131" y="1807754"/>
                  </a:lnTo>
                  <a:lnTo>
                    <a:pt x="1326518" y="1825665"/>
                  </a:lnTo>
                  <a:lnTo>
                    <a:pt x="1283909" y="1841672"/>
                  </a:lnTo>
                  <a:lnTo>
                    <a:pt x="1240360" y="1855722"/>
                  </a:lnTo>
                  <a:lnTo>
                    <a:pt x="1195926" y="1867758"/>
                  </a:lnTo>
                  <a:lnTo>
                    <a:pt x="1150662" y="1877729"/>
                  </a:lnTo>
                  <a:lnTo>
                    <a:pt x="1104622" y="1885578"/>
                  </a:lnTo>
                  <a:lnTo>
                    <a:pt x="1057863" y="1891251"/>
                  </a:lnTo>
                  <a:lnTo>
                    <a:pt x="1010439" y="1894695"/>
                  </a:lnTo>
                  <a:lnTo>
                    <a:pt x="962406" y="1895855"/>
                  </a:lnTo>
                  <a:lnTo>
                    <a:pt x="914372" y="1894695"/>
                  </a:lnTo>
                  <a:lnTo>
                    <a:pt x="866948" y="1891251"/>
                  </a:lnTo>
                  <a:lnTo>
                    <a:pt x="820189" y="1885578"/>
                  </a:lnTo>
                  <a:lnTo>
                    <a:pt x="774149" y="1877729"/>
                  </a:lnTo>
                  <a:lnTo>
                    <a:pt x="728885" y="1867758"/>
                  </a:lnTo>
                  <a:lnTo>
                    <a:pt x="684451" y="1855722"/>
                  </a:lnTo>
                  <a:lnTo>
                    <a:pt x="640902" y="1841672"/>
                  </a:lnTo>
                  <a:lnTo>
                    <a:pt x="598293" y="1825665"/>
                  </a:lnTo>
                  <a:lnTo>
                    <a:pt x="556680" y="1807754"/>
                  </a:lnTo>
                  <a:lnTo>
                    <a:pt x="516118" y="1787993"/>
                  </a:lnTo>
                  <a:lnTo>
                    <a:pt x="476662" y="1766437"/>
                  </a:lnTo>
                  <a:lnTo>
                    <a:pt x="438366" y="1743140"/>
                  </a:lnTo>
                  <a:lnTo>
                    <a:pt x="401287" y="1718156"/>
                  </a:lnTo>
                  <a:lnTo>
                    <a:pt x="365479" y="1691541"/>
                  </a:lnTo>
                  <a:lnTo>
                    <a:pt x="330997" y="1663347"/>
                  </a:lnTo>
                  <a:lnTo>
                    <a:pt x="297897" y="1633629"/>
                  </a:lnTo>
                  <a:lnTo>
                    <a:pt x="266234" y="1602442"/>
                  </a:lnTo>
                  <a:lnTo>
                    <a:pt x="236062" y="1569840"/>
                  </a:lnTo>
                  <a:lnTo>
                    <a:pt x="207437" y="1535878"/>
                  </a:lnTo>
                  <a:lnTo>
                    <a:pt x="180415" y="1500608"/>
                  </a:lnTo>
                  <a:lnTo>
                    <a:pt x="155049" y="1464087"/>
                  </a:lnTo>
                  <a:lnTo>
                    <a:pt x="131397" y="1426368"/>
                  </a:lnTo>
                  <a:lnTo>
                    <a:pt x="109511" y="1387505"/>
                  </a:lnTo>
                  <a:lnTo>
                    <a:pt x="89448" y="1347553"/>
                  </a:lnTo>
                  <a:lnTo>
                    <a:pt x="71263" y="1306566"/>
                  </a:lnTo>
                  <a:lnTo>
                    <a:pt x="55011" y="1264598"/>
                  </a:lnTo>
                  <a:lnTo>
                    <a:pt x="40747" y="1221704"/>
                  </a:lnTo>
                  <a:lnTo>
                    <a:pt x="28526" y="1177938"/>
                  </a:lnTo>
                  <a:lnTo>
                    <a:pt x="18404" y="1133354"/>
                  </a:lnTo>
                  <a:lnTo>
                    <a:pt x="10434" y="1088007"/>
                  </a:lnTo>
                  <a:lnTo>
                    <a:pt x="4674" y="1041950"/>
                  </a:lnTo>
                  <a:lnTo>
                    <a:pt x="1177" y="995239"/>
                  </a:lnTo>
                  <a:lnTo>
                    <a:pt x="0" y="947927"/>
                  </a:lnTo>
                  <a:close/>
                </a:path>
              </a:pathLst>
            </a:custGeom>
            <a:ln w="114300">
              <a:solidFill>
                <a:srgbClr val="AC2B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0945" y="1928622"/>
              <a:ext cx="803910" cy="805180"/>
            </a:xfrm>
            <a:custGeom>
              <a:avLst/>
              <a:gdLst/>
              <a:ahLst/>
              <a:cxnLst/>
              <a:rect l="l" t="t" r="r" b="b"/>
              <a:pathLst>
                <a:path w="803910" h="805180">
                  <a:moveTo>
                    <a:pt x="401955" y="0"/>
                  </a:moveTo>
                  <a:lnTo>
                    <a:pt x="355078" y="2706"/>
                  </a:lnTo>
                  <a:lnTo>
                    <a:pt x="309789" y="10626"/>
                  </a:lnTo>
                  <a:lnTo>
                    <a:pt x="266391" y="23456"/>
                  </a:lnTo>
                  <a:lnTo>
                    <a:pt x="225184" y="40894"/>
                  </a:lnTo>
                  <a:lnTo>
                    <a:pt x="186470" y="62640"/>
                  </a:lnTo>
                  <a:lnTo>
                    <a:pt x="150551" y="88390"/>
                  </a:lnTo>
                  <a:lnTo>
                    <a:pt x="117729" y="117843"/>
                  </a:lnTo>
                  <a:lnTo>
                    <a:pt x="88304" y="150697"/>
                  </a:lnTo>
                  <a:lnTo>
                    <a:pt x="62578" y="186650"/>
                  </a:lnTo>
                  <a:lnTo>
                    <a:pt x="40854" y="225400"/>
                  </a:lnTo>
                  <a:lnTo>
                    <a:pt x="23433" y="266646"/>
                  </a:lnTo>
                  <a:lnTo>
                    <a:pt x="10615" y="310085"/>
                  </a:lnTo>
                  <a:lnTo>
                    <a:pt x="2704" y="355416"/>
                  </a:lnTo>
                  <a:lnTo>
                    <a:pt x="0" y="402336"/>
                  </a:lnTo>
                  <a:lnTo>
                    <a:pt x="2704" y="449255"/>
                  </a:lnTo>
                  <a:lnTo>
                    <a:pt x="10615" y="494586"/>
                  </a:lnTo>
                  <a:lnTo>
                    <a:pt x="23433" y="538025"/>
                  </a:lnTo>
                  <a:lnTo>
                    <a:pt x="40854" y="579271"/>
                  </a:lnTo>
                  <a:lnTo>
                    <a:pt x="62578" y="618021"/>
                  </a:lnTo>
                  <a:lnTo>
                    <a:pt x="88304" y="653974"/>
                  </a:lnTo>
                  <a:lnTo>
                    <a:pt x="117729" y="686828"/>
                  </a:lnTo>
                  <a:lnTo>
                    <a:pt x="150551" y="716281"/>
                  </a:lnTo>
                  <a:lnTo>
                    <a:pt x="186470" y="742031"/>
                  </a:lnTo>
                  <a:lnTo>
                    <a:pt x="225184" y="763777"/>
                  </a:lnTo>
                  <a:lnTo>
                    <a:pt x="266391" y="781215"/>
                  </a:lnTo>
                  <a:lnTo>
                    <a:pt x="309789" y="794045"/>
                  </a:lnTo>
                  <a:lnTo>
                    <a:pt x="355078" y="801965"/>
                  </a:lnTo>
                  <a:lnTo>
                    <a:pt x="401955" y="804672"/>
                  </a:lnTo>
                  <a:lnTo>
                    <a:pt x="448831" y="801965"/>
                  </a:lnTo>
                  <a:lnTo>
                    <a:pt x="494120" y="794045"/>
                  </a:lnTo>
                  <a:lnTo>
                    <a:pt x="537518" y="781215"/>
                  </a:lnTo>
                  <a:lnTo>
                    <a:pt x="578725" y="763777"/>
                  </a:lnTo>
                  <a:lnTo>
                    <a:pt x="617439" y="742031"/>
                  </a:lnTo>
                  <a:lnTo>
                    <a:pt x="653358" y="716281"/>
                  </a:lnTo>
                  <a:lnTo>
                    <a:pt x="686180" y="686828"/>
                  </a:lnTo>
                  <a:lnTo>
                    <a:pt x="715605" y="653974"/>
                  </a:lnTo>
                  <a:lnTo>
                    <a:pt x="741331" y="618021"/>
                  </a:lnTo>
                  <a:lnTo>
                    <a:pt x="763055" y="579271"/>
                  </a:lnTo>
                  <a:lnTo>
                    <a:pt x="780476" y="538025"/>
                  </a:lnTo>
                  <a:lnTo>
                    <a:pt x="793294" y="494586"/>
                  </a:lnTo>
                  <a:lnTo>
                    <a:pt x="801205" y="449255"/>
                  </a:lnTo>
                  <a:lnTo>
                    <a:pt x="803910" y="402336"/>
                  </a:lnTo>
                  <a:lnTo>
                    <a:pt x="801205" y="355416"/>
                  </a:lnTo>
                  <a:lnTo>
                    <a:pt x="793294" y="310085"/>
                  </a:lnTo>
                  <a:lnTo>
                    <a:pt x="780476" y="266646"/>
                  </a:lnTo>
                  <a:lnTo>
                    <a:pt x="763055" y="225400"/>
                  </a:lnTo>
                  <a:lnTo>
                    <a:pt x="741331" y="186650"/>
                  </a:lnTo>
                  <a:lnTo>
                    <a:pt x="715605" y="150697"/>
                  </a:lnTo>
                  <a:lnTo>
                    <a:pt x="686181" y="117843"/>
                  </a:lnTo>
                  <a:lnTo>
                    <a:pt x="653358" y="88390"/>
                  </a:lnTo>
                  <a:lnTo>
                    <a:pt x="617439" y="62640"/>
                  </a:lnTo>
                  <a:lnTo>
                    <a:pt x="578725" y="40894"/>
                  </a:lnTo>
                  <a:lnTo>
                    <a:pt x="537518" y="23456"/>
                  </a:lnTo>
                  <a:lnTo>
                    <a:pt x="494120" y="10626"/>
                  </a:lnTo>
                  <a:lnTo>
                    <a:pt x="448831" y="2706"/>
                  </a:lnTo>
                  <a:lnTo>
                    <a:pt x="401955" y="0"/>
                  </a:lnTo>
                  <a:close/>
                </a:path>
              </a:pathLst>
            </a:custGeom>
            <a:solidFill>
              <a:srgbClr val="F1F1F1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4388" y="203530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57" y="8002"/>
                  </a:lnTo>
                  <a:lnTo>
                    <a:pt x="64267" y="30287"/>
                  </a:lnTo>
                  <a:lnTo>
                    <a:pt x="30287" y="64267"/>
                  </a:lnTo>
                  <a:lnTo>
                    <a:pt x="8002" y="107357"/>
                  </a:lnTo>
                  <a:lnTo>
                    <a:pt x="0" y="156972"/>
                  </a:lnTo>
                  <a:lnTo>
                    <a:pt x="8002" y="206586"/>
                  </a:lnTo>
                  <a:lnTo>
                    <a:pt x="30287" y="249676"/>
                  </a:lnTo>
                  <a:lnTo>
                    <a:pt x="64267" y="283656"/>
                  </a:lnTo>
                  <a:lnTo>
                    <a:pt x="107357" y="305941"/>
                  </a:lnTo>
                  <a:lnTo>
                    <a:pt x="156972" y="313944"/>
                  </a:lnTo>
                  <a:lnTo>
                    <a:pt x="206586" y="305941"/>
                  </a:lnTo>
                  <a:lnTo>
                    <a:pt x="249676" y="283656"/>
                  </a:lnTo>
                  <a:lnTo>
                    <a:pt x="283656" y="249676"/>
                  </a:lnTo>
                  <a:lnTo>
                    <a:pt x="305941" y="206586"/>
                  </a:lnTo>
                  <a:lnTo>
                    <a:pt x="313944" y="156972"/>
                  </a:lnTo>
                  <a:lnTo>
                    <a:pt x="305941" y="107357"/>
                  </a:lnTo>
                  <a:lnTo>
                    <a:pt x="283656" y="64267"/>
                  </a:lnTo>
                  <a:lnTo>
                    <a:pt x="249676" y="30287"/>
                  </a:lnTo>
                  <a:lnTo>
                    <a:pt x="206586" y="800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31374" y="3183126"/>
            <a:ext cx="10420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总结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05323" y="2736754"/>
            <a:ext cx="4774565" cy="732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PySpark</a:t>
            </a:r>
            <a:r>
              <a:rPr dirty="0" sz="1800">
                <a:latin typeface="Microsoft YaHei"/>
                <a:cs typeface="Microsoft YaHei"/>
              </a:rPr>
              <a:t>是什么?和</a:t>
            </a:r>
            <a:r>
              <a:rPr dirty="0" sz="1800" spc="-5">
                <a:latin typeface="Microsoft YaHei"/>
                <a:cs typeface="Microsoft YaHei"/>
              </a:rPr>
              <a:t>bin/pyspark</a:t>
            </a:r>
            <a:r>
              <a:rPr dirty="0" sz="1800" spc="-7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程序有何区别?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1200" spc="-5">
                <a:latin typeface="Microsoft YaHei"/>
                <a:cs typeface="Microsoft YaHei"/>
              </a:rPr>
              <a:t>PySpark</a:t>
            </a:r>
            <a:r>
              <a:rPr dirty="0" sz="1200">
                <a:latin typeface="Microsoft YaHei"/>
                <a:cs typeface="Microsoft YaHei"/>
              </a:rPr>
              <a:t>是一个</a:t>
            </a:r>
            <a:r>
              <a:rPr dirty="0" sz="1200" spc="-5">
                <a:latin typeface="Microsoft YaHei"/>
                <a:cs typeface="Microsoft YaHei"/>
              </a:rPr>
              <a:t>Python</a:t>
            </a:r>
            <a:r>
              <a:rPr dirty="0" sz="1200">
                <a:latin typeface="Microsoft YaHei"/>
                <a:cs typeface="Microsoft YaHei"/>
              </a:rPr>
              <a:t>的类库,</a:t>
            </a:r>
            <a:r>
              <a:rPr dirty="0" sz="1200" spc="-35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提供</a:t>
            </a:r>
            <a:r>
              <a:rPr dirty="0" sz="1200" spc="-10">
                <a:latin typeface="Microsoft YaHei"/>
                <a:cs typeface="Microsoft YaHei"/>
              </a:rPr>
              <a:t>Spark</a:t>
            </a:r>
            <a:r>
              <a:rPr dirty="0" sz="1200">
                <a:latin typeface="Microsoft YaHei"/>
                <a:cs typeface="Microsoft YaHei"/>
              </a:rPr>
              <a:t>的操作</a:t>
            </a:r>
            <a:r>
              <a:rPr dirty="0" sz="1200" spc="-5">
                <a:latin typeface="Microsoft YaHei"/>
                <a:cs typeface="Microsoft YaHei"/>
              </a:rPr>
              <a:t>API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5323" y="3663346"/>
            <a:ext cx="4885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Microsoft YaHei"/>
                <a:cs typeface="Microsoft YaHei"/>
              </a:rPr>
              <a:t>bin/pyspark</a:t>
            </a:r>
            <a:r>
              <a:rPr dirty="0" sz="1200" spc="-70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是一个交互式的程序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可以提供交互式编程并执行</a:t>
            </a:r>
            <a:r>
              <a:rPr dirty="0" sz="1200" spc="-10">
                <a:latin typeface="Microsoft YaHei"/>
                <a:cs typeface="Microsoft YaHei"/>
              </a:rPr>
              <a:t>Spark</a:t>
            </a:r>
            <a:r>
              <a:rPr dirty="0" sz="1200">
                <a:latin typeface="Microsoft YaHei"/>
                <a:cs typeface="Microsoft YaHei"/>
              </a:rPr>
              <a:t>计算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5323" y="4144930"/>
            <a:ext cx="4111625" cy="732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本课程的P</a:t>
            </a:r>
            <a:r>
              <a:rPr dirty="0" sz="1800" spc="5">
                <a:latin typeface="Microsoft YaHei"/>
                <a:cs typeface="Microsoft YaHei"/>
              </a:rPr>
              <a:t>y</a:t>
            </a:r>
            <a:r>
              <a:rPr dirty="0" sz="1800">
                <a:latin typeface="Microsoft YaHei"/>
                <a:cs typeface="Microsoft YaHei"/>
              </a:rPr>
              <a:t>thon运行环境由什么来提供?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1200">
                <a:latin typeface="Microsoft YaHei"/>
                <a:cs typeface="Microsoft YaHei"/>
              </a:rPr>
              <a:t>由</a:t>
            </a:r>
            <a:r>
              <a:rPr dirty="0" sz="1200" spc="-5">
                <a:latin typeface="Microsoft YaHei"/>
                <a:cs typeface="Microsoft YaHei"/>
              </a:rPr>
              <a:t>Anaconda</a:t>
            </a:r>
            <a:r>
              <a:rPr dirty="0" sz="1200">
                <a:latin typeface="Microsoft YaHei"/>
                <a:cs typeface="Microsoft YaHei"/>
              </a:rPr>
              <a:t>提供</a:t>
            </a:r>
            <a:r>
              <a:rPr dirty="0" sz="1200" spc="-5">
                <a:latin typeface="Microsoft YaHei"/>
                <a:cs typeface="Microsoft YaHei"/>
              </a:rPr>
              <a:t>,</a:t>
            </a:r>
            <a:r>
              <a:rPr dirty="0" sz="1200">
                <a:latin typeface="Microsoft YaHei"/>
                <a:cs typeface="Microsoft YaHei"/>
              </a:rPr>
              <a:t>并使用虚拟环境,</a:t>
            </a:r>
            <a:r>
              <a:rPr dirty="0" sz="1200" spc="-50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环境名称叫做:</a:t>
            </a:r>
            <a:r>
              <a:rPr dirty="0" sz="1200" spc="-45">
                <a:latin typeface="Microsoft YaHei"/>
                <a:cs typeface="Microsoft YaHei"/>
              </a:rPr>
              <a:t> </a:t>
            </a:r>
            <a:r>
              <a:rPr dirty="0" sz="1200" spc="-5">
                <a:latin typeface="Microsoft YaHei"/>
                <a:cs typeface="Microsoft YaHei"/>
              </a:rPr>
              <a:t>pyspark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0208" y="2668715"/>
            <a:ext cx="436689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8101" sz="3600" b="1">
                <a:solidFill>
                  <a:srgbClr val="FFFFFF"/>
                </a:solidFill>
                <a:latin typeface="Microsoft YaHei"/>
                <a:cs typeface="Microsoft YaHei"/>
              </a:rPr>
              <a:t>第七章</a:t>
            </a:r>
            <a:r>
              <a:rPr dirty="0" baseline="-8101" sz="3600" spc="300" b="1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252525"/>
                </a:solidFill>
                <a:latin typeface="Microsoft YaHei"/>
                <a:cs typeface="Microsoft YaHei"/>
              </a:rPr>
              <a:t>本机开发环境搭建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0504" y="6786371"/>
            <a:ext cx="1301750" cy="71755"/>
          </a:xfrm>
          <a:custGeom>
            <a:avLst/>
            <a:gdLst/>
            <a:ahLst/>
            <a:cxnLst/>
            <a:rect l="l" t="t" r="r" b="b"/>
            <a:pathLst>
              <a:path w="1301750" h="71754">
                <a:moveTo>
                  <a:pt x="1301496" y="0"/>
                </a:moveTo>
                <a:lnTo>
                  <a:pt x="0" y="0"/>
                </a:lnTo>
                <a:lnTo>
                  <a:pt x="0" y="71627"/>
                </a:lnTo>
                <a:lnTo>
                  <a:pt x="1301496" y="71627"/>
                </a:lnTo>
                <a:lnTo>
                  <a:pt x="1301496" y="0"/>
                </a:lnTo>
                <a:close/>
              </a:path>
            </a:pathLst>
          </a:custGeom>
          <a:solidFill>
            <a:srgbClr val="485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786371"/>
            <a:ext cx="10818495" cy="71755"/>
          </a:xfrm>
          <a:custGeom>
            <a:avLst/>
            <a:gdLst/>
            <a:ahLst/>
            <a:cxnLst/>
            <a:rect l="l" t="t" r="r" b="b"/>
            <a:pathLst>
              <a:path w="10818495" h="71754">
                <a:moveTo>
                  <a:pt x="10818114" y="0"/>
                </a:moveTo>
                <a:lnTo>
                  <a:pt x="0" y="0"/>
                </a:lnTo>
                <a:lnTo>
                  <a:pt x="0" y="71627"/>
                </a:lnTo>
                <a:lnTo>
                  <a:pt x="10818114" y="71627"/>
                </a:lnTo>
                <a:lnTo>
                  <a:pt x="10818114" y="0"/>
                </a:lnTo>
                <a:close/>
              </a:path>
            </a:pathLst>
          </a:custGeom>
          <a:solidFill>
            <a:srgbClr val="AC2B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321" y="2281906"/>
            <a:ext cx="1626870" cy="11068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000000"/>
                </a:solidFill>
              </a:rPr>
              <a:t>目录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D9D9D9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7789" y="2337435"/>
            <a:ext cx="0" cy="1062355"/>
          </a:xfrm>
          <a:custGeom>
            <a:avLst/>
            <a:gdLst/>
            <a:ahLst/>
            <a:cxnLst/>
            <a:rect l="l" t="t" r="r" b="b"/>
            <a:pathLst>
              <a:path w="0" h="1062354">
                <a:moveTo>
                  <a:pt x="0" y="0"/>
                </a:moveTo>
                <a:lnTo>
                  <a:pt x="0" y="106226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196083" y="2410967"/>
            <a:ext cx="495300" cy="464820"/>
            <a:chOff x="2196083" y="2410967"/>
            <a:chExt cx="495300" cy="464820"/>
          </a:xfrm>
        </p:grpSpPr>
        <p:sp>
          <p:nvSpPr>
            <p:cNvPr id="7" name="object 7"/>
            <p:cNvSpPr/>
            <p:nvPr/>
          </p:nvSpPr>
          <p:spPr>
            <a:xfrm>
              <a:off x="2314168" y="2410967"/>
              <a:ext cx="377825" cy="437515"/>
            </a:xfrm>
            <a:custGeom>
              <a:avLst/>
              <a:gdLst/>
              <a:ahLst/>
              <a:cxnLst/>
              <a:rect l="l" t="t" r="r" b="b"/>
              <a:pathLst>
                <a:path w="377825" h="437514">
                  <a:moveTo>
                    <a:pt x="188607" y="0"/>
                  </a:moveTo>
                  <a:lnTo>
                    <a:pt x="0" y="94297"/>
                  </a:lnTo>
                  <a:lnTo>
                    <a:pt x="0" y="343090"/>
                  </a:lnTo>
                  <a:lnTo>
                    <a:pt x="188607" y="437388"/>
                  </a:lnTo>
                  <a:lnTo>
                    <a:pt x="377215" y="343090"/>
                  </a:lnTo>
                  <a:lnTo>
                    <a:pt x="377215" y="94297"/>
                  </a:lnTo>
                  <a:lnTo>
                    <a:pt x="188607" y="0"/>
                  </a:lnTo>
                  <a:close/>
                </a:path>
              </a:pathLst>
            </a:custGeom>
            <a:solidFill>
              <a:srgbClr val="AC2B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083" y="2629661"/>
              <a:ext cx="212598" cy="2461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98415" y="1499520"/>
            <a:ext cx="3120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7.1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本机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PySpark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环境配置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8415" y="2103024"/>
            <a:ext cx="3775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7.2</a:t>
            </a:r>
            <a:r>
              <a:rPr dirty="0" sz="1800" spc="-5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PyCharm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配置Python解释器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8415" y="2706528"/>
            <a:ext cx="3483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7.3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应用入口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：SparkContext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8415" y="3310032"/>
            <a:ext cx="2931160" cy="211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7.4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代码实战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7.5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代码结果解析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7.6</a:t>
            </a:r>
            <a:r>
              <a:rPr dirty="0" sz="1800" spc="-4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从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HDFS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读取数据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Wingdings"/>
              <a:buChar char=""/>
            </a:pPr>
            <a:endParaRPr sz="1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Wingdings"/>
              <a:buChar char="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7.7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提交代码到集群执行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383040" y="3409047"/>
            <a:ext cx="252729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图: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417" y="820977"/>
            <a:ext cx="8300084" cy="285686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7.1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本机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环境配置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Hadoop DDL(Windows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系统)</a:t>
            </a:r>
            <a:r>
              <a:rPr dirty="0" sz="1800" spc="1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mac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系统可以</a:t>
            </a:r>
            <a:r>
              <a:rPr dirty="0" sz="1800" spc="-35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忽略</a:t>
            </a:r>
            <a:endParaRPr sz="1800">
              <a:latin typeface="Microsoft YaHei"/>
              <a:cs typeface="Microsoft YaHei"/>
            </a:endParaRPr>
          </a:p>
          <a:p>
            <a:pPr marL="241300" indent="-229235">
              <a:lnSpc>
                <a:spcPct val="100000"/>
              </a:lnSpc>
              <a:spcBef>
                <a:spcPts val="2130"/>
              </a:spcBef>
              <a:buAutoNum type="arabicPeriod"/>
              <a:tabLst>
                <a:tab pos="24193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将课程资料中提供的: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hadoop-3.3.0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文件件,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复制到一个地方,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比如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E:\softs\hadoop-3.0.0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Microsoft YaHei"/>
              <a:buAutoNum type="arabicPeriod"/>
            </a:pPr>
            <a:endParaRPr sz="2500">
              <a:latin typeface="Microsoft YaHei"/>
              <a:cs typeface="Microsoft YaHei"/>
            </a:endParaRPr>
          </a:p>
          <a:p>
            <a:pPr marL="241300" indent="-229235">
              <a:lnSpc>
                <a:spcPct val="100000"/>
              </a:lnSpc>
              <a:buAutoNum type="arabicPeriod"/>
              <a:tabLst>
                <a:tab pos="24193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将文件夹内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bin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内的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hadoop.dll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复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制到:</a:t>
            </a:r>
            <a:r>
              <a:rPr dirty="0" sz="16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C:\Windows\System32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里面去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Microsoft YaHei"/>
              <a:buAutoNum type="arabicPeriod"/>
            </a:pPr>
            <a:endParaRPr sz="2500">
              <a:latin typeface="Microsoft YaHei"/>
              <a:cs typeface="Microsoft YaHei"/>
            </a:endParaRPr>
          </a:p>
          <a:p>
            <a:pPr marL="241300" indent="-229235">
              <a:lnSpc>
                <a:spcPct val="100000"/>
              </a:lnSpc>
              <a:buAutoNum type="arabicPeriod"/>
              <a:tabLst>
                <a:tab pos="241935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HADOOP_HOME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境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变量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指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向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hadoop-3.3.0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文件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夹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径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 spc="-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如下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2359" y="3400806"/>
            <a:ext cx="4739639" cy="303428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36600" y="5166105"/>
            <a:ext cx="610806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配置这些的原因是:</a:t>
            </a:r>
            <a:endParaRPr sz="10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C0504D"/>
                </a:solidFill>
                <a:latin typeface="Microsoft YaHei"/>
                <a:cs typeface="Microsoft YaHei"/>
              </a:rPr>
              <a:t>hadoop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设计用于linux运行,</a:t>
            </a:r>
            <a:r>
              <a:rPr dirty="0" sz="1050" spc="-25">
                <a:solidFill>
                  <a:srgbClr val="C0504D"/>
                </a:solidFill>
                <a:latin typeface="Microsoft YaHei"/>
                <a:cs typeface="Microsoft YaHei"/>
              </a:rPr>
              <a:t> 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我们写</a:t>
            </a:r>
            <a:r>
              <a:rPr dirty="0" sz="1050" spc="-5">
                <a:solidFill>
                  <a:srgbClr val="C0504D"/>
                </a:solidFill>
                <a:latin typeface="Microsoft YaHei"/>
                <a:cs typeface="Microsoft YaHei"/>
              </a:rPr>
              <a:t>spark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的时候</a:t>
            </a:r>
            <a:r>
              <a:rPr dirty="0" sz="1050" spc="-5">
                <a:solidFill>
                  <a:srgbClr val="C0504D"/>
                </a:solidFill>
                <a:latin typeface="Microsoft YaHei"/>
                <a:cs typeface="Microsoft YaHei"/>
              </a:rPr>
              <a:t> 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在</a:t>
            </a:r>
            <a:r>
              <a:rPr dirty="0" sz="1050" spc="-5">
                <a:solidFill>
                  <a:srgbClr val="C0504D"/>
                </a:solidFill>
                <a:latin typeface="Microsoft YaHei"/>
                <a:cs typeface="Microsoft YaHei"/>
              </a:rPr>
              <a:t>windows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上开发</a:t>
            </a:r>
            <a:r>
              <a:rPr dirty="0" sz="1050" spc="-25">
                <a:solidFill>
                  <a:srgbClr val="C0504D"/>
                </a:solidFill>
                <a:latin typeface="Microsoft YaHei"/>
                <a:cs typeface="Microsoft YaHei"/>
              </a:rPr>
              <a:t> 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不可避免的会用到部分</a:t>
            </a:r>
            <a:r>
              <a:rPr dirty="0" sz="1050" spc="-5">
                <a:solidFill>
                  <a:srgbClr val="C0504D"/>
                </a:solidFill>
                <a:latin typeface="Microsoft YaHei"/>
                <a:cs typeface="Microsoft YaHei"/>
              </a:rPr>
              <a:t>hadoop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功能</a:t>
            </a:r>
            <a:endParaRPr sz="10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6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为了避免在</a:t>
            </a:r>
            <a:r>
              <a:rPr dirty="0" sz="1050" spc="-5">
                <a:solidFill>
                  <a:srgbClr val="C0504D"/>
                </a:solidFill>
                <a:latin typeface="Microsoft YaHei"/>
                <a:cs typeface="Microsoft YaHei"/>
              </a:rPr>
              <a:t>w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ind</a:t>
            </a:r>
            <a:r>
              <a:rPr dirty="0" sz="1050" spc="-5">
                <a:solidFill>
                  <a:srgbClr val="C0504D"/>
                </a:solidFill>
                <a:latin typeface="Microsoft YaHei"/>
                <a:cs typeface="Microsoft YaHei"/>
              </a:rPr>
              <a:t>ows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上报错,</a:t>
            </a:r>
            <a:r>
              <a:rPr dirty="0" sz="1050" spc="-15">
                <a:solidFill>
                  <a:srgbClr val="C0504D"/>
                </a:solidFill>
                <a:latin typeface="Microsoft YaHei"/>
                <a:cs typeface="Microsoft YaHei"/>
              </a:rPr>
              <a:t> 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我们给</a:t>
            </a:r>
            <a:r>
              <a:rPr dirty="0" sz="1050" spc="-5">
                <a:solidFill>
                  <a:srgbClr val="C0504D"/>
                </a:solidFill>
                <a:latin typeface="Microsoft YaHei"/>
                <a:cs typeface="Microsoft YaHei"/>
              </a:rPr>
              <a:t>w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ind</a:t>
            </a:r>
            <a:r>
              <a:rPr dirty="0" sz="1050" spc="-5">
                <a:solidFill>
                  <a:srgbClr val="C0504D"/>
                </a:solidFill>
                <a:latin typeface="Microsoft YaHei"/>
                <a:cs typeface="Microsoft YaHei"/>
              </a:rPr>
              <a:t>ows</a:t>
            </a:r>
            <a:r>
              <a:rPr dirty="0" sz="1050">
                <a:solidFill>
                  <a:srgbClr val="C0504D"/>
                </a:solidFill>
                <a:latin typeface="Microsoft YaHei"/>
                <a:cs typeface="Microsoft YaHei"/>
              </a:rPr>
              <a:t>打补丁.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417" y="820977"/>
            <a:ext cx="8999855" cy="285686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7.1</a:t>
            </a:r>
            <a:r>
              <a:rPr dirty="0" sz="1800" spc="-4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本机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环境配置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Anaconda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800" spc="-10" b="1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安装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前面我们在部署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的时候,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Linux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系统上配置了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Anaconda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环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境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 spc="1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供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集群使用.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7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现在,</a:t>
            </a:r>
            <a:r>
              <a:rPr dirty="0" sz="1600" spc="2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如果我们要在个人电脑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上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开发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 spc="1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程序,</a:t>
            </a:r>
            <a:r>
              <a:rPr dirty="0" sz="1600" spc="3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也需要配置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Python(Anaconda)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和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PySpark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库 在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Windows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上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安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装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Anaconda</a:t>
            </a:r>
            <a:r>
              <a:rPr dirty="0" sz="1600" spc="-2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参见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:&lt;&lt;spark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环境部署.doc&gt;&gt;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2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安装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PyS</a:t>
            </a:r>
            <a:r>
              <a:rPr dirty="0" sz="1600" spc="-25">
                <a:solidFill>
                  <a:srgbClr val="252525"/>
                </a:solidFill>
                <a:latin typeface="Microsoft YaHei"/>
                <a:cs typeface="Microsoft YaHei"/>
              </a:rPr>
              <a:t>p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ar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k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库: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628" y="3877922"/>
            <a:ext cx="6859614" cy="19165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59510" y="5927597"/>
            <a:ext cx="4043679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pip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install</a:t>
            </a:r>
            <a:r>
              <a:rPr dirty="0" sz="105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pyhive</a:t>
            </a:r>
            <a:r>
              <a:rPr dirty="0" sz="105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pyspark jieba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 -i</a:t>
            </a:r>
            <a:r>
              <a:rPr dirty="0" sz="105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https://pypi.tuna.tsinghua.edu.cn/simple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多一句没有，少一句不行，用最短时间，教会最实用的技术！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720" cy="1035050"/>
            <a:chOff x="0" y="0"/>
            <a:chExt cx="172720" cy="10350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72720" cy="695325"/>
            </a:xfrm>
            <a:custGeom>
              <a:avLst/>
              <a:gdLst/>
              <a:ahLst/>
              <a:cxnLst/>
              <a:rect l="l" t="t" r="r" b="b"/>
              <a:pathLst>
                <a:path w="172720" h="695325">
                  <a:moveTo>
                    <a:pt x="17221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72212" y="69494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19327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5" h="315594">
                  <a:moveTo>
                    <a:pt x="170688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70688" y="31546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567177" y="719327"/>
            <a:ext cx="9078595" cy="22225"/>
            <a:chOff x="2567177" y="719327"/>
            <a:chExt cx="9078595" cy="22225"/>
          </a:xfrm>
        </p:grpSpPr>
        <p:sp>
          <p:nvSpPr>
            <p:cNvPr id="7" name="object 7"/>
            <p:cNvSpPr/>
            <p:nvPr/>
          </p:nvSpPr>
          <p:spPr>
            <a:xfrm>
              <a:off x="2567177" y="719327"/>
              <a:ext cx="7023734" cy="22225"/>
            </a:xfrm>
            <a:custGeom>
              <a:avLst/>
              <a:gdLst/>
              <a:ahLst/>
              <a:cxnLst/>
              <a:rect l="l" t="t" r="r" b="b"/>
              <a:pathLst>
                <a:path w="7023734" h="22225">
                  <a:moveTo>
                    <a:pt x="7023354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7023354" y="22098"/>
                  </a:lnTo>
                  <a:lnTo>
                    <a:pt x="7023354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1566" y="719327"/>
              <a:ext cx="2164080" cy="22225"/>
            </a:xfrm>
            <a:custGeom>
              <a:avLst/>
              <a:gdLst/>
              <a:ahLst/>
              <a:cxnLst/>
              <a:rect l="l" t="t" r="r" b="b"/>
              <a:pathLst>
                <a:path w="2164079" h="22225">
                  <a:moveTo>
                    <a:pt x="2164079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2164079" y="22098"/>
                  </a:lnTo>
                  <a:lnTo>
                    <a:pt x="2164079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4762" y="6582156"/>
            <a:ext cx="12197080" cy="280670"/>
            <a:chOff x="-4762" y="6582156"/>
            <a:chExt cx="12197080" cy="280670"/>
          </a:xfrm>
        </p:grpSpPr>
        <p:sp>
          <p:nvSpPr>
            <p:cNvPr id="10" name="object 10"/>
            <p:cNvSpPr/>
            <p:nvPr/>
          </p:nvSpPr>
          <p:spPr>
            <a:xfrm>
              <a:off x="9612630" y="6582156"/>
              <a:ext cx="401320" cy="208915"/>
            </a:xfrm>
            <a:custGeom>
              <a:avLst/>
              <a:gdLst/>
              <a:ahLst/>
              <a:cxnLst/>
              <a:rect l="l" t="t" r="r" b="b"/>
              <a:pathLst>
                <a:path w="401320" h="208915">
                  <a:moveTo>
                    <a:pt x="200405" y="0"/>
                  </a:moveTo>
                  <a:lnTo>
                    <a:pt x="0" y="200469"/>
                  </a:lnTo>
                  <a:lnTo>
                    <a:pt x="8318" y="208788"/>
                  </a:lnTo>
                  <a:lnTo>
                    <a:pt x="392493" y="208788"/>
                  </a:lnTo>
                  <a:lnTo>
                    <a:pt x="400811" y="200469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6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10048113" y="0"/>
                  </a:moveTo>
                  <a:lnTo>
                    <a:pt x="0" y="0"/>
                  </a:lnTo>
                  <a:lnTo>
                    <a:pt x="0" y="78104"/>
                  </a:lnTo>
                  <a:lnTo>
                    <a:pt x="10048113" y="78104"/>
                  </a:lnTo>
                  <a:lnTo>
                    <a:pt x="10048113" y="0"/>
                  </a:lnTo>
                  <a:close/>
                </a:path>
              </a:pathLst>
            </a:custGeom>
            <a:solidFill>
              <a:srgbClr val="485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779895"/>
              <a:ext cx="10048240" cy="78105"/>
            </a:xfrm>
            <a:custGeom>
              <a:avLst/>
              <a:gdLst/>
              <a:ahLst/>
              <a:cxnLst/>
              <a:rect l="l" t="t" r="r" b="b"/>
              <a:pathLst>
                <a:path w="10048240" h="78104">
                  <a:moveTo>
                    <a:pt x="0" y="0"/>
                  </a:moveTo>
                  <a:lnTo>
                    <a:pt x="10048113" y="0"/>
                  </a:lnTo>
                  <a:lnTo>
                    <a:pt x="10048113" y="7810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13032" y="6582160"/>
              <a:ext cx="2379345" cy="276225"/>
            </a:xfrm>
            <a:custGeom>
              <a:avLst/>
              <a:gdLst/>
              <a:ahLst/>
              <a:cxnLst/>
              <a:rect l="l" t="t" r="r" b="b"/>
              <a:pathLst>
                <a:path w="2379345" h="276225">
                  <a:moveTo>
                    <a:pt x="2378976" y="0"/>
                  </a:moveTo>
                  <a:lnTo>
                    <a:pt x="0" y="0"/>
                  </a:lnTo>
                  <a:lnTo>
                    <a:pt x="102577" y="275843"/>
                  </a:lnTo>
                  <a:lnTo>
                    <a:pt x="2378976" y="275843"/>
                  </a:lnTo>
                  <a:lnTo>
                    <a:pt x="2378976" y="0"/>
                  </a:lnTo>
                  <a:close/>
                </a:path>
              </a:pathLst>
            </a:custGeom>
            <a:solidFill>
              <a:srgbClr val="B600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9619" y="820977"/>
            <a:ext cx="6409055" cy="1198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69895">
              <a:lnSpc>
                <a:spcPct val="120000"/>
              </a:lnSpc>
              <a:spcBef>
                <a:spcPts val="100"/>
              </a:spcBef>
            </a:pP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7.2</a:t>
            </a:r>
            <a:r>
              <a:rPr dirty="0" sz="1800" spc="-60" b="1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PyCharm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配置</a:t>
            </a:r>
            <a:r>
              <a:rPr dirty="0" sz="1800" spc="-5" b="1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800" b="1">
                <a:solidFill>
                  <a:srgbClr val="252525"/>
                </a:solidFill>
                <a:latin typeface="Microsoft YaHei"/>
                <a:cs typeface="Microsoft YaHei"/>
              </a:rPr>
              <a:t>解释器 配置本地解释器</a:t>
            </a:r>
            <a:endParaRPr sz="1800">
              <a:latin typeface="Microsoft YaHei"/>
              <a:cs typeface="Microsoft YaHei"/>
            </a:endParaRPr>
          </a:p>
          <a:p>
            <a:pPr marL="372745" indent="-360680">
              <a:lnSpc>
                <a:spcPct val="100000"/>
              </a:lnSpc>
              <a:spcBef>
                <a:spcPts val="2130"/>
              </a:spcBef>
              <a:buClr>
                <a:srgbClr val="404040"/>
              </a:buClr>
              <a:buSzPct val="84375"/>
              <a:buFont typeface="Wingdings"/>
              <a:buChar char=""/>
              <a:tabLst>
                <a:tab pos="372745" algn="l"/>
                <a:tab pos="373380" algn="l"/>
              </a:tabLst>
            </a:pP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创建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PythonProject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工程需要设置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Python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解</a:t>
            </a:r>
            <a:r>
              <a:rPr dirty="0" sz="1600" spc="-10">
                <a:solidFill>
                  <a:srgbClr val="252525"/>
                </a:solidFill>
                <a:latin typeface="Microsoft YaHei"/>
                <a:cs typeface="Microsoft YaHei"/>
              </a:rPr>
              <a:t>析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器</a:t>
            </a:r>
            <a:r>
              <a:rPr dirty="0" sz="1600" spc="-50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252525"/>
                </a:solidFill>
                <a:latin typeface="Microsoft YaHei"/>
                <a:cs typeface="Microsoft YaHei"/>
              </a:rPr>
              <a:t>,</a:t>
            </a:r>
            <a:r>
              <a:rPr dirty="0" sz="1600">
                <a:solidFill>
                  <a:srgbClr val="252525"/>
                </a:solidFill>
                <a:latin typeface="Microsoft YaHei"/>
                <a:cs typeface="Microsoft YaHei"/>
              </a:rPr>
              <a:t>然后点击创建即可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624" y="2170176"/>
            <a:ext cx="8388094" cy="427099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高级软件人才培训专家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2023-10-20T09:25:45Z</dcterms:created>
  <dcterms:modified xsi:type="dcterms:W3CDTF">2023-10-20T09:25:45Z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2023-10-20T00:00:00Z</vt:filetime>
  </property>
  <property fmtid="{D5CDD505-2E9C-101B-9397-08002B2CF9AE}" pid="3" name="Creator">
    <vt:lpwstr>Aspose Ltd.</vt:lpwstr>
  </property>
  <property fmtid="{D5CDD505-2E9C-101B-9397-08002B2CF9AE}" pid="4" name="LastSaved">
    <vt:filetime>2023-10-20T00:00:00Z</vt:filetime>
  </property>
</Properties>
</file>